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notesMasterIdLst>
    <p:notesMasterId r:id="rId11"/>
  </p:notesMasterIdLst>
  <p:sldSz cx="14630400" cy="8229600"/>
  <p:notesSz cx="8229600" cy="14630400"/>
  <p:embeddedFontLst>
    <p:embeddedFont>
      <p:font typeface="Gelasio"/>
      <p:regular r:id="rId16"/>
    </p:embeddedFont>
    <p:embeddedFont>
      <p:font typeface="Gelasio"/>
      <p:regular r:id="rId17"/>
    </p:embeddedFont>
    <p:embeddedFont>
      <p:font typeface="Gelasio"/>
      <p:regular r:id="rId18"/>
    </p:embeddedFont>
    <p:embeddedFont>
      <p:font typeface="Gelasio"/>
      <p:regular r:id="rId19"/>
    </p:embeddedFont>
    <p:embeddedFont>
      <p:font typeface="Lato"/>
      <p:regular r:id="rId20"/>
    </p:embeddedFont>
    <p:embeddedFont>
      <p:font typeface="Lato"/>
      <p:regular r:id="rId21"/>
    </p:embeddedFont>
    <p:embeddedFont>
      <p:font typeface="Lato"/>
      <p:regular r:id="rId22"/>
    </p:embeddedFont>
    <p:embeddedFont>
      <p:font typeface="Lato"/>
      <p:regular r:id="rId23"/>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notesMaster" Target="notesMasters/notes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6" Type="http://schemas.openxmlformats.org/officeDocument/2006/relationships/font" Target="fonts/font1.fntdata"/><Relationship Id="rId17" Type="http://schemas.openxmlformats.org/officeDocument/2006/relationships/font" Target="fonts/font2.fntdata"/><Relationship Id="rId18" Type="http://schemas.openxmlformats.org/officeDocument/2006/relationships/font" Target="fonts/font3.fntdata"/><Relationship Id="rId19" Type="http://schemas.openxmlformats.org/officeDocument/2006/relationships/font" Target="fonts/font4.fntdata"/><Relationship Id="rId20" Type="http://schemas.openxmlformats.org/officeDocument/2006/relationships/font" Target="fonts/font5.fntdata"/><Relationship Id="rId21" Type="http://schemas.openxmlformats.org/officeDocument/2006/relationships/font" Target="fonts/font6.fntdata"/><Relationship Id="rId22" Type="http://schemas.openxmlformats.org/officeDocument/2006/relationships/font" Target="fonts/font7.fntdata"/><Relationship Id="rId23"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5.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slideLayout" Target="../slideLayouts/slideLayout7.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slideLayout" Target="../slideLayouts/slideLayout9.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829753"/>
            <a:ext cx="7556421" cy="2126337"/>
          </a:xfrm>
          <a:prstGeom prst="rect">
            <a:avLst/>
          </a:prstGeom>
          <a:noFill/>
          <a:ln/>
        </p:spPr>
        <p:txBody>
          <a:bodyPr wrap="square" lIns="0" tIns="0" rIns="0" bIns="0" rtlCol="0" anchor="t"/>
          <a:lstStyle/>
          <a:p>
            <a:pPr indent="0" marL="0">
              <a:lnSpc>
                <a:spcPts val="5550"/>
              </a:lnSpc>
              <a:buNone/>
            </a:pPr>
            <a:r>
              <a:rPr lang="en-US" sz="4450" dirty="0">
                <a:solidFill>
                  <a:srgbClr val="312F2B"/>
                </a:solidFill>
                <a:latin typeface="Gelasio" pitchFamily="34" charset="0"/>
                <a:ea typeface="Gelasio" pitchFamily="34" charset="-122"/>
                <a:cs typeface="Gelasio" pitchFamily="34" charset="-120"/>
              </a:rPr>
              <a:t>Responding to the Demo by Neglect Committee's Partnership Initiative</a:t>
            </a:r>
            <a:endParaRPr lang="en-US" sz="4450" dirty="0"/>
          </a:p>
        </p:txBody>
      </p:sp>
      <p:sp>
        <p:nvSpPr>
          <p:cNvPr id="4" name="Text 1"/>
          <p:cNvSpPr/>
          <p:nvPr/>
        </p:nvSpPr>
        <p:spPr>
          <a:xfrm>
            <a:off x="6280190" y="4296251"/>
            <a:ext cx="7556421" cy="1451610"/>
          </a:xfrm>
          <a:prstGeom prst="rect">
            <a:avLst/>
          </a:prstGeom>
          <a:noFill/>
          <a:ln/>
        </p:spPr>
        <p:txBody>
          <a:bodyPr wrap="square" lIns="0" tIns="0" rIns="0" bIns="0" rtlCol="0" anchor="t"/>
          <a:lstStyle/>
          <a:p>
            <a:pPr indent="0" marL="0">
              <a:lnSpc>
                <a:spcPts val="2850"/>
              </a:lnSpc>
              <a:buNone/>
            </a:pPr>
            <a:r>
              <a:rPr lang="en-US" sz="1750" dirty="0">
                <a:solidFill>
                  <a:srgbClr val="272525"/>
                </a:solidFill>
                <a:latin typeface="Lato" pitchFamily="34" charset="0"/>
                <a:ea typeface="Lato" pitchFamily="34" charset="-122"/>
                <a:cs typeface="Lato" pitchFamily="34" charset="-120"/>
              </a:rPr>
              <a:t>Following the Demo by Neglect Committee's approach to the Jacksonville Community Land Trust (JCLT), we will explore potential collaborative opportunities to address properties at risk, focusing on partnership with the City of Jacksonville.</a:t>
            </a:r>
            <a:endParaRPr lang="en-US" sz="1750" dirty="0"/>
          </a:p>
        </p:txBody>
      </p:sp>
      <p:sp>
        <p:nvSpPr>
          <p:cNvPr id="5" name="Shape 2"/>
          <p:cNvSpPr/>
          <p:nvPr/>
        </p:nvSpPr>
        <p:spPr>
          <a:xfrm>
            <a:off x="6280190" y="6019919"/>
            <a:ext cx="362903" cy="362903"/>
          </a:xfrm>
          <a:prstGeom prst="roundRect">
            <a:avLst>
              <a:gd name="adj" fmla="val 25194296"/>
            </a:avLst>
          </a:prstGeom>
          <a:solidFill>
            <a:srgbClr val="93DE74"/>
          </a:solidFill>
          <a:ln w="7620">
            <a:solidFill>
              <a:srgbClr val="FFFFFF"/>
            </a:solidFill>
            <a:prstDash val="solid"/>
          </a:ln>
        </p:spPr>
      </p:sp>
      <p:sp>
        <p:nvSpPr>
          <p:cNvPr id="6" name="Text 3"/>
          <p:cNvSpPr/>
          <p:nvPr/>
        </p:nvSpPr>
        <p:spPr>
          <a:xfrm>
            <a:off x="6400443" y="6152555"/>
            <a:ext cx="122396" cy="97512"/>
          </a:xfrm>
          <a:prstGeom prst="rect">
            <a:avLst/>
          </a:prstGeom>
          <a:noFill/>
          <a:ln/>
        </p:spPr>
        <p:txBody>
          <a:bodyPr wrap="none" lIns="0" tIns="0" rIns="0" bIns="0" rtlCol="0" anchor="t"/>
          <a:lstStyle/>
          <a:p>
            <a:pPr algn="ctr" indent="0" marL="0">
              <a:lnSpc>
                <a:spcPts val="750"/>
              </a:lnSpc>
              <a:buNone/>
            </a:pPr>
            <a:r>
              <a:rPr lang="en-US" sz="750" dirty="0">
                <a:solidFill>
                  <a:srgbClr val="3C3838"/>
                </a:solidFill>
                <a:latin typeface="Lato Medium" pitchFamily="34" charset="0"/>
                <a:ea typeface="Lato Medium" pitchFamily="34" charset="-122"/>
                <a:cs typeface="Lato Medium" pitchFamily="34" charset="-120"/>
              </a:rPr>
              <a:t>RP</a:t>
            </a:r>
            <a:endParaRPr lang="en-US" sz="750" dirty="0"/>
          </a:p>
        </p:txBody>
      </p:sp>
      <p:sp>
        <p:nvSpPr>
          <p:cNvPr id="7" name="Text 4"/>
          <p:cNvSpPr/>
          <p:nvPr/>
        </p:nvSpPr>
        <p:spPr>
          <a:xfrm>
            <a:off x="6756440" y="6003012"/>
            <a:ext cx="2304098" cy="396835"/>
          </a:xfrm>
          <a:prstGeom prst="rect">
            <a:avLst/>
          </a:prstGeom>
          <a:noFill/>
          <a:ln/>
        </p:spPr>
        <p:txBody>
          <a:bodyPr wrap="none" lIns="0" tIns="0" rIns="0" bIns="0" rtlCol="0" anchor="t"/>
          <a:lstStyle/>
          <a:p>
            <a:pPr algn="l" indent="0" marL="0">
              <a:lnSpc>
                <a:spcPts val="3100"/>
              </a:lnSpc>
              <a:buNone/>
            </a:pPr>
            <a:r>
              <a:rPr lang="en-US" sz="2200" b="1" dirty="0">
                <a:solidFill>
                  <a:srgbClr val="272525"/>
                </a:solidFill>
                <a:latin typeface="Lato Bold" pitchFamily="34" charset="0"/>
                <a:ea typeface="Lato Bold" pitchFamily="34" charset="-122"/>
                <a:cs typeface="Lato Bold" pitchFamily="34" charset="-120"/>
              </a:rPr>
              <a:t>by Robin Pfalzgraf</a:t>
            </a:r>
            <a:endParaRPr lang="en-US" sz="2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632704"/>
            <a:ext cx="11690033" cy="708779"/>
          </a:xfrm>
          <a:prstGeom prst="rect">
            <a:avLst/>
          </a:prstGeom>
          <a:noFill/>
          <a:ln/>
        </p:spPr>
        <p:txBody>
          <a:bodyPr wrap="none" lIns="0" tIns="0" rIns="0" bIns="0" rtlCol="0" anchor="t"/>
          <a:lstStyle/>
          <a:p>
            <a:pPr indent="0" marL="0">
              <a:lnSpc>
                <a:spcPts val="5550"/>
              </a:lnSpc>
              <a:buNone/>
            </a:pPr>
            <a:r>
              <a:rPr lang="en-US" sz="4450" dirty="0">
                <a:solidFill>
                  <a:srgbClr val="312F2B"/>
                </a:solidFill>
                <a:latin typeface="Gelasio" pitchFamily="34" charset="0"/>
                <a:ea typeface="Gelasio" pitchFamily="34" charset="-122"/>
                <a:cs typeface="Gelasio" pitchFamily="34" charset="-120"/>
              </a:rPr>
              <a:t>About the Jacksonville Community Land Trust</a:t>
            </a:r>
            <a:endParaRPr lang="en-US" sz="4450" dirty="0"/>
          </a:p>
        </p:txBody>
      </p:sp>
      <p:sp>
        <p:nvSpPr>
          <p:cNvPr id="3" name="Text 1"/>
          <p:cNvSpPr/>
          <p:nvPr/>
        </p:nvSpPr>
        <p:spPr>
          <a:xfrm>
            <a:off x="793790" y="2908459"/>
            <a:ext cx="2835235" cy="354330"/>
          </a:xfrm>
          <a:prstGeom prst="rect">
            <a:avLst/>
          </a:prstGeom>
          <a:noFill/>
          <a:ln/>
        </p:spPr>
        <p:txBody>
          <a:bodyPr wrap="none" lIns="0" tIns="0" rIns="0" bIns="0" rtlCol="0" anchor="t"/>
          <a:lstStyle/>
          <a:p>
            <a:pPr indent="0" marL="0">
              <a:lnSpc>
                <a:spcPts val="2750"/>
              </a:lnSpc>
              <a:buNone/>
            </a:pPr>
            <a:r>
              <a:rPr lang="en-US" sz="2200" dirty="0">
                <a:solidFill>
                  <a:srgbClr val="312F2B"/>
                </a:solidFill>
                <a:latin typeface="Gelasio" pitchFamily="34" charset="0"/>
                <a:ea typeface="Gelasio" pitchFamily="34" charset="-122"/>
                <a:cs typeface="Gelasio" pitchFamily="34" charset="-120"/>
              </a:rPr>
              <a:t>Background</a:t>
            </a:r>
            <a:endParaRPr lang="en-US" sz="2200" dirty="0"/>
          </a:p>
        </p:txBody>
      </p:sp>
      <p:sp>
        <p:nvSpPr>
          <p:cNvPr id="4" name="Text 2"/>
          <p:cNvSpPr/>
          <p:nvPr/>
        </p:nvSpPr>
        <p:spPr>
          <a:xfrm>
            <a:off x="793790" y="3489603"/>
            <a:ext cx="3978116" cy="2540318"/>
          </a:xfrm>
          <a:prstGeom prst="rect">
            <a:avLst/>
          </a:prstGeom>
          <a:noFill/>
          <a:ln/>
        </p:spPr>
        <p:txBody>
          <a:bodyPr wrap="square" lIns="0" tIns="0" rIns="0" bIns="0" rtlCol="0" anchor="t"/>
          <a:lstStyle/>
          <a:p>
            <a:pPr indent="0" marL="0">
              <a:lnSpc>
                <a:spcPts val="2850"/>
              </a:lnSpc>
              <a:buNone/>
            </a:pPr>
            <a:r>
              <a:rPr lang="en-US" sz="1750" dirty="0">
                <a:solidFill>
                  <a:srgbClr val="272525"/>
                </a:solidFill>
                <a:latin typeface="Lato" pitchFamily="34" charset="0"/>
                <a:ea typeface="Lato" pitchFamily="34" charset="-122"/>
                <a:cs typeface="Lato" pitchFamily="34" charset="-120"/>
              </a:rPr>
              <a:t>The Jacksonville Community Land Trust (JCLT) was approached by the Demo by Neglect Committee to explore collaborative opportunities that support affordable housing through strategic partnerships and community-driven development.</a:t>
            </a:r>
            <a:endParaRPr lang="en-US" sz="1750" dirty="0"/>
          </a:p>
        </p:txBody>
      </p:sp>
      <p:sp>
        <p:nvSpPr>
          <p:cNvPr id="5" name="Text 3"/>
          <p:cNvSpPr/>
          <p:nvPr/>
        </p:nvSpPr>
        <p:spPr>
          <a:xfrm>
            <a:off x="5332928" y="2908459"/>
            <a:ext cx="2835235" cy="354330"/>
          </a:xfrm>
          <a:prstGeom prst="rect">
            <a:avLst/>
          </a:prstGeom>
          <a:noFill/>
          <a:ln/>
        </p:spPr>
        <p:txBody>
          <a:bodyPr wrap="none" lIns="0" tIns="0" rIns="0" bIns="0" rtlCol="0" anchor="t"/>
          <a:lstStyle/>
          <a:p>
            <a:pPr indent="0" marL="0">
              <a:lnSpc>
                <a:spcPts val="2750"/>
              </a:lnSpc>
              <a:buNone/>
            </a:pPr>
            <a:r>
              <a:rPr lang="en-US" sz="2200" dirty="0">
                <a:solidFill>
                  <a:srgbClr val="312F2B"/>
                </a:solidFill>
                <a:latin typeface="Gelasio" pitchFamily="34" charset="0"/>
                <a:ea typeface="Gelasio" pitchFamily="34" charset="-122"/>
                <a:cs typeface="Gelasio" pitchFamily="34" charset="-120"/>
              </a:rPr>
              <a:t>Partnership Approach</a:t>
            </a:r>
            <a:endParaRPr lang="en-US" sz="2200" dirty="0"/>
          </a:p>
        </p:txBody>
      </p:sp>
      <p:sp>
        <p:nvSpPr>
          <p:cNvPr id="6" name="Text 4"/>
          <p:cNvSpPr/>
          <p:nvPr/>
        </p:nvSpPr>
        <p:spPr>
          <a:xfrm>
            <a:off x="5332928" y="3489603"/>
            <a:ext cx="3978116" cy="2903220"/>
          </a:xfrm>
          <a:prstGeom prst="rect">
            <a:avLst/>
          </a:prstGeom>
          <a:noFill/>
          <a:ln/>
        </p:spPr>
        <p:txBody>
          <a:bodyPr wrap="square" lIns="0" tIns="0" rIns="0" bIns="0" rtlCol="0" anchor="t"/>
          <a:lstStyle/>
          <a:p>
            <a:pPr indent="0" marL="0">
              <a:lnSpc>
                <a:spcPts val="2850"/>
              </a:lnSpc>
              <a:buNone/>
            </a:pPr>
            <a:r>
              <a:rPr lang="en-US" sz="1750" dirty="0">
                <a:solidFill>
                  <a:srgbClr val="272525"/>
                </a:solidFill>
                <a:latin typeface="Lato" pitchFamily="34" charset="0"/>
                <a:ea typeface="Lato" pitchFamily="34" charset="-122"/>
                <a:cs typeface="Lato" pitchFamily="34" charset="-120"/>
              </a:rPr>
              <a:t>Founded in 2021, with non-profit status achieved in 2022, the JCLT serves as a community partner, working alongside city committees and developers to address housing challenges in Jacksonville, FL. We don't bank properties jus to bank them  but rather facilitate collaborative solutions.</a:t>
            </a:r>
            <a:endParaRPr lang="en-US" sz="1750" dirty="0"/>
          </a:p>
        </p:txBody>
      </p:sp>
      <p:sp>
        <p:nvSpPr>
          <p:cNvPr id="7" name="Text 5"/>
          <p:cNvSpPr/>
          <p:nvPr/>
        </p:nvSpPr>
        <p:spPr>
          <a:xfrm>
            <a:off x="9872067" y="2908459"/>
            <a:ext cx="2835235" cy="354330"/>
          </a:xfrm>
          <a:prstGeom prst="rect">
            <a:avLst/>
          </a:prstGeom>
          <a:noFill/>
          <a:ln/>
        </p:spPr>
        <p:txBody>
          <a:bodyPr wrap="none" lIns="0" tIns="0" rIns="0" bIns="0" rtlCol="0" anchor="t"/>
          <a:lstStyle/>
          <a:p>
            <a:pPr indent="0" marL="0">
              <a:lnSpc>
                <a:spcPts val="2750"/>
              </a:lnSpc>
              <a:buNone/>
            </a:pPr>
            <a:r>
              <a:rPr lang="en-US" sz="2200" dirty="0">
                <a:solidFill>
                  <a:srgbClr val="312F2B"/>
                </a:solidFill>
                <a:latin typeface="Gelasio" pitchFamily="34" charset="0"/>
                <a:ea typeface="Gelasio" pitchFamily="34" charset="-122"/>
                <a:cs typeface="Gelasio" pitchFamily="34" charset="-120"/>
              </a:rPr>
              <a:t>Community Impact</a:t>
            </a:r>
            <a:endParaRPr lang="en-US" sz="2200" dirty="0"/>
          </a:p>
        </p:txBody>
      </p:sp>
      <p:sp>
        <p:nvSpPr>
          <p:cNvPr id="8" name="Text 6"/>
          <p:cNvSpPr/>
          <p:nvPr/>
        </p:nvSpPr>
        <p:spPr>
          <a:xfrm>
            <a:off x="9872067" y="3489603"/>
            <a:ext cx="3978116" cy="2540318"/>
          </a:xfrm>
          <a:prstGeom prst="rect">
            <a:avLst/>
          </a:prstGeom>
          <a:noFill/>
          <a:ln/>
        </p:spPr>
        <p:txBody>
          <a:bodyPr wrap="square" lIns="0" tIns="0" rIns="0" bIns="0" rtlCol="0" anchor="t"/>
          <a:lstStyle/>
          <a:p>
            <a:pPr indent="0" marL="0">
              <a:lnSpc>
                <a:spcPts val="2850"/>
              </a:lnSpc>
              <a:buNone/>
            </a:pPr>
            <a:r>
              <a:rPr lang="en-US" sz="1750" dirty="0">
                <a:solidFill>
                  <a:srgbClr val="272525"/>
                </a:solidFill>
                <a:latin typeface="Lato" pitchFamily="34" charset="0"/>
                <a:ea typeface="Lato" pitchFamily="34" charset="-122"/>
                <a:cs typeface="Lato" pitchFamily="34" charset="-120"/>
              </a:rPr>
              <a:t>Through strategic partnerships, JCLT aims to support initiatives that increase homeownership opportunities and stabilize communities, while ensuring sustainable, long-term affordable housing solutions for Jacksonville residents.</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835235"/>
          </a:xfrm>
          <a:prstGeom prst="rect">
            <a:avLst/>
          </a:prstGeom>
        </p:spPr>
      </p:pic>
      <p:sp>
        <p:nvSpPr>
          <p:cNvPr id="3" name="Text 0"/>
          <p:cNvSpPr/>
          <p:nvPr/>
        </p:nvSpPr>
        <p:spPr>
          <a:xfrm>
            <a:off x="793790" y="3802499"/>
            <a:ext cx="9721453" cy="708779"/>
          </a:xfrm>
          <a:prstGeom prst="rect">
            <a:avLst/>
          </a:prstGeom>
          <a:noFill/>
          <a:ln/>
        </p:spPr>
        <p:txBody>
          <a:bodyPr wrap="none" lIns="0" tIns="0" rIns="0" bIns="0" rtlCol="0" anchor="t"/>
          <a:lstStyle/>
          <a:p>
            <a:pPr indent="0" marL="0">
              <a:lnSpc>
                <a:spcPts val="5550"/>
              </a:lnSpc>
              <a:buNone/>
            </a:pPr>
            <a:r>
              <a:rPr lang="en-US" sz="4450" dirty="0">
                <a:solidFill>
                  <a:srgbClr val="312F2B"/>
                </a:solidFill>
                <a:latin typeface="Gelasio" pitchFamily="34" charset="0"/>
                <a:ea typeface="Gelasio" pitchFamily="34" charset="-122"/>
                <a:cs typeface="Gelasio" pitchFamily="34" charset="-120"/>
              </a:rPr>
              <a:t>Community Partnership Opportunities</a:t>
            </a:r>
            <a:endParaRPr lang="en-US" sz="4450" dirty="0"/>
          </a:p>
        </p:txBody>
      </p:sp>
      <p:sp>
        <p:nvSpPr>
          <p:cNvPr id="4" name="Shape 1"/>
          <p:cNvSpPr/>
          <p:nvPr/>
        </p:nvSpPr>
        <p:spPr>
          <a:xfrm>
            <a:off x="793790" y="4851440"/>
            <a:ext cx="6408063" cy="2410897"/>
          </a:xfrm>
          <a:prstGeom prst="roundRect">
            <a:avLst>
              <a:gd name="adj" fmla="val 3952"/>
            </a:avLst>
          </a:prstGeom>
          <a:solidFill>
            <a:srgbClr val="E8E8E3"/>
          </a:solidFill>
          <a:ln w="7620">
            <a:solidFill>
              <a:srgbClr val="CECEC9"/>
            </a:solidFill>
            <a:prstDash val="solid"/>
          </a:ln>
        </p:spPr>
      </p:sp>
      <p:sp>
        <p:nvSpPr>
          <p:cNvPr id="5" name="Text 2"/>
          <p:cNvSpPr/>
          <p:nvPr/>
        </p:nvSpPr>
        <p:spPr>
          <a:xfrm>
            <a:off x="1028224" y="5085874"/>
            <a:ext cx="2916198" cy="354330"/>
          </a:xfrm>
          <a:prstGeom prst="rect">
            <a:avLst/>
          </a:prstGeom>
          <a:noFill/>
          <a:ln/>
        </p:spPr>
        <p:txBody>
          <a:bodyPr wrap="none" lIns="0" tIns="0" rIns="0" bIns="0" rtlCol="0" anchor="t"/>
          <a:lstStyle/>
          <a:p>
            <a:pPr indent="0" marL="0">
              <a:lnSpc>
                <a:spcPts val="2750"/>
              </a:lnSpc>
              <a:buNone/>
            </a:pPr>
            <a:r>
              <a:rPr lang="en-US" sz="2200" dirty="0">
                <a:solidFill>
                  <a:srgbClr val="272525"/>
                </a:solidFill>
                <a:latin typeface="Gelasio" pitchFamily="34" charset="0"/>
                <a:ea typeface="Gelasio" pitchFamily="34" charset="-122"/>
                <a:cs typeface="Gelasio" pitchFamily="34" charset="-120"/>
              </a:rPr>
              <a:t>Collaborative Solutions</a:t>
            </a:r>
            <a:endParaRPr lang="en-US" sz="2200" dirty="0"/>
          </a:p>
        </p:txBody>
      </p:sp>
      <p:sp>
        <p:nvSpPr>
          <p:cNvPr id="6" name="Text 3"/>
          <p:cNvSpPr/>
          <p:nvPr/>
        </p:nvSpPr>
        <p:spPr>
          <a:xfrm>
            <a:off x="1028224" y="5576292"/>
            <a:ext cx="5939195" cy="1451610"/>
          </a:xfrm>
          <a:prstGeom prst="rect">
            <a:avLst/>
          </a:prstGeom>
          <a:noFill/>
          <a:ln/>
        </p:spPr>
        <p:txBody>
          <a:bodyPr wrap="square" lIns="0" tIns="0" rIns="0" bIns="0" rtlCol="0" anchor="t"/>
          <a:lstStyle/>
          <a:p>
            <a:pPr indent="0" marL="0">
              <a:lnSpc>
                <a:spcPts val="2850"/>
              </a:lnSpc>
              <a:buNone/>
            </a:pPr>
            <a:r>
              <a:rPr lang="en-US" sz="1750" dirty="0">
                <a:solidFill>
                  <a:srgbClr val="272525"/>
                </a:solidFill>
                <a:latin typeface="Lato" pitchFamily="34" charset="0"/>
                <a:ea typeface="Lato" pitchFamily="34" charset="-122"/>
                <a:cs typeface="Lato" pitchFamily="34" charset="-120"/>
              </a:rPr>
              <a:t>Following the Demo by Neglect Committee's approach to JCLT, we're exploring partnership opportunities to address Jacksonville's affordable housing challenges through collaborative community efforts.</a:t>
            </a:r>
            <a:endParaRPr lang="en-US" sz="1750" dirty="0"/>
          </a:p>
        </p:txBody>
      </p:sp>
      <p:sp>
        <p:nvSpPr>
          <p:cNvPr id="7" name="Shape 4"/>
          <p:cNvSpPr/>
          <p:nvPr/>
        </p:nvSpPr>
        <p:spPr>
          <a:xfrm>
            <a:off x="7428667" y="4851440"/>
            <a:ext cx="6408063" cy="2410897"/>
          </a:xfrm>
          <a:prstGeom prst="roundRect">
            <a:avLst>
              <a:gd name="adj" fmla="val 3952"/>
            </a:avLst>
          </a:prstGeom>
          <a:solidFill>
            <a:srgbClr val="E8E8E3"/>
          </a:solidFill>
          <a:ln w="7620">
            <a:solidFill>
              <a:srgbClr val="CECEC9"/>
            </a:solidFill>
            <a:prstDash val="solid"/>
          </a:ln>
        </p:spPr>
      </p:sp>
      <p:sp>
        <p:nvSpPr>
          <p:cNvPr id="8" name="Text 5"/>
          <p:cNvSpPr/>
          <p:nvPr/>
        </p:nvSpPr>
        <p:spPr>
          <a:xfrm>
            <a:off x="7663101" y="5085874"/>
            <a:ext cx="3462218" cy="354330"/>
          </a:xfrm>
          <a:prstGeom prst="rect">
            <a:avLst/>
          </a:prstGeom>
          <a:noFill/>
          <a:ln/>
        </p:spPr>
        <p:txBody>
          <a:bodyPr wrap="none" lIns="0" tIns="0" rIns="0" bIns="0" rtlCol="0" anchor="t"/>
          <a:lstStyle/>
          <a:p>
            <a:pPr indent="0" marL="0">
              <a:lnSpc>
                <a:spcPts val="2750"/>
              </a:lnSpc>
              <a:buNone/>
            </a:pPr>
            <a:r>
              <a:rPr lang="en-US" sz="2200" dirty="0">
                <a:solidFill>
                  <a:srgbClr val="272525"/>
                </a:solidFill>
                <a:latin typeface="Gelasio" pitchFamily="34" charset="0"/>
                <a:ea typeface="Gelasio" pitchFamily="34" charset="-122"/>
                <a:cs typeface="Gelasio" pitchFamily="34" charset="-120"/>
              </a:rPr>
              <a:t>Strategic Partnership Focus</a:t>
            </a:r>
            <a:endParaRPr lang="en-US" sz="2200" dirty="0"/>
          </a:p>
        </p:txBody>
      </p:sp>
      <p:sp>
        <p:nvSpPr>
          <p:cNvPr id="9" name="Text 6"/>
          <p:cNvSpPr/>
          <p:nvPr/>
        </p:nvSpPr>
        <p:spPr>
          <a:xfrm>
            <a:off x="7663101" y="5576292"/>
            <a:ext cx="5939195" cy="1088708"/>
          </a:xfrm>
          <a:prstGeom prst="rect">
            <a:avLst/>
          </a:prstGeom>
          <a:noFill/>
          <a:ln/>
        </p:spPr>
        <p:txBody>
          <a:bodyPr wrap="square" lIns="0" tIns="0" rIns="0" bIns="0" rtlCol="0" anchor="t"/>
          <a:lstStyle/>
          <a:p>
            <a:pPr indent="0" marL="0">
              <a:lnSpc>
                <a:spcPts val="2850"/>
              </a:lnSpc>
              <a:buNone/>
            </a:pPr>
            <a:r>
              <a:rPr lang="en-US" sz="1750" dirty="0">
                <a:solidFill>
                  <a:srgbClr val="272525"/>
                </a:solidFill>
                <a:latin typeface="Lato" pitchFamily="34" charset="0"/>
                <a:ea typeface="Lato" pitchFamily="34" charset="-122"/>
                <a:cs typeface="Lato" pitchFamily="34" charset="-120"/>
              </a:rPr>
              <a:t>The JCLT aims to partner with the Demo by Neglect Committee to develop sustainable solutions that benefit neighborhood stability and community well-being.</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38624" y="660440"/>
            <a:ext cx="7839551" cy="1164669"/>
          </a:xfrm>
          <a:prstGeom prst="rect">
            <a:avLst/>
          </a:prstGeom>
          <a:noFill/>
          <a:ln/>
        </p:spPr>
        <p:txBody>
          <a:bodyPr wrap="square" lIns="0" tIns="0" rIns="0" bIns="0" rtlCol="0" anchor="t"/>
          <a:lstStyle/>
          <a:p>
            <a:pPr indent="0" marL="0">
              <a:lnSpc>
                <a:spcPts val="4550"/>
              </a:lnSpc>
              <a:buNone/>
            </a:pPr>
            <a:r>
              <a:rPr lang="en-US" sz="3650" dirty="0">
                <a:solidFill>
                  <a:srgbClr val="312F2B"/>
                </a:solidFill>
                <a:latin typeface="Gelasio" pitchFamily="34" charset="0"/>
                <a:ea typeface="Gelasio" pitchFamily="34" charset="-122"/>
                <a:cs typeface="Gelasio" pitchFamily="34" charset="-120"/>
              </a:rPr>
              <a:t>Demo by Neglect Committee: Exploring Partnership</a:t>
            </a:r>
            <a:endParaRPr lang="en-US" sz="3650" dirty="0"/>
          </a:p>
        </p:txBody>
      </p:sp>
      <p:pic>
        <p:nvPicPr>
          <p:cNvPr id="4" name="Image 1" descr="preencoded.png">    </p:cNvPr>
          <p:cNvPicPr>
            <a:picLocks noChangeAspect="1"/>
          </p:cNvPicPr>
          <p:nvPr/>
        </p:nvPicPr>
        <p:blipFill>
          <a:blip r:embed="rId2"/>
          <a:stretch>
            <a:fillRect/>
          </a:stretch>
        </p:blipFill>
        <p:spPr>
          <a:xfrm>
            <a:off x="6138624" y="2104549"/>
            <a:ext cx="465892" cy="465892"/>
          </a:xfrm>
          <a:prstGeom prst="rect">
            <a:avLst/>
          </a:prstGeom>
        </p:spPr>
      </p:pic>
      <p:sp>
        <p:nvSpPr>
          <p:cNvPr id="5" name="Text 1"/>
          <p:cNvSpPr/>
          <p:nvPr/>
        </p:nvSpPr>
        <p:spPr>
          <a:xfrm>
            <a:off x="6138624" y="2756773"/>
            <a:ext cx="2429470" cy="291227"/>
          </a:xfrm>
          <a:prstGeom prst="rect">
            <a:avLst/>
          </a:prstGeom>
          <a:noFill/>
          <a:ln/>
        </p:spPr>
        <p:txBody>
          <a:bodyPr wrap="none" lIns="0" tIns="0" rIns="0" bIns="0" rtlCol="0" anchor="t"/>
          <a:lstStyle/>
          <a:p>
            <a:pPr algn="l" indent="0" marL="0">
              <a:lnSpc>
                <a:spcPts val="2250"/>
              </a:lnSpc>
              <a:buNone/>
            </a:pPr>
            <a:r>
              <a:rPr lang="en-US" sz="1800" dirty="0">
                <a:solidFill>
                  <a:srgbClr val="272525"/>
                </a:solidFill>
                <a:latin typeface="Gelasio" pitchFamily="34" charset="0"/>
                <a:ea typeface="Gelasio" pitchFamily="34" charset="-122"/>
                <a:cs typeface="Gelasio" pitchFamily="34" charset="-120"/>
              </a:rPr>
              <a:t>Collaborative Approach</a:t>
            </a:r>
            <a:endParaRPr lang="en-US" sz="1800" dirty="0"/>
          </a:p>
        </p:txBody>
      </p:sp>
      <p:sp>
        <p:nvSpPr>
          <p:cNvPr id="6" name="Text 2"/>
          <p:cNvSpPr/>
          <p:nvPr/>
        </p:nvSpPr>
        <p:spPr>
          <a:xfrm>
            <a:off x="6138624" y="3159800"/>
            <a:ext cx="3779996" cy="1192530"/>
          </a:xfrm>
          <a:prstGeom prst="rect">
            <a:avLst/>
          </a:prstGeom>
          <a:noFill/>
          <a:ln/>
        </p:spPr>
        <p:txBody>
          <a:bodyPr wrap="square" lIns="0" tIns="0" rIns="0" bIns="0" rtlCol="0" anchor="t"/>
          <a:lstStyle/>
          <a:p>
            <a:pPr algn="l" indent="0" marL="0">
              <a:lnSpc>
                <a:spcPts val="2300"/>
              </a:lnSpc>
              <a:buNone/>
            </a:pPr>
            <a:r>
              <a:rPr lang="en-US" sz="1450" dirty="0">
                <a:solidFill>
                  <a:srgbClr val="272525"/>
                </a:solidFill>
                <a:latin typeface="Lato" pitchFamily="34" charset="0"/>
                <a:ea typeface="Lato" pitchFamily="34" charset="-122"/>
                <a:cs typeface="Lato" pitchFamily="34" charset="-120"/>
              </a:rPr>
              <a:t>The Demo by Neglect Committee has approached JCLT to explore potential partnership solutions with developers, or area non-profit organizations.</a:t>
            </a:r>
            <a:endParaRPr lang="en-US" sz="1450" dirty="0"/>
          </a:p>
        </p:txBody>
      </p:sp>
      <p:sp>
        <p:nvSpPr>
          <p:cNvPr id="7" name="Text 3"/>
          <p:cNvSpPr/>
          <p:nvPr/>
        </p:nvSpPr>
        <p:spPr>
          <a:xfrm>
            <a:off x="6138624" y="4464129"/>
            <a:ext cx="3779996" cy="596265"/>
          </a:xfrm>
          <a:prstGeom prst="rect">
            <a:avLst/>
          </a:prstGeom>
          <a:noFill/>
          <a:ln/>
        </p:spPr>
        <p:txBody>
          <a:bodyPr wrap="square" lIns="0" tIns="0" rIns="0" bIns="0" rtlCol="0" anchor="t"/>
          <a:lstStyle/>
          <a:p>
            <a:pPr algn="l" indent="0" marL="0">
              <a:lnSpc>
                <a:spcPts val="2300"/>
              </a:lnSpc>
              <a:buNone/>
            </a:pPr>
            <a:r>
              <a:rPr lang="en-US" sz="1450" dirty="0">
                <a:solidFill>
                  <a:srgbClr val="272525"/>
                </a:solidFill>
                <a:latin typeface="Lato" pitchFamily="34" charset="0"/>
                <a:ea typeface="Lato" pitchFamily="34" charset="-122"/>
                <a:cs typeface="Lato" pitchFamily="34" charset="-120"/>
              </a:rPr>
              <a:t>The goal of the JCLT is to work with you to help to improve to city.</a:t>
            </a:r>
            <a:endParaRPr lang="en-US" sz="1450" dirty="0"/>
          </a:p>
        </p:txBody>
      </p:sp>
      <p:pic>
        <p:nvPicPr>
          <p:cNvPr id="8" name="Image 2" descr="preencoded.png">    </p:cNvPr>
          <p:cNvPicPr>
            <a:picLocks noChangeAspect="1"/>
          </p:cNvPicPr>
          <p:nvPr/>
        </p:nvPicPr>
        <p:blipFill>
          <a:blip r:embed="rId3"/>
          <a:stretch>
            <a:fillRect/>
          </a:stretch>
        </p:blipFill>
        <p:spPr>
          <a:xfrm>
            <a:off x="10198060" y="2104549"/>
            <a:ext cx="465892" cy="465892"/>
          </a:xfrm>
          <a:prstGeom prst="rect">
            <a:avLst/>
          </a:prstGeom>
        </p:spPr>
      </p:pic>
      <p:sp>
        <p:nvSpPr>
          <p:cNvPr id="9" name="Text 4"/>
          <p:cNvSpPr/>
          <p:nvPr/>
        </p:nvSpPr>
        <p:spPr>
          <a:xfrm>
            <a:off x="10198060" y="2756773"/>
            <a:ext cx="2329577" cy="291227"/>
          </a:xfrm>
          <a:prstGeom prst="rect">
            <a:avLst/>
          </a:prstGeom>
          <a:noFill/>
          <a:ln/>
        </p:spPr>
        <p:txBody>
          <a:bodyPr wrap="none" lIns="0" tIns="0" rIns="0" bIns="0" rtlCol="0" anchor="t"/>
          <a:lstStyle/>
          <a:p>
            <a:pPr algn="l" indent="0" marL="0">
              <a:lnSpc>
                <a:spcPts val="2250"/>
              </a:lnSpc>
              <a:buNone/>
            </a:pPr>
            <a:r>
              <a:rPr lang="en-US" sz="1800" dirty="0">
                <a:solidFill>
                  <a:srgbClr val="272525"/>
                </a:solidFill>
                <a:latin typeface="Gelasio" pitchFamily="34" charset="0"/>
                <a:ea typeface="Gelasio" pitchFamily="34" charset="-122"/>
                <a:cs typeface="Gelasio" pitchFamily="34" charset="-120"/>
              </a:rPr>
              <a:t>Strategic Role</a:t>
            </a:r>
            <a:endParaRPr lang="en-US" sz="1800" dirty="0"/>
          </a:p>
        </p:txBody>
      </p:sp>
      <p:sp>
        <p:nvSpPr>
          <p:cNvPr id="10" name="Text 5"/>
          <p:cNvSpPr/>
          <p:nvPr/>
        </p:nvSpPr>
        <p:spPr>
          <a:xfrm>
            <a:off x="10198060" y="3159800"/>
            <a:ext cx="3780115" cy="894398"/>
          </a:xfrm>
          <a:prstGeom prst="rect">
            <a:avLst/>
          </a:prstGeom>
          <a:noFill/>
          <a:ln/>
        </p:spPr>
        <p:txBody>
          <a:bodyPr wrap="square" lIns="0" tIns="0" rIns="0" bIns="0" rtlCol="0" anchor="t"/>
          <a:lstStyle/>
          <a:p>
            <a:pPr algn="l" indent="0" marL="0">
              <a:lnSpc>
                <a:spcPts val="2300"/>
              </a:lnSpc>
              <a:buNone/>
            </a:pPr>
            <a:r>
              <a:rPr lang="en-US" sz="1450" dirty="0">
                <a:solidFill>
                  <a:srgbClr val="272525"/>
                </a:solidFill>
                <a:latin typeface="Lato" pitchFamily="34" charset="0"/>
                <a:ea typeface="Lato" pitchFamily="34" charset="-122"/>
                <a:cs typeface="Lato" pitchFamily="34" charset="-120"/>
              </a:rPr>
              <a:t>JCLT aims to serve as a collaborative partner, with you and/or the City of Jacksonville focusing on community-driven solutions.</a:t>
            </a:r>
            <a:endParaRPr lang="en-US" sz="1450" dirty="0"/>
          </a:p>
        </p:txBody>
      </p:sp>
      <p:pic>
        <p:nvPicPr>
          <p:cNvPr id="11" name="Image 3" descr="preencoded.png">    </p:cNvPr>
          <p:cNvPicPr>
            <a:picLocks noChangeAspect="1"/>
          </p:cNvPicPr>
          <p:nvPr/>
        </p:nvPicPr>
        <p:blipFill>
          <a:blip r:embed="rId4"/>
          <a:stretch>
            <a:fillRect/>
          </a:stretch>
        </p:blipFill>
        <p:spPr>
          <a:xfrm>
            <a:off x="6138624" y="5619393"/>
            <a:ext cx="465892" cy="465892"/>
          </a:xfrm>
          <a:prstGeom prst="rect">
            <a:avLst/>
          </a:prstGeom>
        </p:spPr>
      </p:pic>
      <p:sp>
        <p:nvSpPr>
          <p:cNvPr id="12" name="Text 6"/>
          <p:cNvSpPr/>
          <p:nvPr/>
        </p:nvSpPr>
        <p:spPr>
          <a:xfrm>
            <a:off x="6138624" y="6271617"/>
            <a:ext cx="2329577" cy="291227"/>
          </a:xfrm>
          <a:prstGeom prst="rect">
            <a:avLst/>
          </a:prstGeom>
          <a:noFill/>
          <a:ln/>
        </p:spPr>
        <p:txBody>
          <a:bodyPr wrap="none" lIns="0" tIns="0" rIns="0" bIns="0" rtlCol="0" anchor="t"/>
          <a:lstStyle/>
          <a:p>
            <a:pPr algn="l" indent="0" marL="0">
              <a:lnSpc>
                <a:spcPts val="2250"/>
              </a:lnSpc>
              <a:buNone/>
            </a:pPr>
            <a:r>
              <a:rPr lang="en-US" sz="1800" dirty="0">
                <a:solidFill>
                  <a:srgbClr val="272525"/>
                </a:solidFill>
                <a:latin typeface="Gelasio" pitchFamily="34" charset="0"/>
                <a:ea typeface="Gelasio" pitchFamily="34" charset="-122"/>
                <a:cs typeface="Gelasio" pitchFamily="34" charset="-120"/>
              </a:rPr>
              <a:t>Shared Goals</a:t>
            </a:r>
            <a:endParaRPr lang="en-US" sz="1800" dirty="0"/>
          </a:p>
        </p:txBody>
      </p:sp>
      <p:sp>
        <p:nvSpPr>
          <p:cNvPr id="13" name="Text 7"/>
          <p:cNvSpPr/>
          <p:nvPr/>
        </p:nvSpPr>
        <p:spPr>
          <a:xfrm>
            <a:off x="6138624" y="6674644"/>
            <a:ext cx="3779996" cy="894398"/>
          </a:xfrm>
          <a:prstGeom prst="rect">
            <a:avLst/>
          </a:prstGeom>
          <a:noFill/>
          <a:ln/>
        </p:spPr>
        <p:txBody>
          <a:bodyPr wrap="square" lIns="0" tIns="0" rIns="0" bIns="0" rtlCol="0" anchor="t"/>
          <a:lstStyle/>
          <a:p>
            <a:pPr algn="l" indent="0" marL="0">
              <a:lnSpc>
                <a:spcPts val="2300"/>
              </a:lnSpc>
              <a:buNone/>
            </a:pPr>
            <a:r>
              <a:rPr lang="en-US" sz="1450" dirty="0">
                <a:solidFill>
                  <a:srgbClr val="272525"/>
                </a:solidFill>
                <a:latin typeface="Lato" pitchFamily="34" charset="0"/>
                <a:ea typeface="Lato" pitchFamily="34" charset="-122"/>
                <a:cs typeface="Lato" pitchFamily="34" charset="-120"/>
              </a:rPr>
              <a:t>Working together to address property deterioration while maintaining focus on community needs and neighborhood stability.</a:t>
            </a:r>
            <a:endParaRPr lang="en-US" sz="14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32219"/>
          </a:xfrm>
          <a:prstGeom prst="rect">
            <a:avLst/>
          </a:prstGeom>
        </p:spPr>
      </p:pic>
      <p:sp>
        <p:nvSpPr>
          <p:cNvPr id="3" name="Text 0"/>
          <p:cNvSpPr/>
          <p:nvPr/>
        </p:nvSpPr>
        <p:spPr>
          <a:xfrm>
            <a:off x="719971" y="565666"/>
            <a:ext cx="7704058" cy="1285399"/>
          </a:xfrm>
          <a:prstGeom prst="rect">
            <a:avLst/>
          </a:prstGeom>
          <a:noFill/>
          <a:ln/>
        </p:spPr>
        <p:txBody>
          <a:bodyPr wrap="square" lIns="0" tIns="0" rIns="0" bIns="0" rtlCol="0" anchor="t"/>
          <a:lstStyle/>
          <a:p>
            <a:pPr indent="0" marL="0">
              <a:lnSpc>
                <a:spcPts val="5050"/>
              </a:lnSpc>
              <a:buNone/>
            </a:pPr>
            <a:r>
              <a:rPr lang="en-US" sz="4000" dirty="0">
                <a:solidFill>
                  <a:srgbClr val="312F2B"/>
                </a:solidFill>
                <a:latin typeface="Gelasio" pitchFamily="34" charset="0"/>
                <a:ea typeface="Gelasio" pitchFamily="34" charset="-122"/>
                <a:cs typeface="Gelasio" pitchFamily="34" charset="-120"/>
              </a:rPr>
              <a:t>Responding to the Demo by Neglect Committee</a:t>
            </a:r>
            <a:endParaRPr lang="en-US" sz="4000" dirty="0"/>
          </a:p>
        </p:txBody>
      </p:sp>
      <p:sp>
        <p:nvSpPr>
          <p:cNvPr id="4" name="Shape 1"/>
          <p:cNvSpPr/>
          <p:nvPr/>
        </p:nvSpPr>
        <p:spPr>
          <a:xfrm>
            <a:off x="719971" y="2390894"/>
            <a:ext cx="462796" cy="462796"/>
          </a:xfrm>
          <a:prstGeom prst="roundRect">
            <a:avLst>
              <a:gd name="adj" fmla="val 18669"/>
            </a:avLst>
          </a:prstGeom>
          <a:solidFill>
            <a:srgbClr val="E8E8E3"/>
          </a:solidFill>
          <a:ln w="7620">
            <a:solidFill>
              <a:srgbClr val="CECEC9"/>
            </a:solidFill>
            <a:prstDash val="solid"/>
          </a:ln>
        </p:spPr>
      </p:sp>
      <p:sp>
        <p:nvSpPr>
          <p:cNvPr id="5" name="Text 2"/>
          <p:cNvSpPr/>
          <p:nvPr/>
        </p:nvSpPr>
        <p:spPr>
          <a:xfrm>
            <a:off x="884992" y="2467928"/>
            <a:ext cx="132636" cy="308610"/>
          </a:xfrm>
          <a:prstGeom prst="rect">
            <a:avLst/>
          </a:prstGeom>
          <a:noFill/>
          <a:ln/>
        </p:spPr>
        <p:txBody>
          <a:bodyPr wrap="none" lIns="0" tIns="0" rIns="0" bIns="0" rtlCol="0" anchor="t"/>
          <a:lstStyle/>
          <a:p>
            <a:pPr algn="ctr" indent="0" marL="0">
              <a:lnSpc>
                <a:spcPts val="2400"/>
              </a:lnSpc>
              <a:buNone/>
            </a:pPr>
            <a:r>
              <a:rPr lang="en-US" sz="2400" dirty="0">
                <a:solidFill>
                  <a:srgbClr val="272525"/>
                </a:solidFill>
                <a:latin typeface="Gelasio" pitchFamily="34" charset="0"/>
                <a:ea typeface="Gelasio" pitchFamily="34" charset="-122"/>
                <a:cs typeface="Gelasio" pitchFamily="34" charset="-120"/>
              </a:rPr>
              <a:t>1</a:t>
            </a:r>
            <a:endParaRPr lang="en-US" sz="2400" dirty="0"/>
          </a:p>
        </p:txBody>
      </p:sp>
      <p:sp>
        <p:nvSpPr>
          <p:cNvPr id="6" name="Text 3"/>
          <p:cNvSpPr/>
          <p:nvPr/>
        </p:nvSpPr>
        <p:spPr>
          <a:xfrm>
            <a:off x="1388388" y="2390894"/>
            <a:ext cx="2571274" cy="321469"/>
          </a:xfrm>
          <a:prstGeom prst="rect">
            <a:avLst/>
          </a:prstGeom>
          <a:noFill/>
          <a:ln/>
        </p:spPr>
        <p:txBody>
          <a:bodyPr wrap="none" lIns="0" tIns="0" rIns="0" bIns="0" rtlCol="0" anchor="t"/>
          <a:lstStyle/>
          <a:p>
            <a:pPr indent="0" marL="0">
              <a:lnSpc>
                <a:spcPts val="2500"/>
              </a:lnSpc>
              <a:buNone/>
            </a:pPr>
            <a:r>
              <a:rPr lang="en-US" sz="2000" dirty="0">
                <a:solidFill>
                  <a:srgbClr val="272525"/>
                </a:solidFill>
                <a:latin typeface="Gelasio" pitchFamily="34" charset="0"/>
                <a:ea typeface="Gelasio" pitchFamily="34" charset="-122"/>
                <a:cs typeface="Gelasio" pitchFamily="34" charset="-120"/>
              </a:rPr>
              <a:t>Committee Initiative</a:t>
            </a:r>
            <a:endParaRPr lang="en-US" sz="2000" dirty="0"/>
          </a:p>
        </p:txBody>
      </p:sp>
      <p:sp>
        <p:nvSpPr>
          <p:cNvPr id="7" name="Text 4"/>
          <p:cNvSpPr/>
          <p:nvPr/>
        </p:nvSpPr>
        <p:spPr>
          <a:xfrm>
            <a:off x="1388388" y="2835712"/>
            <a:ext cx="3080861" cy="2961799"/>
          </a:xfrm>
          <a:prstGeom prst="rect">
            <a:avLst/>
          </a:prstGeom>
          <a:noFill/>
          <a:ln/>
        </p:spPr>
        <p:txBody>
          <a:bodyPr wrap="square" lIns="0" tIns="0" rIns="0" bIns="0" rtlCol="0" anchor="t"/>
          <a:lstStyle/>
          <a:p>
            <a:pPr indent="0" marL="0">
              <a:lnSpc>
                <a:spcPts val="2550"/>
              </a:lnSpc>
              <a:buNone/>
            </a:pPr>
            <a:r>
              <a:rPr lang="en-US" sz="1600" dirty="0">
                <a:solidFill>
                  <a:srgbClr val="272525"/>
                </a:solidFill>
                <a:latin typeface="Lato" pitchFamily="34" charset="0"/>
                <a:ea typeface="Lato" pitchFamily="34" charset="-122"/>
                <a:cs typeface="Lato" pitchFamily="34" charset="-120"/>
              </a:rPr>
              <a:t>Through an exploratory meeting with Bill, the Jacksonville Community Land Trust (JCLT) is willing to explore potential partnerships in addressing neglected properties, focusing on preservation and community benefit rather than property acquisition.</a:t>
            </a:r>
            <a:endParaRPr lang="en-US" sz="1600" dirty="0"/>
          </a:p>
        </p:txBody>
      </p:sp>
      <p:sp>
        <p:nvSpPr>
          <p:cNvPr id="8" name="Shape 5"/>
          <p:cNvSpPr/>
          <p:nvPr/>
        </p:nvSpPr>
        <p:spPr>
          <a:xfrm>
            <a:off x="4674870" y="2390894"/>
            <a:ext cx="462796" cy="462796"/>
          </a:xfrm>
          <a:prstGeom prst="roundRect">
            <a:avLst>
              <a:gd name="adj" fmla="val 18669"/>
            </a:avLst>
          </a:prstGeom>
          <a:solidFill>
            <a:srgbClr val="E8E8E3"/>
          </a:solidFill>
          <a:ln w="7620">
            <a:solidFill>
              <a:srgbClr val="CECEC9"/>
            </a:solidFill>
            <a:prstDash val="solid"/>
          </a:ln>
        </p:spPr>
      </p:sp>
      <p:sp>
        <p:nvSpPr>
          <p:cNvPr id="9" name="Text 6"/>
          <p:cNvSpPr/>
          <p:nvPr/>
        </p:nvSpPr>
        <p:spPr>
          <a:xfrm>
            <a:off x="4820007" y="2467928"/>
            <a:ext cx="172403" cy="308610"/>
          </a:xfrm>
          <a:prstGeom prst="rect">
            <a:avLst/>
          </a:prstGeom>
          <a:noFill/>
          <a:ln/>
        </p:spPr>
        <p:txBody>
          <a:bodyPr wrap="none" lIns="0" tIns="0" rIns="0" bIns="0" rtlCol="0" anchor="t"/>
          <a:lstStyle/>
          <a:p>
            <a:pPr algn="ctr" indent="0" marL="0">
              <a:lnSpc>
                <a:spcPts val="2400"/>
              </a:lnSpc>
              <a:buNone/>
            </a:pPr>
            <a:r>
              <a:rPr lang="en-US" sz="2400" dirty="0">
                <a:solidFill>
                  <a:srgbClr val="272525"/>
                </a:solidFill>
                <a:latin typeface="Gelasio" pitchFamily="34" charset="0"/>
                <a:ea typeface="Gelasio" pitchFamily="34" charset="-122"/>
                <a:cs typeface="Gelasio" pitchFamily="34" charset="-120"/>
              </a:rPr>
              <a:t>2</a:t>
            </a:r>
            <a:endParaRPr lang="en-US" sz="2400" dirty="0"/>
          </a:p>
        </p:txBody>
      </p:sp>
      <p:sp>
        <p:nvSpPr>
          <p:cNvPr id="10" name="Text 7"/>
          <p:cNvSpPr/>
          <p:nvPr/>
        </p:nvSpPr>
        <p:spPr>
          <a:xfrm>
            <a:off x="5343287" y="2390894"/>
            <a:ext cx="2571274" cy="321469"/>
          </a:xfrm>
          <a:prstGeom prst="rect">
            <a:avLst/>
          </a:prstGeom>
          <a:noFill/>
          <a:ln/>
        </p:spPr>
        <p:txBody>
          <a:bodyPr wrap="none" lIns="0" tIns="0" rIns="0" bIns="0" rtlCol="0" anchor="t"/>
          <a:lstStyle/>
          <a:p>
            <a:pPr indent="0" marL="0">
              <a:lnSpc>
                <a:spcPts val="2500"/>
              </a:lnSpc>
              <a:buNone/>
            </a:pPr>
            <a:r>
              <a:rPr lang="en-US" sz="2000" dirty="0">
                <a:solidFill>
                  <a:srgbClr val="272525"/>
                </a:solidFill>
                <a:latin typeface="Gelasio" pitchFamily="34" charset="0"/>
                <a:ea typeface="Gelasio" pitchFamily="34" charset="-122"/>
                <a:cs typeface="Gelasio" pitchFamily="34" charset="-120"/>
              </a:rPr>
              <a:t>Strategic Partnership</a:t>
            </a:r>
            <a:endParaRPr lang="en-US" sz="2000" dirty="0"/>
          </a:p>
        </p:txBody>
      </p:sp>
      <p:sp>
        <p:nvSpPr>
          <p:cNvPr id="11" name="Text 8"/>
          <p:cNvSpPr/>
          <p:nvPr/>
        </p:nvSpPr>
        <p:spPr>
          <a:xfrm>
            <a:off x="5343287" y="2835712"/>
            <a:ext cx="3080861" cy="1974533"/>
          </a:xfrm>
          <a:prstGeom prst="rect">
            <a:avLst/>
          </a:prstGeom>
          <a:noFill/>
          <a:ln/>
        </p:spPr>
        <p:txBody>
          <a:bodyPr wrap="square" lIns="0" tIns="0" rIns="0" bIns="0" rtlCol="0" anchor="t"/>
          <a:lstStyle/>
          <a:p>
            <a:pPr indent="0" marL="0">
              <a:lnSpc>
                <a:spcPts val="2550"/>
              </a:lnSpc>
              <a:buNone/>
            </a:pPr>
            <a:r>
              <a:rPr lang="en-US" sz="1600" dirty="0">
                <a:solidFill>
                  <a:srgbClr val="272525"/>
                </a:solidFill>
                <a:latin typeface="Lato" pitchFamily="34" charset="0"/>
                <a:ea typeface="Lato" pitchFamily="34" charset="-122"/>
                <a:cs typeface="Lato" pitchFamily="34" charset="-120"/>
              </a:rPr>
              <a:t>JCLT aims to serve as a collaborative partner, offering our expertise in community-focused development while working within the Committee's established framework.</a:t>
            </a:r>
            <a:endParaRPr lang="en-US" sz="1600" dirty="0"/>
          </a:p>
        </p:txBody>
      </p:sp>
      <p:sp>
        <p:nvSpPr>
          <p:cNvPr id="12" name="Shape 9"/>
          <p:cNvSpPr/>
          <p:nvPr/>
        </p:nvSpPr>
        <p:spPr>
          <a:xfrm>
            <a:off x="719971" y="6234470"/>
            <a:ext cx="462796" cy="462796"/>
          </a:xfrm>
          <a:prstGeom prst="roundRect">
            <a:avLst>
              <a:gd name="adj" fmla="val 18669"/>
            </a:avLst>
          </a:prstGeom>
          <a:solidFill>
            <a:srgbClr val="E8E8E3"/>
          </a:solidFill>
          <a:ln w="7620">
            <a:solidFill>
              <a:srgbClr val="CECEC9"/>
            </a:solidFill>
            <a:prstDash val="solid"/>
          </a:ln>
        </p:spPr>
      </p:sp>
      <p:sp>
        <p:nvSpPr>
          <p:cNvPr id="13" name="Text 10"/>
          <p:cNvSpPr/>
          <p:nvPr/>
        </p:nvSpPr>
        <p:spPr>
          <a:xfrm>
            <a:off x="866180" y="6311503"/>
            <a:ext cx="170259" cy="308610"/>
          </a:xfrm>
          <a:prstGeom prst="rect">
            <a:avLst/>
          </a:prstGeom>
          <a:noFill/>
          <a:ln/>
        </p:spPr>
        <p:txBody>
          <a:bodyPr wrap="none" lIns="0" tIns="0" rIns="0" bIns="0" rtlCol="0" anchor="t"/>
          <a:lstStyle/>
          <a:p>
            <a:pPr algn="ctr" indent="0" marL="0">
              <a:lnSpc>
                <a:spcPts val="2400"/>
              </a:lnSpc>
              <a:buNone/>
            </a:pPr>
            <a:r>
              <a:rPr lang="en-US" sz="2400" dirty="0">
                <a:solidFill>
                  <a:srgbClr val="272525"/>
                </a:solidFill>
                <a:latin typeface="Gelasio" pitchFamily="34" charset="0"/>
                <a:ea typeface="Gelasio" pitchFamily="34" charset="-122"/>
                <a:cs typeface="Gelasio" pitchFamily="34" charset="-120"/>
              </a:rPr>
              <a:t>3</a:t>
            </a:r>
            <a:endParaRPr lang="en-US" sz="2400" dirty="0"/>
          </a:p>
        </p:txBody>
      </p:sp>
      <p:sp>
        <p:nvSpPr>
          <p:cNvPr id="14" name="Text 11"/>
          <p:cNvSpPr/>
          <p:nvPr/>
        </p:nvSpPr>
        <p:spPr>
          <a:xfrm>
            <a:off x="1388388" y="6234470"/>
            <a:ext cx="2571274" cy="321469"/>
          </a:xfrm>
          <a:prstGeom prst="rect">
            <a:avLst/>
          </a:prstGeom>
          <a:noFill/>
          <a:ln/>
        </p:spPr>
        <p:txBody>
          <a:bodyPr wrap="none" lIns="0" tIns="0" rIns="0" bIns="0" rtlCol="0" anchor="t"/>
          <a:lstStyle/>
          <a:p>
            <a:pPr indent="0" marL="0">
              <a:lnSpc>
                <a:spcPts val="2500"/>
              </a:lnSpc>
              <a:buNone/>
            </a:pPr>
            <a:r>
              <a:rPr lang="en-US" sz="2000" dirty="0">
                <a:solidFill>
                  <a:srgbClr val="272525"/>
                </a:solidFill>
                <a:latin typeface="Gelasio" pitchFamily="34" charset="0"/>
                <a:ea typeface="Gelasio" pitchFamily="34" charset="-122"/>
                <a:cs typeface="Gelasio" pitchFamily="34" charset="-120"/>
              </a:rPr>
              <a:t>Focused Approach</a:t>
            </a:r>
            <a:endParaRPr lang="en-US" sz="2000" dirty="0"/>
          </a:p>
        </p:txBody>
      </p:sp>
      <p:sp>
        <p:nvSpPr>
          <p:cNvPr id="15" name="Text 12"/>
          <p:cNvSpPr/>
          <p:nvPr/>
        </p:nvSpPr>
        <p:spPr>
          <a:xfrm>
            <a:off x="1388388" y="6679287"/>
            <a:ext cx="7035641" cy="987266"/>
          </a:xfrm>
          <a:prstGeom prst="rect">
            <a:avLst/>
          </a:prstGeom>
          <a:noFill/>
          <a:ln/>
        </p:spPr>
        <p:txBody>
          <a:bodyPr wrap="square" lIns="0" tIns="0" rIns="0" bIns="0" rtlCol="0" anchor="t"/>
          <a:lstStyle/>
          <a:p>
            <a:pPr indent="0" marL="0">
              <a:lnSpc>
                <a:spcPts val="2550"/>
              </a:lnSpc>
              <a:buNone/>
            </a:pPr>
            <a:r>
              <a:rPr lang="en-US" sz="1600" dirty="0">
                <a:solidFill>
                  <a:srgbClr val="272525"/>
                </a:solidFill>
                <a:latin typeface="Lato" pitchFamily="34" charset="0"/>
                <a:ea typeface="Lato" pitchFamily="34" charset="-122"/>
                <a:cs typeface="Lato" pitchFamily="34" charset="-120"/>
              </a:rPr>
              <a:t>Our role is assist you, in a way that will work for both organizations to provide targeted support when specific opportunities align with both organizations' community development goals.</a:t>
            </a: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653772" y="513755"/>
            <a:ext cx="12374642" cy="583763"/>
          </a:xfrm>
          <a:prstGeom prst="rect">
            <a:avLst/>
          </a:prstGeom>
          <a:noFill/>
          <a:ln/>
        </p:spPr>
        <p:txBody>
          <a:bodyPr wrap="none" lIns="0" tIns="0" rIns="0" bIns="0" rtlCol="0" anchor="t"/>
          <a:lstStyle/>
          <a:p>
            <a:pPr indent="0" marL="0">
              <a:lnSpc>
                <a:spcPts val="4550"/>
              </a:lnSpc>
              <a:buNone/>
            </a:pPr>
            <a:r>
              <a:rPr lang="en-US" sz="3650" dirty="0">
                <a:solidFill>
                  <a:srgbClr val="312F2B"/>
                </a:solidFill>
                <a:latin typeface="Gelasio" pitchFamily="34" charset="0"/>
                <a:ea typeface="Gelasio" pitchFamily="34" charset="-122"/>
                <a:cs typeface="Gelasio" pitchFamily="34" charset="-120"/>
              </a:rPr>
              <a:t>JCLT's Collaborative Role with Demo by Neglect Committee</a:t>
            </a:r>
            <a:endParaRPr lang="en-US" sz="3650" dirty="0"/>
          </a:p>
        </p:txBody>
      </p:sp>
      <p:pic>
        <p:nvPicPr>
          <p:cNvPr id="3" name="Image 0" descr="preencoded.png">    </p:cNvPr>
          <p:cNvPicPr>
            <a:picLocks noChangeAspect="1"/>
          </p:cNvPicPr>
          <p:nvPr/>
        </p:nvPicPr>
        <p:blipFill>
          <a:blip r:embed="rId1"/>
          <a:stretch>
            <a:fillRect/>
          </a:stretch>
        </p:blipFill>
        <p:spPr>
          <a:xfrm>
            <a:off x="653772" y="1471136"/>
            <a:ext cx="3503771" cy="3503771"/>
          </a:xfrm>
          <a:prstGeom prst="rect">
            <a:avLst/>
          </a:prstGeom>
        </p:spPr>
      </p:pic>
      <p:sp>
        <p:nvSpPr>
          <p:cNvPr id="4" name="Text 1"/>
          <p:cNvSpPr/>
          <p:nvPr/>
        </p:nvSpPr>
        <p:spPr>
          <a:xfrm>
            <a:off x="653772" y="5208389"/>
            <a:ext cx="2683907" cy="291822"/>
          </a:xfrm>
          <a:prstGeom prst="rect">
            <a:avLst/>
          </a:prstGeom>
          <a:noFill/>
          <a:ln/>
        </p:spPr>
        <p:txBody>
          <a:bodyPr wrap="none" lIns="0" tIns="0" rIns="0" bIns="0" rtlCol="0" anchor="t"/>
          <a:lstStyle/>
          <a:p>
            <a:pPr algn="l" indent="0" marL="0">
              <a:lnSpc>
                <a:spcPts val="2250"/>
              </a:lnSpc>
              <a:buNone/>
            </a:pPr>
            <a:r>
              <a:rPr lang="en-US" sz="1800" dirty="0">
                <a:solidFill>
                  <a:srgbClr val="272525"/>
                </a:solidFill>
                <a:latin typeface="Gelasio" pitchFamily="34" charset="0"/>
                <a:ea typeface="Gelasio" pitchFamily="34" charset="-122"/>
                <a:cs typeface="Gelasio" pitchFamily="34" charset="-120"/>
              </a:rPr>
              <a:t>Preservation Partnerships</a:t>
            </a:r>
            <a:endParaRPr lang="en-US" sz="1800" dirty="0"/>
          </a:p>
        </p:txBody>
      </p:sp>
      <p:sp>
        <p:nvSpPr>
          <p:cNvPr id="5" name="Text 2"/>
          <p:cNvSpPr/>
          <p:nvPr/>
        </p:nvSpPr>
        <p:spPr>
          <a:xfrm>
            <a:off x="653772" y="5612249"/>
            <a:ext cx="4254103" cy="1195388"/>
          </a:xfrm>
          <a:prstGeom prst="rect">
            <a:avLst/>
          </a:prstGeom>
          <a:noFill/>
          <a:ln/>
        </p:spPr>
        <p:txBody>
          <a:bodyPr wrap="square" lIns="0" tIns="0" rIns="0" bIns="0" rtlCol="0" anchor="t"/>
          <a:lstStyle/>
          <a:p>
            <a:pPr algn="l" indent="0" marL="0">
              <a:lnSpc>
                <a:spcPts val="2350"/>
              </a:lnSpc>
              <a:buNone/>
            </a:pPr>
            <a:r>
              <a:rPr lang="en-US" sz="1450" dirty="0">
                <a:solidFill>
                  <a:srgbClr val="272525"/>
                </a:solidFill>
                <a:latin typeface="Lato" pitchFamily="34" charset="0"/>
                <a:ea typeface="Lato" pitchFamily="34" charset="-122"/>
                <a:cs typeface="Lato" pitchFamily="34" charset="-120"/>
              </a:rPr>
              <a:t>Collaborating with the Committee/City to help create affordable housing opportunities, prioritizing community needs while ensuring sustainable development</a:t>
            </a:r>
            <a:endParaRPr lang="en-US" sz="1450" dirty="0"/>
          </a:p>
        </p:txBody>
      </p:sp>
      <p:pic>
        <p:nvPicPr>
          <p:cNvPr id="6" name="Image 1" descr="preencoded.png">    </p:cNvPr>
          <p:cNvPicPr>
            <a:picLocks noChangeAspect="1"/>
          </p:cNvPicPr>
          <p:nvPr/>
        </p:nvPicPr>
        <p:blipFill>
          <a:blip r:embed="rId2"/>
          <a:stretch>
            <a:fillRect/>
          </a:stretch>
        </p:blipFill>
        <p:spPr>
          <a:xfrm>
            <a:off x="5188029" y="1471136"/>
            <a:ext cx="3503890" cy="3503890"/>
          </a:xfrm>
          <a:prstGeom prst="rect">
            <a:avLst/>
          </a:prstGeom>
        </p:spPr>
      </p:pic>
      <p:sp>
        <p:nvSpPr>
          <p:cNvPr id="7" name="Text 3"/>
          <p:cNvSpPr/>
          <p:nvPr/>
        </p:nvSpPr>
        <p:spPr>
          <a:xfrm>
            <a:off x="5188029" y="5208508"/>
            <a:ext cx="4254222" cy="583644"/>
          </a:xfrm>
          <a:prstGeom prst="rect">
            <a:avLst/>
          </a:prstGeom>
          <a:noFill/>
          <a:ln/>
        </p:spPr>
        <p:txBody>
          <a:bodyPr wrap="square" lIns="0" tIns="0" rIns="0" bIns="0" rtlCol="0" anchor="t"/>
          <a:lstStyle/>
          <a:p>
            <a:pPr algn="l" indent="0" marL="0">
              <a:lnSpc>
                <a:spcPts val="2250"/>
              </a:lnSpc>
              <a:buNone/>
            </a:pPr>
            <a:r>
              <a:rPr lang="en-US" sz="1800" dirty="0">
                <a:solidFill>
                  <a:srgbClr val="272525"/>
                </a:solidFill>
                <a:latin typeface="Gelasio" pitchFamily="34" charset="0"/>
                <a:ea typeface="Gelasio" pitchFamily="34" charset="-122"/>
                <a:cs typeface="Gelasio" pitchFamily="34" charset="-120"/>
              </a:rPr>
              <a:t>Supporting Demolition and Redevelopment Efforts</a:t>
            </a:r>
            <a:endParaRPr lang="en-US" sz="1800" dirty="0"/>
          </a:p>
        </p:txBody>
      </p:sp>
      <p:sp>
        <p:nvSpPr>
          <p:cNvPr id="8" name="Text 4"/>
          <p:cNvSpPr/>
          <p:nvPr/>
        </p:nvSpPr>
        <p:spPr>
          <a:xfrm>
            <a:off x="5188029" y="5904190"/>
            <a:ext cx="4254222" cy="896541"/>
          </a:xfrm>
          <a:prstGeom prst="rect">
            <a:avLst/>
          </a:prstGeom>
          <a:noFill/>
          <a:ln/>
        </p:spPr>
        <p:txBody>
          <a:bodyPr wrap="square" lIns="0" tIns="0" rIns="0" bIns="0" rtlCol="0" anchor="t"/>
          <a:lstStyle/>
          <a:p>
            <a:pPr algn="l" indent="0" marL="0">
              <a:lnSpc>
                <a:spcPts val="2350"/>
              </a:lnSpc>
              <a:buNone/>
            </a:pPr>
            <a:r>
              <a:rPr lang="en-US" sz="1450" dirty="0">
                <a:solidFill>
                  <a:srgbClr val="272525"/>
                </a:solidFill>
                <a:latin typeface="Lato" pitchFamily="34" charset="0"/>
                <a:ea typeface="Lato" pitchFamily="34" charset="-122"/>
                <a:cs typeface="Lato" pitchFamily="34" charset="-120"/>
              </a:rPr>
              <a:t>Partnering with the Committee/City to assist in property rehabilitation or reconstruction when needed, focusing on community benefit</a:t>
            </a:r>
            <a:endParaRPr lang="en-US" sz="1450" dirty="0"/>
          </a:p>
        </p:txBody>
      </p:sp>
      <p:pic>
        <p:nvPicPr>
          <p:cNvPr id="9" name="Image 2" descr="preencoded.png">    </p:cNvPr>
          <p:cNvPicPr>
            <a:picLocks noChangeAspect="1"/>
          </p:cNvPicPr>
          <p:nvPr/>
        </p:nvPicPr>
        <p:blipFill>
          <a:blip r:embed="rId3"/>
          <a:stretch>
            <a:fillRect/>
          </a:stretch>
        </p:blipFill>
        <p:spPr>
          <a:xfrm>
            <a:off x="9722406" y="1471136"/>
            <a:ext cx="3503890" cy="3503890"/>
          </a:xfrm>
          <a:prstGeom prst="rect">
            <a:avLst/>
          </a:prstGeom>
        </p:spPr>
      </p:pic>
      <p:sp>
        <p:nvSpPr>
          <p:cNvPr id="10" name="Text 5"/>
          <p:cNvSpPr/>
          <p:nvPr/>
        </p:nvSpPr>
        <p:spPr>
          <a:xfrm>
            <a:off x="9722406" y="5208508"/>
            <a:ext cx="4254222" cy="583644"/>
          </a:xfrm>
          <a:prstGeom prst="rect">
            <a:avLst/>
          </a:prstGeom>
          <a:noFill/>
          <a:ln/>
        </p:spPr>
        <p:txBody>
          <a:bodyPr wrap="square" lIns="0" tIns="0" rIns="0" bIns="0" rtlCol="0" anchor="t"/>
          <a:lstStyle/>
          <a:p>
            <a:pPr algn="l" indent="0" marL="0">
              <a:lnSpc>
                <a:spcPts val="2250"/>
              </a:lnSpc>
              <a:buNone/>
            </a:pPr>
            <a:r>
              <a:rPr lang="en-US" sz="1800" dirty="0">
                <a:solidFill>
                  <a:srgbClr val="272525"/>
                </a:solidFill>
                <a:latin typeface="Gelasio" pitchFamily="34" charset="0"/>
                <a:ea typeface="Gelasio" pitchFamily="34" charset="-122"/>
                <a:cs typeface="Gelasio" pitchFamily="34" charset="-120"/>
              </a:rPr>
              <a:t>Strategic Partnership for Housing Solutions</a:t>
            </a:r>
            <a:endParaRPr lang="en-US" sz="1800" dirty="0"/>
          </a:p>
        </p:txBody>
      </p:sp>
      <p:sp>
        <p:nvSpPr>
          <p:cNvPr id="11" name="Text 6"/>
          <p:cNvSpPr/>
          <p:nvPr/>
        </p:nvSpPr>
        <p:spPr>
          <a:xfrm>
            <a:off x="9722406" y="5904190"/>
            <a:ext cx="4254222" cy="597694"/>
          </a:xfrm>
          <a:prstGeom prst="rect">
            <a:avLst/>
          </a:prstGeom>
          <a:noFill/>
          <a:ln/>
        </p:spPr>
        <p:txBody>
          <a:bodyPr wrap="square" lIns="0" tIns="0" rIns="0" bIns="0" rtlCol="0" anchor="t"/>
          <a:lstStyle/>
          <a:p>
            <a:pPr algn="l" indent="0" marL="0">
              <a:lnSpc>
                <a:spcPts val="2350"/>
              </a:lnSpc>
              <a:buNone/>
            </a:pPr>
            <a:r>
              <a:rPr lang="en-US" sz="1450" dirty="0">
                <a:solidFill>
                  <a:srgbClr val="272525"/>
                </a:solidFill>
                <a:latin typeface="Lato" pitchFamily="34" charset="0"/>
                <a:ea typeface="Lato" pitchFamily="34" charset="-122"/>
                <a:cs typeface="Lato" pitchFamily="34" charset="-120"/>
              </a:rPr>
              <a:t>Working with developers when restoration isn't viable, ensuring community-focused outcomes</a:t>
            </a:r>
            <a:endParaRPr lang="en-US" sz="1450" dirty="0"/>
          </a:p>
        </p:txBody>
      </p:sp>
      <p:sp>
        <p:nvSpPr>
          <p:cNvPr id="12" name="Text 7"/>
          <p:cNvSpPr/>
          <p:nvPr/>
        </p:nvSpPr>
        <p:spPr>
          <a:xfrm>
            <a:off x="9722406" y="6613922"/>
            <a:ext cx="4254222" cy="298847"/>
          </a:xfrm>
          <a:prstGeom prst="rect">
            <a:avLst/>
          </a:prstGeom>
          <a:noFill/>
          <a:ln/>
        </p:spPr>
        <p:txBody>
          <a:bodyPr wrap="none" lIns="0" tIns="0" rIns="0" bIns="0" rtlCol="0" anchor="t"/>
          <a:lstStyle/>
          <a:p>
            <a:pPr algn="l" indent="0" marL="0">
              <a:lnSpc>
                <a:spcPts val="2350"/>
              </a:lnSpc>
              <a:buNone/>
            </a:pPr>
            <a:endParaRPr lang="en-US" sz="1450" dirty="0"/>
          </a:p>
        </p:txBody>
      </p:sp>
      <p:sp>
        <p:nvSpPr>
          <p:cNvPr id="13" name="Text 8"/>
          <p:cNvSpPr/>
          <p:nvPr/>
        </p:nvSpPr>
        <p:spPr>
          <a:xfrm>
            <a:off x="653772" y="7122914"/>
            <a:ext cx="13322856" cy="597694"/>
          </a:xfrm>
          <a:prstGeom prst="rect">
            <a:avLst/>
          </a:prstGeom>
          <a:noFill/>
          <a:ln/>
        </p:spPr>
        <p:txBody>
          <a:bodyPr wrap="square" lIns="0" tIns="0" rIns="0" bIns="0" rtlCol="0" anchor="t"/>
          <a:lstStyle/>
          <a:p>
            <a:pPr indent="0" marL="0">
              <a:lnSpc>
                <a:spcPts val="2350"/>
              </a:lnSpc>
              <a:buNone/>
            </a:pPr>
            <a:r>
              <a:rPr lang="en-US" sz="1450" dirty="0">
                <a:solidFill>
                  <a:srgbClr val="272525"/>
                </a:solidFill>
                <a:latin typeface="Lato" pitchFamily="34" charset="0"/>
                <a:ea typeface="Lato" pitchFamily="34" charset="-122"/>
                <a:cs typeface="Lato" pitchFamily="34" charset="-120"/>
              </a:rPr>
              <a:t>The Jacksonville Community Land Trust (JCLT) serves as a partner to the Demo by Neglect Committee/City of Jacksonville, but also as a resource for creating lasting housing solutions for our community.</a:t>
            </a:r>
            <a:endParaRPr lang="en-US" sz="14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39735" y="581620"/>
            <a:ext cx="7664529" cy="1320879"/>
          </a:xfrm>
          <a:prstGeom prst="rect">
            <a:avLst/>
          </a:prstGeom>
          <a:noFill/>
          <a:ln/>
        </p:spPr>
        <p:txBody>
          <a:bodyPr wrap="square" lIns="0" tIns="0" rIns="0" bIns="0" rtlCol="0" anchor="t"/>
          <a:lstStyle/>
          <a:p>
            <a:pPr indent="0" marL="0">
              <a:lnSpc>
                <a:spcPts val="5200"/>
              </a:lnSpc>
              <a:buNone/>
            </a:pPr>
            <a:r>
              <a:rPr lang="en-US" sz="4150" dirty="0">
                <a:solidFill>
                  <a:srgbClr val="312F2B"/>
                </a:solidFill>
                <a:latin typeface="Gelasio" pitchFamily="34" charset="0"/>
                <a:ea typeface="Gelasio" pitchFamily="34" charset="-122"/>
                <a:cs typeface="Gelasio" pitchFamily="34" charset="-120"/>
              </a:rPr>
              <a:t>Benefits of JCLT-Committee Partnership</a:t>
            </a:r>
            <a:endParaRPr lang="en-US" sz="4150" dirty="0"/>
          </a:p>
        </p:txBody>
      </p:sp>
      <p:sp>
        <p:nvSpPr>
          <p:cNvPr id="4" name="Shape 1"/>
          <p:cNvSpPr/>
          <p:nvPr/>
        </p:nvSpPr>
        <p:spPr>
          <a:xfrm>
            <a:off x="1045250" y="2219444"/>
            <a:ext cx="22860" cy="5428536"/>
          </a:xfrm>
          <a:prstGeom prst="roundRect">
            <a:avLst>
              <a:gd name="adj" fmla="val 388338"/>
            </a:avLst>
          </a:prstGeom>
          <a:solidFill>
            <a:srgbClr val="CECEC9"/>
          </a:solidFill>
          <a:ln/>
        </p:spPr>
      </p:sp>
      <p:sp>
        <p:nvSpPr>
          <p:cNvPr id="5" name="Shape 2"/>
          <p:cNvSpPr/>
          <p:nvPr/>
        </p:nvSpPr>
        <p:spPr>
          <a:xfrm>
            <a:off x="1271588" y="2683550"/>
            <a:ext cx="739735" cy="22860"/>
          </a:xfrm>
          <a:prstGeom prst="roundRect">
            <a:avLst>
              <a:gd name="adj" fmla="val 388338"/>
            </a:avLst>
          </a:prstGeom>
          <a:solidFill>
            <a:srgbClr val="CECEC9"/>
          </a:solidFill>
          <a:ln/>
        </p:spPr>
      </p:sp>
      <p:sp>
        <p:nvSpPr>
          <p:cNvPr id="6" name="Shape 3"/>
          <p:cNvSpPr/>
          <p:nvPr/>
        </p:nvSpPr>
        <p:spPr>
          <a:xfrm>
            <a:off x="818912" y="2457212"/>
            <a:ext cx="475536" cy="475536"/>
          </a:xfrm>
          <a:prstGeom prst="roundRect">
            <a:avLst>
              <a:gd name="adj" fmla="val 18668"/>
            </a:avLst>
          </a:prstGeom>
          <a:solidFill>
            <a:srgbClr val="E8E8E3"/>
          </a:solidFill>
          <a:ln w="7620">
            <a:solidFill>
              <a:srgbClr val="CECEC9"/>
            </a:solidFill>
            <a:prstDash val="solid"/>
          </a:ln>
        </p:spPr>
      </p:sp>
      <p:sp>
        <p:nvSpPr>
          <p:cNvPr id="7" name="Text 4"/>
          <p:cNvSpPr/>
          <p:nvPr/>
        </p:nvSpPr>
        <p:spPr>
          <a:xfrm>
            <a:off x="988576" y="2536388"/>
            <a:ext cx="136208" cy="317063"/>
          </a:xfrm>
          <a:prstGeom prst="rect">
            <a:avLst/>
          </a:prstGeom>
          <a:noFill/>
          <a:ln/>
        </p:spPr>
        <p:txBody>
          <a:bodyPr wrap="none" lIns="0" tIns="0" rIns="0" bIns="0" rtlCol="0" anchor="t"/>
          <a:lstStyle/>
          <a:p>
            <a:pPr algn="ctr" indent="0" marL="0">
              <a:lnSpc>
                <a:spcPts val="2450"/>
              </a:lnSpc>
              <a:buNone/>
            </a:pPr>
            <a:r>
              <a:rPr lang="en-US" sz="2450" dirty="0">
                <a:solidFill>
                  <a:srgbClr val="272525"/>
                </a:solidFill>
                <a:latin typeface="Gelasio" pitchFamily="34" charset="0"/>
                <a:ea typeface="Gelasio" pitchFamily="34" charset="-122"/>
                <a:cs typeface="Gelasio" pitchFamily="34" charset="-120"/>
              </a:rPr>
              <a:t>1</a:t>
            </a:r>
            <a:endParaRPr lang="en-US" sz="2450" dirty="0"/>
          </a:p>
        </p:txBody>
      </p:sp>
      <p:sp>
        <p:nvSpPr>
          <p:cNvPr id="8" name="Text 5"/>
          <p:cNvSpPr/>
          <p:nvPr/>
        </p:nvSpPr>
        <p:spPr>
          <a:xfrm>
            <a:off x="2219087" y="2430780"/>
            <a:ext cx="4385905" cy="330160"/>
          </a:xfrm>
          <a:prstGeom prst="rect">
            <a:avLst/>
          </a:prstGeom>
          <a:noFill/>
          <a:ln/>
        </p:spPr>
        <p:txBody>
          <a:bodyPr wrap="none" lIns="0" tIns="0" rIns="0" bIns="0" rtlCol="0" anchor="t"/>
          <a:lstStyle/>
          <a:p>
            <a:pPr algn="l" indent="0" marL="0">
              <a:lnSpc>
                <a:spcPts val="2600"/>
              </a:lnSpc>
              <a:buNone/>
            </a:pPr>
            <a:r>
              <a:rPr lang="en-US" sz="2050" dirty="0">
                <a:solidFill>
                  <a:srgbClr val="272525"/>
                </a:solidFill>
                <a:latin typeface="Gelasio" pitchFamily="34" charset="0"/>
                <a:ea typeface="Gelasio" pitchFamily="34" charset="-122"/>
                <a:cs typeface="Gelasio" pitchFamily="34" charset="-120"/>
              </a:rPr>
              <a:t>Supporting Affordable Housing Goals</a:t>
            </a:r>
            <a:endParaRPr lang="en-US" sz="2050" dirty="0"/>
          </a:p>
        </p:txBody>
      </p:sp>
      <p:sp>
        <p:nvSpPr>
          <p:cNvPr id="9" name="Text 6"/>
          <p:cNvSpPr/>
          <p:nvPr/>
        </p:nvSpPr>
        <p:spPr>
          <a:xfrm>
            <a:off x="2219087" y="2887742"/>
            <a:ext cx="6185178" cy="1014413"/>
          </a:xfrm>
          <a:prstGeom prst="rect">
            <a:avLst/>
          </a:prstGeom>
          <a:noFill/>
          <a:ln/>
        </p:spPr>
        <p:txBody>
          <a:bodyPr wrap="square" lIns="0" tIns="0" rIns="0" bIns="0" rtlCol="0" anchor="t"/>
          <a:lstStyle/>
          <a:p>
            <a:pPr algn="l" indent="0" marL="0">
              <a:lnSpc>
                <a:spcPts val="2650"/>
              </a:lnSpc>
              <a:buNone/>
            </a:pPr>
            <a:r>
              <a:rPr lang="en-US" sz="1650" dirty="0">
                <a:solidFill>
                  <a:srgbClr val="272525"/>
                </a:solidFill>
                <a:latin typeface="Lato" pitchFamily="34" charset="0"/>
                <a:ea typeface="Lato" pitchFamily="34" charset="-122"/>
                <a:cs typeface="Lato" pitchFamily="34" charset="-120"/>
              </a:rPr>
              <a:t>Partner with the Demo by Neglect Committee to transform neglected properties into affordable housing options for Jacksonville families.</a:t>
            </a:r>
            <a:endParaRPr lang="en-US" sz="1650" dirty="0"/>
          </a:p>
        </p:txBody>
      </p:sp>
      <p:sp>
        <p:nvSpPr>
          <p:cNvPr id="10" name="Shape 7"/>
          <p:cNvSpPr/>
          <p:nvPr/>
        </p:nvSpPr>
        <p:spPr>
          <a:xfrm>
            <a:off x="1271588" y="4788932"/>
            <a:ext cx="739735" cy="22860"/>
          </a:xfrm>
          <a:prstGeom prst="roundRect">
            <a:avLst>
              <a:gd name="adj" fmla="val 388338"/>
            </a:avLst>
          </a:prstGeom>
          <a:solidFill>
            <a:srgbClr val="CECEC9"/>
          </a:solidFill>
          <a:ln/>
        </p:spPr>
      </p:sp>
      <p:sp>
        <p:nvSpPr>
          <p:cNvPr id="11" name="Shape 8"/>
          <p:cNvSpPr/>
          <p:nvPr/>
        </p:nvSpPr>
        <p:spPr>
          <a:xfrm>
            <a:off x="818912" y="4562594"/>
            <a:ext cx="475536" cy="475536"/>
          </a:xfrm>
          <a:prstGeom prst="roundRect">
            <a:avLst>
              <a:gd name="adj" fmla="val 18668"/>
            </a:avLst>
          </a:prstGeom>
          <a:solidFill>
            <a:srgbClr val="E8E8E3"/>
          </a:solidFill>
          <a:ln w="7620">
            <a:solidFill>
              <a:srgbClr val="CECEC9"/>
            </a:solidFill>
            <a:prstDash val="solid"/>
          </a:ln>
        </p:spPr>
      </p:sp>
      <p:sp>
        <p:nvSpPr>
          <p:cNvPr id="12" name="Text 9"/>
          <p:cNvSpPr/>
          <p:nvPr/>
        </p:nvSpPr>
        <p:spPr>
          <a:xfrm>
            <a:off x="968097" y="4641771"/>
            <a:ext cx="177046" cy="317063"/>
          </a:xfrm>
          <a:prstGeom prst="rect">
            <a:avLst/>
          </a:prstGeom>
          <a:noFill/>
          <a:ln/>
        </p:spPr>
        <p:txBody>
          <a:bodyPr wrap="none" lIns="0" tIns="0" rIns="0" bIns="0" rtlCol="0" anchor="t"/>
          <a:lstStyle/>
          <a:p>
            <a:pPr algn="ctr" indent="0" marL="0">
              <a:lnSpc>
                <a:spcPts val="2450"/>
              </a:lnSpc>
              <a:buNone/>
            </a:pPr>
            <a:r>
              <a:rPr lang="en-US" sz="2450" dirty="0">
                <a:solidFill>
                  <a:srgbClr val="272525"/>
                </a:solidFill>
                <a:latin typeface="Gelasio" pitchFamily="34" charset="0"/>
                <a:ea typeface="Gelasio" pitchFamily="34" charset="-122"/>
                <a:cs typeface="Gelasio" pitchFamily="34" charset="-120"/>
              </a:rPr>
              <a:t>2</a:t>
            </a:r>
            <a:endParaRPr lang="en-US" sz="2450" dirty="0"/>
          </a:p>
        </p:txBody>
      </p:sp>
      <p:sp>
        <p:nvSpPr>
          <p:cNvPr id="13" name="Text 10"/>
          <p:cNvSpPr/>
          <p:nvPr/>
        </p:nvSpPr>
        <p:spPr>
          <a:xfrm>
            <a:off x="2219087" y="4536162"/>
            <a:ext cx="4969907" cy="330160"/>
          </a:xfrm>
          <a:prstGeom prst="rect">
            <a:avLst/>
          </a:prstGeom>
          <a:noFill/>
          <a:ln/>
        </p:spPr>
        <p:txBody>
          <a:bodyPr wrap="none" lIns="0" tIns="0" rIns="0" bIns="0" rtlCol="0" anchor="t"/>
          <a:lstStyle/>
          <a:p>
            <a:pPr algn="l" indent="0" marL="0">
              <a:lnSpc>
                <a:spcPts val="2600"/>
              </a:lnSpc>
              <a:buNone/>
            </a:pPr>
            <a:r>
              <a:rPr lang="en-US" sz="2050" dirty="0">
                <a:solidFill>
                  <a:srgbClr val="272525"/>
                </a:solidFill>
                <a:latin typeface="Gelasio" pitchFamily="34" charset="0"/>
                <a:ea typeface="Gelasio" pitchFamily="34" charset="-122"/>
                <a:cs typeface="Gelasio" pitchFamily="34" charset="-120"/>
              </a:rPr>
              <a:t>Collaborative Neighborhood Improvement</a:t>
            </a:r>
            <a:endParaRPr lang="en-US" sz="2050" dirty="0"/>
          </a:p>
        </p:txBody>
      </p:sp>
      <p:sp>
        <p:nvSpPr>
          <p:cNvPr id="14" name="Text 11"/>
          <p:cNvSpPr/>
          <p:nvPr/>
        </p:nvSpPr>
        <p:spPr>
          <a:xfrm>
            <a:off x="2219087" y="4993124"/>
            <a:ext cx="6185178" cy="676275"/>
          </a:xfrm>
          <a:prstGeom prst="rect">
            <a:avLst/>
          </a:prstGeom>
          <a:noFill/>
          <a:ln/>
        </p:spPr>
        <p:txBody>
          <a:bodyPr wrap="square" lIns="0" tIns="0" rIns="0" bIns="0" rtlCol="0" anchor="t"/>
          <a:lstStyle/>
          <a:p>
            <a:pPr algn="l" indent="0" marL="0">
              <a:lnSpc>
                <a:spcPts val="2650"/>
              </a:lnSpc>
              <a:buNone/>
            </a:pPr>
            <a:r>
              <a:rPr lang="en-US" sz="1650" dirty="0">
                <a:solidFill>
                  <a:srgbClr val="272525"/>
                </a:solidFill>
                <a:latin typeface="Lato" pitchFamily="34" charset="0"/>
                <a:ea typeface="Lato" pitchFamily="34" charset="-122"/>
                <a:cs typeface="Lato" pitchFamily="34" charset="-120"/>
              </a:rPr>
              <a:t>Work alongside the Committee to address problem properties and enhance neighborhood safety and aesthetics.</a:t>
            </a:r>
            <a:endParaRPr lang="en-US" sz="1650" dirty="0"/>
          </a:p>
        </p:txBody>
      </p:sp>
      <p:sp>
        <p:nvSpPr>
          <p:cNvPr id="15" name="Shape 12"/>
          <p:cNvSpPr/>
          <p:nvPr/>
        </p:nvSpPr>
        <p:spPr>
          <a:xfrm>
            <a:off x="1271588" y="6556177"/>
            <a:ext cx="739735" cy="22860"/>
          </a:xfrm>
          <a:prstGeom prst="roundRect">
            <a:avLst>
              <a:gd name="adj" fmla="val 388338"/>
            </a:avLst>
          </a:prstGeom>
          <a:solidFill>
            <a:srgbClr val="CECEC9"/>
          </a:solidFill>
          <a:ln/>
        </p:spPr>
      </p:sp>
      <p:sp>
        <p:nvSpPr>
          <p:cNvPr id="16" name="Shape 13"/>
          <p:cNvSpPr/>
          <p:nvPr/>
        </p:nvSpPr>
        <p:spPr>
          <a:xfrm>
            <a:off x="818912" y="6329839"/>
            <a:ext cx="475536" cy="475536"/>
          </a:xfrm>
          <a:prstGeom prst="roundRect">
            <a:avLst>
              <a:gd name="adj" fmla="val 18668"/>
            </a:avLst>
          </a:prstGeom>
          <a:solidFill>
            <a:srgbClr val="E8E8E3"/>
          </a:solidFill>
          <a:ln w="7620">
            <a:solidFill>
              <a:srgbClr val="CECEC9"/>
            </a:solidFill>
            <a:prstDash val="solid"/>
          </a:ln>
        </p:spPr>
      </p:sp>
      <p:sp>
        <p:nvSpPr>
          <p:cNvPr id="17" name="Text 14"/>
          <p:cNvSpPr/>
          <p:nvPr/>
        </p:nvSpPr>
        <p:spPr>
          <a:xfrm>
            <a:off x="969169" y="6409015"/>
            <a:ext cx="174903" cy="317063"/>
          </a:xfrm>
          <a:prstGeom prst="rect">
            <a:avLst/>
          </a:prstGeom>
          <a:noFill/>
          <a:ln/>
        </p:spPr>
        <p:txBody>
          <a:bodyPr wrap="none" lIns="0" tIns="0" rIns="0" bIns="0" rtlCol="0" anchor="t"/>
          <a:lstStyle/>
          <a:p>
            <a:pPr algn="ctr" indent="0" marL="0">
              <a:lnSpc>
                <a:spcPts val="2450"/>
              </a:lnSpc>
              <a:buNone/>
            </a:pPr>
            <a:r>
              <a:rPr lang="en-US" sz="2450" dirty="0">
                <a:solidFill>
                  <a:srgbClr val="272525"/>
                </a:solidFill>
                <a:latin typeface="Gelasio" pitchFamily="34" charset="0"/>
                <a:ea typeface="Gelasio" pitchFamily="34" charset="-122"/>
                <a:cs typeface="Gelasio" pitchFamily="34" charset="-120"/>
              </a:rPr>
              <a:t>3</a:t>
            </a:r>
            <a:endParaRPr lang="en-US" sz="2450" dirty="0"/>
          </a:p>
        </p:txBody>
      </p:sp>
      <p:sp>
        <p:nvSpPr>
          <p:cNvPr id="18" name="Text 15"/>
          <p:cNvSpPr/>
          <p:nvPr/>
        </p:nvSpPr>
        <p:spPr>
          <a:xfrm>
            <a:off x="2219087" y="6303407"/>
            <a:ext cx="4072414" cy="330160"/>
          </a:xfrm>
          <a:prstGeom prst="rect">
            <a:avLst/>
          </a:prstGeom>
          <a:noFill/>
          <a:ln/>
        </p:spPr>
        <p:txBody>
          <a:bodyPr wrap="none" lIns="0" tIns="0" rIns="0" bIns="0" rtlCol="0" anchor="t"/>
          <a:lstStyle/>
          <a:p>
            <a:pPr algn="l" indent="0" marL="0">
              <a:lnSpc>
                <a:spcPts val="2600"/>
              </a:lnSpc>
              <a:buNone/>
            </a:pPr>
            <a:r>
              <a:rPr lang="en-US" sz="2050" dirty="0">
                <a:solidFill>
                  <a:srgbClr val="272525"/>
                </a:solidFill>
                <a:latin typeface="Gelasio" pitchFamily="34" charset="0"/>
                <a:ea typeface="Gelasio" pitchFamily="34" charset="-122"/>
                <a:cs typeface="Gelasio" pitchFamily="34" charset="-120"/>
              </a:rPr>
              <a:t>Community-Focused Development</a:t>
            </a:r>
            <a:endParaRPr lang="en-US" sz="2050" dirty="0"/>
          </a:p>
        </p:txBody>
      </p:sp>
      <p:sp>
        <p:nvSpPr>
          <p:cNvPr id="19" name="Text 16"/>
          <p:cNvSpPr/>
          <p:nvPr/>
        </p:nvSpPr>
        <p:spPr>
          <a:xfrm>
            <a:off x="2219087" y="6760369"/>
            <a:ext cx="6185178" cy="676275"/>
          </a:xfrm>
          <a:prstGeom prst="rect">
            <a:avLst/>
          </a:prstGeom>
          <a:noFill/>
          <a:ln/>
        </p:spPr>
        <p:txBody>
          <a:bodyPr wrap="square" lIns="0" tIns="0" rIns="0" bIns="0" rtlCol="0" anchor="t"/>
          <a:lstStyle/>
          <a:p>
            <a:pPr algn="l" indent="0" marL="0">
              <a:lnSpc>
                <a:spcPts val="2650"/>
              </a:lnSpc>
              <a:buNone/>
            </a:pPr>
            <a:r>
              <a:rPr lang="en-US" sz="1650" dirty="0">
                <a:solidFill>
                  <a:srgbClr val="272525"/>
                </a:solidFill>
                <a:latin typeface="Lato" pitchFamily="34" charset="0"/>
                <a:ea typeface="Lato" pitchFamily="34" charset="-122"/>
                <a:cs typeface="Lato" pitchFamily="34" charset="-120"/>
              </a:rPr>
              <a:t>Unite resources to revitalize properties, benefiting current residents while preventing property banking or speculation.</a:t>
            </a:r>
            <a:endParaRPr lang="en-US" sz="16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40053" y="514826"/>
            <a:ext cx="4669512" cy="583644"/>
          </a:xfrm>
          <a:prstGeom prst="rect">
            <a:avLst/>
          </a:prstGeom>
          <a:noFill/>
          <a:ln/>
        </p:spPr>
        <p:txBody>
          <a:bodyPr wrap="none" lIns="0" tIns="0" rIns="0" bIns="0" rtlCol="0" anchor="t"/>
          <a:lstStyle/>
          <a:p>
            <a:pPr indent="0" marL="0">
              <a:lnSpc>
                <a:spcPts val="4550"/>
              </a:lnSpc>
              <a:buNone/>
            </a:pPr>
            <a:r>
              <a:rPr lang="en-US" sz="3650" dirty="0">
                <a:solidFill>
                  <a:srgbClr val="312F2B"/>
                </a:solidFill>
                <a:latin typeface="Gelasio" pitchFamily="34" charset="0"/>
                <a:ea typeface="Gelasio" pitchFamily="34" charset="-122"/>
                <a:cs typeface="Gelasio" pitchFamily="34" charset="-120"/>
              </a:rPr>
              <a:t>Implementation Plan</a:t>
            </a:r>
            <a:endParaRPr lang="en-US" sz="3650" dirty="0"/>
          </a:p>
        </p:txBody>
      </p:sp>
      <p:pic>
        <p:nvPicPr>
          <p:cNvPr id="4" name="Image 1" descr="preencoded.png">    </p:cNvPr>
          <p:cNvPicPr>
            <a:picLocks noChangeAspect="1"/>
          </p:cNvPicPr>
          <p:nvPr/>
        </p:nvPicPr>
        <p:blipFill>
          <a:blip r:embed="rId2"/>
          <a:stretch>
            <a:fillRect/>
          </a:stretch>
        </p:blipFill>
        <p:spPr>
          <a:xfrm>
            <a:off x="13042940" y="1378625"/>
            <a:ext cx="933807" cy="1673781"/>
          </a:xfrm>
          <a:prstGeom prst="rect">
            <a:avLst/>
          </a:prstGeom>
        </p:spPr>
      </p:pic>
      <p:sp>
        <p:nvSpPr>
          <p:cNvPr id="5" name="Text 1"/>
          <p:cNvSpPr/>
          <p:nvPr/>
        </p:nvSpPr>
        <p:spPr>
          <a:xfrm>
            <a:off x="8224718" y="1565315"/>
            <a:ext cx="4538067" cy="291822"/>
          </a:xfrm>
          <a:prstGeom prst="rect">
            <a:avLst/>
          </a:prstGeom>
          <a:noFill/>
          <a:ln/>
        </p:spPr>
        <p:txBody>
          <a:bodyPr wrap="none" lIns="0" tIns="0" rIns="0" bIns="0" rtlCol="0" anchor="t"/>
          <a:lstStyle/>
          <a:p>
            <a:pPr algn="r" indent="0" marL="0">
              <a:lnSpc>
                <a:spcPts val="2250"/>
              </a:lnSpc>
              <a:buNone/>
            </a:pPr>
            <a:r>
              <a:rPr lang="en-US" sz="1800" dirty="0">
                <a:solidFill>
                  <a:srgbClr val="272525"/>
                </a:solidFill>
                <a:latin typeface="Gelasio" pitchFamily="34" charset="0"/>
                <a:ea typeface="Gelasio" pitchFamily="34" charset="-122"/>
                <a:cs typeface="Gelasio" pitchFamily="34" charset="-120"/>
              </a:rPr>
              <a:t>Respond to Committee Partnership Request</a:t>
            </a:r>
            <a:endParaRPr lang="en-US" sz="1800" dirty="0"/>
          </a:p>
        </p:txBody>
      </p:sp>
      <p:sp>
        <p:nvSpPr>
          <p:cNvPr id="6" name="Text 2"/>
          <p:cNvSpPr/>
          <p:nvPr/>
        </p:nvSpPr>
        <p:spPr>
          <a:xfrm>
            <a:off x="6140053" y="1969175"/>
            <a:ext cx="6622733" cy="896541"/>
          </a:xfrm>
          <a:prstGeom prst="rect">
            <a:avLst/>
          </a:prstGeom>
          <a:noFill/>
          <a:ln/>
        </p:spPr>
        <p:txBody>
          <a:bodyPr wrap="square" lIns="0" tIns="0" rIns="0" bIns="0" rtlCol="0" anchor="t"/>
          <a:lstStyle/>
          <a:p>
            <a:pPr algn="r" indent="0" marL="0">
              <a:lnSpc>
                <a:spcPts val="2350"/>
              </a:lnSpc>
              <a:buNone/>
            </a:pPr>
            <a:r>
              <a:rPr lang="en-US" sz="1450" dirty="0">
                <a:solidFill>
                  <a:srgbClr val="272525"/>
                </a:solidFill>
                <a:latin typeface="Lato" pitchFamily="34" charset="0"/>
                <a:ea typeface="Lato" pitchFamily="34" charset="-122"/>
                <a:cs typeface="Lato" pitchFamily="34" charset="-120"/>
              </a:rPr>
              <a:t>Following the Demo by Neglect Committee's approach, establish a collaborative framework to address community needs.  Explore partnerships with organizations such as HabiJax , a local CDC or area developers.</a:t>
            </a:r>
            <a:endParaRPr lang="en-US" sz="1450" dirty="0"/>
          </a:p>
        </p:txBody>
      </p:sp>
      <p:pic>
        <p:nvPicPr>
          <p:cNvPr id="7" name="Image 2" descr="preencoded.png">    </p:cNvPr>
          <p:cNvPicPr>
            <a:picLocks noChangeAspect="1"/>
          </p:cNvPicPr>
          <p:nvPr/>
        </p:nvPicPr>
        <p:blipFill>
          <a:blip r:embed="rId3"/>
          <a:stretch>
            <a:fillRect/>
          </a:stretch>
        </p:blipFill>
        <p:spPr>
          <a:xfrm>
            <a:off x="13042940" y="3052405"/>
            <a:ext cx="933807" cy="1494234"/>
          </a:xfrm>
          <a:prstGeom prst="rect">
            <a:avLst/>
          </a:prstGeom>
        </p:spPr>
      </p:pic>
      <p:sp>
        <p:nvSpPr>
          <p:cNvPr id="8" name="Text 3"/>
          <p:cNvSpPr/>
          <p:nvPr/>
        </p:nvSpPr>
        <p:spPr>
          <a:xfrm>
            <a:off x="10006370" y="3239095"/>
            <a:ext cx="2756416" cy="291822"/>
          </a:xfrm>
          <a:prstGeom prst="rect">
            <a:avLst/>
          </a:prstGeom>
          <a:noFill/>
          <a:ln/>
        </p:spPr>
        <p:txBody>
          <a:bodyPr wrap="none" lIns="0" tIns="0" rIns="0" bIns="0" rtlCol="0" anchor="t"/>
          <a:lstStyle/>
          <a:p>
            <a:pPr algn="r" indent="0" marL="0">
              <a:lnSpc>
                <a:spcPts val="2250"/>
              </a:lnSpc>
              <a:buNone/>
            </a:pPr>
            <a:r>
              <a:rPr lang="en-US" sz="1800" dirty="0">
                <a:solidFill>
                  <a:srgbClr val="272525"/>
                </a:solidFill>
                <a:latin typeface="Gelasio" pitchFamily="34" charset="0"/>
                <a:ea typeface="Gelasio" pitchFamily="34" charset="-122"/>
                <a:cs typeface="Gelasio" pitchFamily="34" charset="-120"/>
              </a:rPr>
              <a:t>Joint Property Assessment</a:t>
            </a:r>
            <a:endParaRPr lang="en-US" sz="1800" dirty="0"/>
          </a:p>
        </p:txBody>
      </p:sp>
      <p:sp>
        <p:nvSpPr>
          <p:cNvPr id="9" name="Text 4"/>
          <p:cNvSpPr/>
          <p:nvPr/>
        </p:nvSpPr>
        <p:spPr>
          <a:xfrm>
            <a:off x="6140053" y="3642955"/>
            <a:ext cx="6622733" cy="597694"/>
          </a:xfrm>
          <a:prstGeom prst="rect">
            <a:avLst/>
          </a:prstGeom>
          <a:noFill/>
          <a:ln/>
        </p:spPr>
        <p:txBody>
          <a:bodyPr wrap="square" lIns="0" tIns="0" rIns="0" bIns="0" rtlCol="0" anchor="t"/>
          <a:lstStyle/>
          <a:p>
            <a:pPr algn="r" indent="0" marL="0">
              <a:lnSpc>
                <a:spcPts val="2350"/>
              </a:lnSpc>
              <a:buNone/>
            </a:pPr>
            <a:r>
              <a:rPr lang="en-US" sz="1450" dirty="0">
                <a:solidFill>
                  <a:srgbClr val="272525"/>
                </a:solidFill>
                <a:latin typeface="Lato" pitchFamily="34" charset="0"/>
                <a:ea typeface="Lato" pitchFamily="34" charset="-122"/>
                <a:cs typeface="Lato" pitchFamily="34" charset="-120"/>
              </a:rPr>
              <a:t>Work with the Committee to evaluate properties they've identified that could benefit from community-focused rehabilitation.</a:t>
            </a:r>
            <a:endParaRPr lang="en-US" sz="1450" dirty="0"/>
          </a:p>
        </p:txBody>
      </p:sp>
      <p:pic>
        <p:nvPicPr>
          <p:cNvPr id="10" name="Image 3" descr="preencoded.png">    </p:cNvPr>
          <p:cNvPicPr>
            <a:picLocks noChangeAspect="1"/>
          </p:cNvPicPr>
          <p:nvPr/>
        </p:nvPicPr>
        <p:blipFill>
          <a:blip r:embed="rId4"/>
          <a:stretch>
            <a:fillRect/>
          </a:stretch>
        </p:blipFill>
        <p:spPr>
          <a:xfrm>
            <a:off x="13042940" y="4546640"/>
            <a:ext cx="933807" cy="1494234"/>
          </a:xfrm>
          <a:prstGeom prst="rect">
            <a:avLst/>
          </a:prstGeom>
        </p:spPr>
      </p:pic>
      <p:sp>
        <p:nvSpPr>
          <p:cNvPr id="11" name="Text 5"/>
          <p:cNvSpPr/>
          <p:nvPr/>
        </p:nvSpPr>
        <p:spPr>
          <a:xfrm>
            <a:off x="10369629" y="4733330"/>
            <a:ext cx="2393156" cy="291822"/>
          </a:xfrm>
          <a:prstGeom prst="rect">
            <a:avLst/>
          </a:prstGeom>
          <a:noFill/>
          <a:ln/>
        </p:spPr>
        <p:txBody>
          <a:bodyPr wrap="none" lIns="0" tIns="0" rIns="0" bIns="0" rtlCol="0" anchor="t"/>
          <a:lstStyle/>
          <a:p>
            <a:pPr algn="r" indent="0" marL="0">
              <a:lnSpc>
                <a:spcPts val="2250"/>
              </a:lnSpc>
              <a:buNone/>
            </a:pPr>
            <a:r>
              <a:rPr lang="en-US" sz="1800" dirty="0">
                <a:solidFill>
                  <a:srgbClr val="272525"/>
                </a:solidFill>
                <a:latin typeface="Gelasio" pitchFamily="34" charset="0"/>
                <a:ea typeface="Gelasio" pitchFamily="34" charset="-122"/>
                <a:cs typeface="Gelasio" pitchFamily="34" charset="-120"/>
              </a:rPr>
              <a:t>Build Support Network</a:t>
            </a:r>
            <a:endParaRPr lang="en-US" sz="1800" dirty="0"/>
          </a:p>
        </p:txBody>
      </p:sp>
      <p:sp>
        <p:nvSpPr>
          <p:cNvPr id="12" name="Text 6"/>
          <p:cNvSpPr/>
          <p:nvPr/>
        </p:nvSpPr>
        <p:spPr>
          <a:xfrm>
            <a:off x="6140053" y="5137190"/>
            <a:ext cx="6622733" cy="597694"/>
          </a:xfrm>
          <a:prstGeom prst="rect">
            <a:avLst/>
          </a:prstGeom>
          <a:noFill/>
          <a:ln/>
        </p:spPr>
        <p:txBody>
          <a:bodyPr wrap="square" lIns="0" tIns="0" rIns="0" bIns="0" rtlCol="0" anchor="t"/>
          <a:lstStyle/>
          <a:p>
            <a:pPr algn="r" indent="0" marL="0">
              <a:lnSpc>
                <a:spcPts val="2350"/>
              </a:lnSpc>
              <a:buNone/>
            </a:pPr>
            <a:r>
              <a:rPr lang="en-US" sz="1450" dirty="0">
                <a:solidFill>
                  <a:srgbClr val="272525"/>
                </a:solidFill>
                <a:latin typeface="Lato" pitchFamily="34" charset="0"/>
                <a:ea typeface="Lato" pitchFamily="34" charset="-122"/>
                <a:cs typeface="Lato" pitchFamily="34" charset="-120"/>
              </a:rPr>
              <a:t>Together with the Committee, identify funding sources and community partners to support targeted improvement .</a:t>
            </a:r>
            <a:endParaRPr lang="en-US" sz="1450" dirty="0"/>
          </a:p>
        </p:txBody>
      </p:sp>
      <p:pic>
        <p:nvPicPr>
          <p:cNvPr id="13" name="Image 4" descr="preencoded.png">    </p:cNvPr>
          <p:cNvPicPr>
            <a:picLocks noChangeAspect="1"/>
          </p:cNvPicPr>
          <p:nvPr/>
        </p:nvPicPr>
        <p:blipFill>
          <a:blip r:embed="rId5"/>
          <a:stretch>
            <a:fillRect/>
          </a:stretch>
        </p:blipFill>
        <p:spPr>
          <a:xfrm>
            <a:off x="13042940" y="6040874"/>
            <a:ext cx="933807" cy="1673781"/>
          </a:xfrm>
          <a:prstGeom prst="rect">
            <a:avLst/>
          </a:prstGeom>
        </p:spPr>
      </p:pic>
      <p:sp>
        <p:nvSpPr>
          <p:cNvPr id="14" name="Text 7"/>
          <p:cNvSpPr/>
          <p:nvPr/>
        </p:nvSpPr>
        <p:spPr>
          <a:xfrm>
            <a:off x="9164122" y="6227564"/>
            <a:ext cx="3598664" cy="291822"/>
          </a:xfrm>
          <a:prstGeom prst="rect">
            <a:avLst/>
          </a:prstGeom>
          <a:noFill/>
          <a:ln/>
        </p:spPr>
        <p:txBody>
          <a:bodyPr wrap="none" lIns="0" tIns="0" rIns="0" bIns="0" rtlCol="0" anchor="t"/>
          <a:lstStyle/>
          <a:p>
            <a:pPr algn="r" indent="0" marL="0">
              <a:lnSpc>
                <a:spcPts val="2250"/>
              </a:lnSpc>
              <a:buNone/>
            </a:pPr>
            <a:r>
              <a:rPr lang="en-US" sz="1800" dirty="0">
                <a:solidFill>
                  <a:srgbClr val="272525"/>
                </a:solidFill>
                <a:latin typeface="Gelasio" pitchFamily="34" charset="0"/>
                <a:ea typeface="Gelasio" pitchFamily="34" charset="-122"/>
                <a:cs typeface="Gelasio" pitchFamily="34" charset="-120"/>
              </a:rPr>
              <a:t>Community-Focused Development</a:t>
            </a:r>
            <a:endParaRPr lang="en-US" sz="1800" dirty="0"/>
          </a:p>
        </p:txBody>
      </p:sp>
      <p:sp>
        <p:nvSpPr>
          <p:cNvPr id="15" name="Text 8"/>
          <p:cNvSpPr/>
          <p:nvPr/>
        </p:nvSpPr>
        <p:spPr>
          <a:xfrm>
            <a:off x="6140053" y="6631424"/>
            <a:ext cx="6622733" cy="896541"/>
          </a:xfrm>
          <a:prstGeom prst="rect">
            <a:avLst/>
          </a:prstGeom>
          <a:noFill/>
          <a:ln/>
        </p:spPr>
        <p:txBody>
          <a:bodyPr wrap="square" lIns="0" tIns="0" rIns="0" bIns="0" rtlCol="0" anchor="t"/>
          <a:lstStyle/>
          <a:p>
            <a:pPr algn="r" indent="0" marL="0">
              <a:lnSpc>
                <a:spcPts val="2350"/>
              </a:lnSpc>
              <a:buNone/>
            </a:pPr>
            <a:r>
              <a:rPr lang="en-US" sz="1450" dirty="0">
                <a:solidFill>
                  <a:srgbClr val="272525"/>
                </a:solidFill>
                <a:latin typeface="Lato" pitchFamily="34" charset="0"/>
                <a:ea typeface="Lato" pitchFamily="34" charset="-122"/>
                <a:cs typeface="Lato" pitchFamily="34" charset="-120"/>
              </a:rPr>
              <a:t>Collaborate on transforming identified properties into housing solutions that directly benefit Jacksonville residents, ensuring responsible community development.</a:t>
            </a:r>
            <a:endParaRPr lang="en-US" sz="14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501622"/>
            <a:ext cx="7411403" cy="708779"/>
          </a:xfrm>
          <a:prstGeom prst="rect">
            <a:avLst/>
          </a:prstGeom>
          <a:noFill/>
          <a:ln/>
        </p:spPr>
        <p:txBody>
          <a:bodyPr wrap="none" lIns="0" tIns="0" rIns="0" bIns="0" rtlCol="0" anchor="t"/>
          <a:lstStyle/>
          <a:p>
            <a:pPr indent="0" marL="0">
              <a:lnSpc>
                <a:spcPts val="5550"/>
              </a:lnSpc>
              <a:buNone/>
            </a:pPr>
            <a:r>
              <a:rPr lang="en-US" sz="4450" dirty="0">
                <a:solidFill>
                  <a:srgbClr val="312F2B"/>
                </a:solidFill>
                <a:latin typeface="Gelasio" pitchFamily="34" charset="0"/>
                <a:ea typeface="Gelasio" pitchFamily="34" charset="-122"/>
                <a:cs typeface="Gelasio" pitchFamily="34" charset="-120"/>
              </a:rPr>
              <a:t>Conclusion and Call to Action</a:t>
            </a:r>
            <a:endParaRPr lang="en-US" sz="4450" dirty="0"/>
          </a:p>
        </p:txBody>
      </p:sp>
      <p:sp>
        <p:nvSpPr>
          <p:cNvPr id="4" name="Text 1"/>
          <p:cNvSpPr/>
          <p:nvPr/>
        </p:nvSpPr>
        <p:spPr>
          <a:xfrm>
            <a:off x="793790" y="3550563"/>
            <a:ext cx="7556421" cy="2177415"/>
          </a:xfrm>
          <a:prstGeom prst="rect">
            <a:avLst/>
          </a:prstGeom>
          <a:noFill/>
          <a:ln/>
        </p:spPr>
        <p:txBody>
          <a:bodyPr wrap="square" lIns="0" tIns="0" rIns="0" bIns="0" rtlCol="0" anchor="t"/>
          <a:lstStyle/>
          <a:p>
            <a:pPr indent="0" marL="0">
              <a:lnSpc>
                <a:spcPts val="2850"/>
              </a:lnSpc>
              <a:buNone/>
            </a:pPr>
            <a:r>
              <a:rPr lang="en-US" sz="1750" dirty="0">
                <a:solidFill>
                  <a:srgbClr val="272525"/>
                </a:solidFill>
                <a:latin typeface="Lato" pitchFamily="34" charset="0"/>
                <a:ea typeface="Lato" pitchFamily="34" charset="-122"/>
                <a:cs typeface="Lato" pitchFamily="34" charset="-120"/>
              </a:rPr>
              <a:t>The Demo by Neglect Committee's initiative to partner with the JCLT opens new possibilities for addressing Jacksonville's housing challenges. Our role is not to accumulate properties, but to be a ready and willing partner in transforming neglected properties into homes that strengthen our community. Together, we can create positive change for Jacksonville's families.</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9</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2025-01-24T20:34:22Z</dcterms:created>
  <dcterms:modified xsi:type="dcterms:W3CDTF">2025-01-24T20:34:22Z</dcterms:modified>
</cp:coreProperties>
</file>