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1" r:id="rId6"/>
    <p:sldId id="258" r:id="rId7"/>
    <p:sldId id="259" r:id="rId8"/>
    <p:sldId id="26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57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39EF9F-1206-B9D0-6F97-162FAE8A9849}" v="57" dt="2025-09-18T14:04:13.737"/>
    <p1510:client id="{7DF66AB4-7366-566A-EADB-68FA158BA4E5}" v="274" dt="2025-09-18T14:33:20.370"/>
    <p1510:client id="{C7D7B140-CC2D-5554-DF84-A9F1C2C38599}" v="11" dt="2025-09-18T13:43:06.4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7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Jacksonville </a:t>
            </a:r>
            <a:br>
              <a:rPr lang="en-US"/>
            </a:br>
            <a:r>
              <a:rPr lang="en-US"/>
              <a:t>Journey Forward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0E2389-21E2-F59F-218E-D2BC7FD3E7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2D65728-DE0D-1A7F-4E25-80066273067F}"/>
              </a:ext>
            </a:extLst>
          </p:cNvPr>
          <p:cNvSpPr txBox="1"/>
          <p:nvPr/>
        </p:nvSpPr>
        <p:spPr>
          <a:xfrm>
            <a:off x="1522178" y="3808312"/>
            <a:ext cx="9143757" cy="11695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>
                <a:solidFill>
                  <a:srgbClr val="2E5799"/>
                </a:solidFill>
                <a:latin typeface="Arial Nova"/>
                <a:cs typeface="Aharoni"/>
              </a:rPr>
              <a:t>Journey Forward</a:t>
            </a:r>
          </a:p>
          <a:p>
            <a:pPr algn="ctr"/>
            <a:r>
              <a:rPr lang="en-US" sz="3000" b="1">
                <a:solidFill>
                  <a:srgbClr val="2E5799"/>
                </a:solidFill>
                <a:latin typeface="Arial Nova"/>
                <a:cs typeface="Aharoni"/>
              </a:rPr>
              <a:t>Jacksonville, FL</a:t>
            </a:r>
            <a:endParaRPr lang="en-US" sz="3000" b="1">
              <a:latin typeface="Arial Nova"/>
              <a:cs typeface="Aharoni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AE8D32F-1990-37D6-E069-E780392B83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03D6A-2660-E1F5-DF89-BA3D9CF0F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3098"/>
          </a:xfrm>
        </p:spPr>
        <p:txBody>
          <a:bodyPr>
            <a:normAutofit fontScale="90000"/>
          </a:bodyPr>
          <a:lstStyle/>
          <a:p>
            <a:r>
              <a:rPr lang="en-US" b="1">
                <a:solidFill>
                  <a:srgbClr val="2E5799"/>
                </a:solidFill>
                <a:latin typeface="Arial Nova"/>
                <a:cs typeface="Aharoni"/>
              </a:rPr>
              <a:t>Journey Forward website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9F0D6B-6FF4-8329-5DF1-A307816CDD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2485" y="1068621"/>
            <a:ext cx="2438012" cy="55361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3D4D23-4FBA-892C-6C3D-D1E88B3CA3EB}"/>
              </a:ext>
            </a:extLst>
          </p:cNvPr>
          <p:cNvSpPr txBox="1"/>
          <p:nvPr/>
        </p:nvSpPr>
        <p:spPr>
          <a:xfrm>
            <a:off x="838790" y="1066209"/>
            <a:ext cx="7690883" cy="28931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Arial Nova"/>
                <a:ea typeface="Calibri"/>
                <a:cs typeface="Calibri"/>
              </a:rPr>
              <a:t>The “Journey Forward” page outlines our vision for the city’s future, focusing on key priorities such as economic development, public safety, infrastructure, and community well-being. By presenting these goals in a centralized and accessible format, the page serves as both a roadmap and a progress tracker—demonstrating the city’s commitment to transparency, accountability, and inclusive growth.</a:t>
            </a:r>
          </a:p>
          <a:p>
            <a:endParaRPr lang="en-US" sz="1400">
              <a:latin typeface="Arial Nova"/>
              <a:ea typeface="Calibri"/>
              <a:cs typeface="Calibri"/>
            </a:endParaRPr>
          </a:p>
          <a:p>
            <a:r>
              <a:rPr lang="en-US" sz="1400">
                <a:latin typeface="Arial Nova"/>
                <a:ea typeface="Calibri"/>
                <a:cs typeface="Calibri"/>
              </a:rPr>
              <a:t>This page is significant because it invites residents to be active participants in Jacksonville’s transformation. It reflects a collaborative spirit, encouraging civic engagement and shared responsibility. Whether through community programs, public feedback opportunities, or updates on ongoing initiatives, “Journey Forward” positions itself as a living document—one that evolves with the city and its people, reinforcing the idea that progress is a collective journey.</a:t>
            </a:r>
            <a:endParaRPr lang="en-US" sz="1400">
              <a:latin typeface="Arial Nova"/>
            </a:endParaRPr>
          </a:p>
          <a:p>
            <a:pPr algn="l"/>
            <a:endParaRPr lang="en-US" sz="1400">
              <a:latin typeface="Arial Nova"/>
              <a:ea typeface="Calibri"/>
              <a:cs typeface="Calibri"/>
            </a:endParaRPr>
          </a:p>
          <a:p>
            <a:endParaRPr lang="en-US" sz="1400">
              <a:latin typeface="Arial Nova"/>
            </a:endParaRPr>
          </a:p>
        </p:txBody>
      </p:sp>
    </p:spTree>
    <p:extLst>
      <p:ext uri="{BB962C8B-B14F-4D97-AF65-F5344CB8AC3E}">
        <p14:creationId xmlns:p14="http://schemas.microsoft.com/office/powerpoint/2010/main" val="3404766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7E44571-1A4B-6F1A-8452-A3C5C46428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AF033-21DA-864E-9F89-D637AE457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3098"/>
          </a:xfrm>
        </p:spPr>
        <p:txBody>
          <a:bodyPr>
            <a:normAutofit fontScale="90000"/>
          </a:bodyPr>
          <a:lstStyle/>
          <a:p>
            <a:r>
              <a:rPr lang="en-US" b="1">
                <a:solidFill>
                  <a:srgbClr val="2E5799"/>
                </a:solidFill>
                <a:latin typeface="Arial Nova"/>
                <a:cs typeface="Aharoni"/>
              </a:rPr>
              <a:t>Journey Forward website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1227E6-D224-18DF-3879-2B5857A71D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358" y="1061086"/>
            <a:ext cx="6070400" cy="53162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2596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1C085CC-BF5C-B4EA-ECA1-30E03170D3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D0B5E-17E8-5970-DDE4-3BD61702B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3098"/>
          </a:xfrm>
        </p:spPr>
        <p:txBody>
          <a:bodyPr>
            <a:normAutofit fontScale="90000"/>
          </a:bodyPr>
          <a:lstStyle/>
          <a:p>
            <a:r>
              <a:rPr lang="en-US" b="1">
                <a:solidFill>
                  <a:srgbClr val="2E5799"/>
                </a:solidFill>
                <a:latin typeface="Arial Nova"/>
                <a:cs typeface="Aharoni"/>
              </a:rPr>
              <a:t>Journey Forward website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0AEAFF-0882-5190-A3F1-FE522BDFEC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358" y="1065572"/>
            <a:ext cx="7539970" cy="524510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837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7A525A0-66DA-566F-AFD4-CAEE54AEC6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8FAD7-97D0-51F6-9A70-7C0295A70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3098"/>
          </a:xfrm>
        </p:spPr>
        <p:txBody>
          <a:bodyPr>
            <a:normAutofit fontScale="90000"/>
          </a:bodyPr>
          <a:lstStyle/>
          <a:p>
            <a:r>
              <a:rPr lang="en-US" b="1">
                <a:solidFill>
                  <a:srgbClr val="2E5799"/>
                </a:solidFill>
                <a:latin typeface="Arial Nova"/>
                <a:cs typeface="Aharoni"/>
              </a:rPr>
              <a:t>Journey Forward website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2BA6CA-CF7B-9C86-54C5-76AD6B9A5DA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03" b="1415"/>
          <a:stretch>
            <a:fillRect/>
          </a:stretch>
        </p:blipFill>
        <p:spPr>
          <a:xfrm>
            <a:off x="993358" y="1216294"/>
            <a:ext cx="7532204" cy="487370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70368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C2441CB692734983463EC453E797F7" ma:contentTypeVersion="15" ma:contentTypeDescription="Create a new document." ma:contentTypeScope="" ma:versionID="d4263b06792081a007910a324119b47b">
  <xsd:schema xmlns:xsd="http://www.w3.org/2001/XMLSchema" xmlns:xs="http://www.w3.org/2001/XMLSchema" xmlns:p="http://schemas.microsoft.com/office/2006/metadata/properties" xmlns:ns2="b502e6a7-9d83-4b2c-a964-893a45738364" xmlns:ns3="731d9a3e-05cf-4d05-9d58-0af54e53f966" targetNamespace="http://schemas.microsoft.com/office/2006/metadata/properties" ma:root="true" ma:fieldsID="1778422fe16e764d9809437375354614" ns2:_="" ns3:_="">
    <xsd:import namespace="b502e6a7-9d83-4b2c-a964-893a45738364"/>
    <xsd:import namespace="731d9a3e-05cf-4d05-9d58-0af54e53f96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02e6a7-9d83-4b2c-a964-893a457383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ea048830-5a57-4863-be05-52a55f6747b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1d9a3e-05cf-4d05-9d58-0af54e53f966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ed3f414e-a0d4-46d4-b9b6-8e507d242584}" ma:internalName="TaxCatchAll" ma:showField="CatchAllData" ma:web="731d9a3e-05cf-4d05-9d58-0af54e53f96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502e6a7-9d83-4b2c-a964-893a45738364">
      <Terms xmlns="http://schemas.microsoft.com/office/infopath/2007/PartnerControls"/>
    </lcf76f155ced4ddcb4097134ff3c332f>
    <TaxCatchAll xmlns="731d9a3e-05cf-4d05-9d58-0af54e53f966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10CA2BA-D339-4077-B743-8143DB2E741A}">
  <ds:schemaRefs>
    <ds:schemaRef ds:uri="731d9a3e-05cf-4d05-9d58-0af54e53f966"/>
    <ds:schemaRef ds:uri="b502e6a7-9d83-4b2c-a964-893a4573836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B0AABE1-C53A-410F-9B5E-36553F177974}">
  <ds:schemaRefs>
    <ds:schemaRef ds:uri="731d9a3e-05cf-4d05-9d58-0af54e53f966"/>
    <ds:schemaRef ds:uri="b502e6a7-9d83-4b2c-a964-893a45738364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D8337ED-29AD-4C5B-AE38-1316495077D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164</Words>
  <Application>Microsoft Office PowerPoint</Application>
  <PresentationFormat>Widescreen</PresentationFormat>
  <Paragraphs>10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Aptos</vt:lpstr>
      <vt:lpstr>Aptos Display</vt:lpstr>
      <vt:lpstr>Arial</vt:lpstr>
      <vt:lpstr>Arial Nova</vt:lpstr>
      <vt:lpstr>office theme</vt:lpstr>
      <vt:lpstr>Jacksonville  Journey Forward</vt:lpstr>
      <vt:lpstr>Journey Forward website</vt:lpstr>
      <vt:lpstr>Journey Forward website</vt:lpstr>
      <vt:lpstr>Journey Forward website</vt:lpstr>
      <vt:lpstr>Journey Forward website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Griggs, Charles - Mayor's Office</dc:creator>
  <cp:lastModifiedBy>Griggs, Charles - Mayor's Office</cp:lastModifiedBy>
  <cp:revision>2</cp:revision>
  <dcterms:created xsi:type="dcterms:W3CDTF">2025-09-18T13:42:44Z</dcterms:created>
  <dcterms:modified xsi:type="dcterms:W3CDTF">2025-09-18T17:11:17Z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0x01010005C2441CB692734983463EC453E797F7</vt:lpwstr>
  </property>
  <property fmtid="{D5CDD505-2E9C-101B-9397-08002B2CF9AE}" pid="3" name="MediaServiceImageTags">
    <vt:lpwstr/>
  </property>
</Properties>
</file>