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67" r:id="rId3"/>
    <p:sldId id="257" r:id="rId4"/>
    <p:sldId id="264" r:id="rId5"/>
    <p:sldId id="268" r:id="rId6"/>
    <p:sldId id="404" r:id="rId7"/>
    <p:sldId id="407" r:id="rId8"/>
    <p:sldId id="277" r:id="rId9"/>
    <p:sldId id="406" r:id="rId10"/>
    <p:sldId id="408" r:id="rId11"/>
    <p:sldId id="401" r:id="rId12"/>
    <p:sldId id="405" r:id="rId13"/>
    <p:sldId id="402" r:id="rId14"/>
    <p:sldId id="410" r:id="rId15"/>
    <p:sldId id="411" r:id="rId16"/>
    <p:sldId id="259" r:id="rId17"/>
    <p:sldId id="261" r:id="rId18"/>
    <p:sldId id="260" r:id="rId19"/>
    <p:sldId id="263" r:id="rId20"/>
    <p:sldId id="274" r:id="rId21"/>
    <p:sldId id="275" r:id="rId22"/>
    <p:sldId id="262" r:id="rId23"/>
    <p:sldId id="258" r:id="rId24"/>
    <p:sldId id="409" r:id="rId25"/>
    <p:sldId id="270" r:id="rId26"/>
    <p:sldId id="266" r:id="rId27"/>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9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2" d="100"/>
          <a:sy n="112" d="100"/>
        </p:scale>
        <p:origin x="16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56D42-FB8F-49D4-B1FB-5849263095AC}"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AA28B2B-013E-4EF9-99D5-B196ABAACF8A}">
      <dgm:prSet/>
      <dgm:spPr/>
      <dgm:t>
        <a:bodyPr/>
        <a:lstStyle/>
        <a:p>
          <a:pPr>
            <a:lnSpc>
              <a:spcPct val="100000"/>
            </a:lnSpc>
            <a:defRPr cap="all"/>
          </a:pPr>
          <a:r>
            <a:rPr lang="en-US"/>
            <a:t>OIG Strategic Plan (update)</a:t>
          </a:r>
        </a:p>
      </dgm:t>
    </dgm:pt>
    <dgm:pt modelId="{C7D907CB-783E-4B34-BE43-A79D72B425BB}" type="parTrans" cxnId="{14E5A3CB-249A-4B86-A74A-E41D5FD1F1C6}">
      <dgm:prSet/>
      <dgm:spPr/>
      <dgm:t>
        <a:bodyPr/>
        <a:lstStyle/>
        <a:p>
          <a:endParaRPr lang="en-US"/>
        </a:p>
      </dgm:t>
    </dgm:pt>
    <dgm:pt modelId="{BDFBB051-1228-4A3C-B168-342D95C77215}" type="sibTrans" cxnId="{14E5A3CB-249A-4B86-A74A-E41D5FD1F1C6}">
      <dgm:prSet/>
      <dgm:spPr/>
      <dgm:t>
        <a:bodyPr/>
        <a:lstStyle/>
        <a:p>
          <a:endParaRPr lang="en-US"/>
        </a:p>
      </dgm:t>
    </dgm:pt>
    <dgm:pt modelId="{C588F126-2ADE-49B3-8C0F-C53DC5FD2DD7}">
      <dgm:prSet/>
      <dgm:spPr/>
      <dgm:t>
        <a:bodyPr/>
        <a:lstStyle/>
        <a:p>
          <a:pPr>
            <a:lnSpc>
              <a:spcPct val="100000"/>
            </a:lnSpc>
            <a:defRPr cap="all"/>
          </a:pPr>
          <a:r>
            <a:rPr lang="en-US"/>
            <a:t>Preventative and Proactive in our work</a:t>
          </a:r>
        </a:p>
      </dgm:t>
    </dgm:pt>
    <dgm:pt modelId="{B34B8745-261D-4DD1-BBA5-E267F7C0F9AC}" type="parTrans" cxnId="{ECC5B370-471C-4E0B-8592-8F531570BEB4}">
      <dgm:prSet/>
      <dgm:spPr/>
      <dgm:t>
        <a:bodyPr/>
        <a:lstStyle/>
        <a:p>
          <a:endParaRPr lang="en-US"/>
        </a:p>
      </dgm:t>
    </dgm:pt>
    <dgm:pt modelId="{D2DCBEE7-E10B-48B5-B1AF-544EA9B52216}" type="sibTrans" cxnId="{ECC5B370-471C-4E0B-8592-8F531570BEB4}">
      <dgm:prSet/>
      <dgm:spPr/>
      <dgm:t>
        <a:bodyPr/>
        <a:lstStyle/>
        <a:p>
          <a:endParaRPr lang="en-US"/>
        </a:p>
      </dgm:t>
    </dgm:pt>
    <dgm:pt modelId="{595BC023-A3C1-49AC-9FCD-483D5F45F7AB}">
      <dgm:prSet/>
      <dgm:spPr/>
      <dgm:t>
        <a:bodyPr/>
        <a:lstStyle/>
        <a:p>
          <a:pPr>
            <a:lnSpc>
              <a:spcPct val="100000"/>
            </a:lnSpc>
            <a:defRPr cap="all"/>
          </a:pPr>
          <a:r>
            <a:rPr lang="en-US"/>
            <a:t>Enhance Outreach</a:t>
          </a:r>
        </a:p>
      </dgm:t>
    </dgm:pt>
    <dgm:pt modelId="{8B1D3542-ABD0-4999-BFF8-B7BAE78523D6}" type="parTrans" cxnId="{B3C81F13-8CC0-48BB-A11F-C25600FCD80E}">
      <dgm:prSet/>
      <dgm:spPr/>
      <dgm:t>
        <a:bodyPr/>
        <a:lstStyle/>
        <a:p>
          <a:endParaRPr lang="en-US"/>
        </a:p>
      </dgm:t>
    </dgm:pt>
    <dgm:pt modelId="{412F3899-F199-428C-AAF1-C1743CC02FD4}" type="sibTrans" cxnId="{B3C81F13-8CC0-48BB-A11F-C25600FCD80E}">
      <dgm:prSet/>
      <dgm:spPr/>
      <dgm:t>
        <a:bodyPr/>
        <a:lstStyle/>
        <a:p>
          <a:endParaRPr lang="en-US"/>
        </a:p>
      </dgm:t>
    </dgm:pt>
    <dgm:pt modelId="{6433781D-B49F-4A09-8429-9273477E03E8}" type="pres">
      <dgm:prSet presAssocID="{C6D56D42-FB8F-49D4-B1FB-5849263095AC}" presName="root" presStyleCnt="0">
        <dgm:presLayoutVars>
          <dgm:dir/>
          <dgm:resizeHandles val="exact"/>
        </dgm:presLayoutVars>
      </dgm:prSet>
      <dgm:spPr/>
    </dgm:pt>
    <dgm:pt modelId="{A4E9245E-1F6A-44C9-8450-ABA8985A50B8}" type="pres">
      <dgm:prSet presAssocID="{2AA28B2B-013E-4EF9-99D5-B196ABAACF8A}" presName="compNode" presStyleCnt="0"/>
      <dgm:spPr/>
    </dgm:pt>
    <dgm:pt modelId="{D5655EAD-19F7-4F0F-BE36-C076C3EB951D}" type="pres">
      <dgm:prSet presAssocID="{2AA28B2B-013E-4EF9-99D5-B196ABAACF8A}" presName="iconBgRect" presStyleLbl="bgShp" presStyleIdx="0" presStyleCnt="3"/>
      <dgm:spPr>
        <a:prstGeom prst="round2DiagRect">
          <a:avLst>
            <a:gd name="adj1" fmla="val 29727"/>
            <a:gd name="adj2" fmla="val 0"/>
          </a:avLst>
        </a:prstGeom>
      </dgm:spPr>
    </dgm:pt>
    <dgm:pt modelId="{2EA80F44-DB52-450E-8680-5FD74BA49E3B}" type="pres">
      <dgm:prSet presAssocID="{2AA28B2B-013E-4EF9-99D5-B196ABAACF8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a:noFill/>
        </a:ln>
      </dgm:spPr>
      <dgm:extLst>
        <a:ext uri="{E40237B7-FDA0-4F09-8148-C483321AD2D9}">
          <dgm14:cNvPr xmlns:dgm14="http://schemas.microsoft.com/office/drawing/2010/diagram" id="0" name="" descr="Team rowing boat at dawn"/>
        </a:ext>
      </dgm:extLst>
    </dgm:pt>
    <dgm:pt modelId="{F9FB0CA9-FAED-4AEC-B9DC-FAD6C17437B8}" type="pres">
      <dgm:prSet presAssocID="{2AA28B2B-013E-4EF9-99D5-B196ABAACF8A}" presName="spaceRect" presStyleCnt="0"/>
      <dgm:spPr/>
    </dgm:pt>
    <dgm:pt modelId="{C6E34D3C-77E9-4C97-8C7B-DD8C192FC968}" type="pres">
      <dgm:prSet presAssocID="{2AA28B2B-013E-4EF9-99D5-B196ABAACF8A}" presName="textRect" presStyleLbl="revTx" presStyleIdx="0" presStyleCnt="3">
        <dgm:presLayoutVars>
          <dgm:chMax val="1"/>
          <dgm:chPref val="1"/>
        </dgm:presLayoutVars>
      </dgm:prSet>
      <dgm:spPr/>
    </dgm:pt>
    <dgm:pt modelId="{B5B6E2C9-19A2-4A2D-AFA1-D51D1AAB51E7}" type="pres">
      <dgm:prSet presAssocID="{BDFBB051-1228-4A3C-B168-342D95C77215}" presName="sibTrans" presStyleCnt="0"/>
      <dgm:spPr/>
    </dgm:pt>
    <dgm:pt modelId="{CC987E50-F0A0-43F2-8D38-D3CE7AEE6263}" type="pres">
      <dgm:prSet presAssocID="{C588F126-2ADE-49B3-8C0F-C53DC5FD2DD7}" presName="compNode" presStyleCnt="0"/>
      <dgm:spPr/>
    </dgm:pt>
    <dgm:pt modelId="{5221E8C4-EAC5-458B-B8CB-0950D4143D6B}" type="pres">
      <dgm:prSet presAssocID="{C588F126-2ADE-49B3-8C0F-C53DC5FD2DD7}" presName="iconBgRect" presStyleLbl="bgShp" presStyleIdx="1" presStyleCnt="3"/>
      <dgm:spPr>
        <a:prstGeom prst="round2DiagRect">
          <a:avLst>
            <a:gd name="adj1" fmla="val 29727"/>
            <a:gd name="adj2" fmla="val 0"/>
          </a:avLst>
        </a:prstGeom>
      </dgm:spPr>
    </dgm:pt>
    <dgm:pt modelId="{6DB60110-AF18-4BAF-9B9B-D9091A4C4025}" type="pres">
      <dgm:prSet presAssocID="{C588F126-2ADE-49B3-8C0F-C53DC5FD2DD7}"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a:noFill/>
        </a:ln>
      </dgm:spPr>
      <dgm:extLst>
        <a:ext uri="{E40237B7-FDA0-4F09-8148-C483321AD2D9}">
          <dgm14:cNvPr xmlns:dgm14="http://schemas.microsoft.com/office/drawing/2010/diagram" id="0" name="" descr="People working on blueprints"/>
        </a:ext>
      </dgm:extLst>
    </dgm:pt>
    <dgm:pt modelId="{229D39CD-E4A8-487F-B988-F9F1E5BB5330}" type="pres">
      <dgm:prSet presAssocID="{C588F126-2ADE-49B3-8C0F-C53DC5FD2DD7}" presName="spaceRect" presStyleCnt="0"/>
      <dgm:spPr/>
    </dgm:pt>
    <dgm:pt modelId="{8902C1D2-7602-42D0-97E3-BF95DC1693EA}" type="pres">
      <dgm:prSet presAssocID="{C588F126-2ADE-49B3-8C0F-C53DC5FD2DD7}" presName="textRect" presStyleLbl="revTx" presStyleIdx="1" presStyleCnt="3">
        <dgm:presLayoutVars>
          <dgm:chMax val="1"/>
          <dgm:chPref val="1"/>
        </dgm:presLayoutVars>
      </dgm:prSet>
      <dgm:spPr/>
    </dgm:pt>
    <dgm:pt modelId="{9187823C-B472-4448-AAA6-860055C6DB9C}" type="pres">
      <dgm:prSet presAssocID="{D2DCBEE7-E10B-48B5-B1AF-544EA9B52216}" presName="sibTrans" presStyleCnt="0"/>
      <dgm:spPr/>
    </dgm:pt>
    <dgm:pt modelId="{0B1345D7-9A9F-44AD-8760-C7C5DFE0D842}" type="pres">
      <dgm:prSet presAssocID="{595BC023-A3C1-49AC-9FCD-483D5F45F7AB}" presName="compNode" presStyleCnt="0"/>
      <dgm:spPr/>
    </dgm:pt>
    <dgm:pt modelId="{68E60ACE-5363-47D3-87AC-993745B527E7}" type="pres">
      <dgm:prSet presAssocID="{595BC023-A3C1-49AC-9FCD-483D5F45F7AB}" presName="iconBgRect" presStyleLbl="bgShp" presStyleIdx="2" presStyleCnt="3"/>
      <dgm:spPr>
        <a:prstGeom prst="round2DiagRect">
          <a:avLst>
            <a:gd name="adj1" fmla="val 29727"/>
            <a:gd name="adj2" fmla="val 0"/>
          </a:avLst>
        </a:prstGeom>
      </dgm:spPr>
    </dgm:pt>
    <dgm:pt modelId="{37A0E31E-7486-49F1-876C-E4FEE31D0C42}" type="pres">
      <dgm:prSet presAssocID="{595BC023-A3C1-49AC-9FCD-483D5F45F7AB}"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a:noFill/>
        </a:ln>
      </dgm:spPr>
      <dgm:extLst>
        <a:ext uri="{E40237B7-FDA0-4F09-8148-C483321AD2D9}">
          <dgm14:cNvPr xmlns:dgm14="http://schemas.microsoft.com/office/drawing/2010/diagram" id="0" name="" descr="Stick figure families holding hands"/>
        </a:ext>
      </dgm:extLst>
    </dgm:pt>
    <dgm:pt modelId="{42F4ADCB-A6F6-4479-98D1-B0A5BC4E60A1}" type="pres">
      <dgm:prSet presAssocID="{595BC023-A3C1-49AC-9FCD-483D5F45F7AB}" presName="spaceRect" presStyleCnt="0"/>
      <dgm:spPr/>
    </dgm:pt>
    <dgm:pt modelId="{E7350782-7527-45E1-BFB4-B06346F5FB72}" type="pres">
      <dgm:prSet presAssocID="{595BC023-A3C1-49AC-9FCD-483D5F45F7AB}" presName="textRect" presStyleLbl="revTx" presStyleIdx="2" presStyleCnt="3">
        <dgm:presLayoutVars>
          <dgm:chMax val="1"/>
          <dgm:chPref val="1"/>
        </dgm:presLayoutVars>
      </dgm:prSet>
      <dgm:spPr/>
    </dgm:pt>
  </dgm:ptLst>
  <dgm:cxnLst>
    <dgm:cxn modelId="{B3C81F13-8CC0-48BB-A11F-C25600FCD80E}" srcId="{C6D56D42-FB8F-49D4-B1FB-5849263095AC}" destId="{595BC023-A3C1-49AC-9FCD-483D5F45F7AB}" srcOrd="2" destOrd="0" parTransId="{8B1D3542-ABD0-4999-BFF8-B7BAE78523D6}" sibTransId="{412F3899-F199-428C-AAF1-C1743CC02FD4}"/>
    <dgm:cxn modelId="{E9063A18-0EAF-466C-B6ED-7DBE8F1CA252}" type="presOf" srcId="{C588F126-2ADE-49B3-8C0F-C53DC5FD2DD7}" destId="{8902C1D2-7602-42D0-97E3-BF95DC1693EA}" srcOrd="0" destOrd="0" presId="urn:microsoft.com/office/officeart/2018/5/layout/IconLeafLabelList"/>
    <dgm:cxn modelId="{1664AC6C-F0BD-4289-ACF5-BC654F85C797}" type="presOf" srcId="{2AA28B2B-013E-4EF9-99D5-B196ABAACF8A}" destId="{C6E34D3C-77E9-4C97-8C7B-DD8C192FC968}" srcOrd="0" destOrd="0" presId="urn:microsoft.com/office/officeart/2018/5/layout/IconLeafLabelList"/>
    <dgm:cxn modelId="{ECC5B370-471C-4E0B-8592-8F531570BEB4}" srcId="{C6D56D42-FB8F-49D4-B1FB-5849263095AC}" destId="{C588F126-2ADE-49B3-8C0F-C53DC5FD2DD7}" srcOrd="1" destOrd="0" parTransId="{B34B8745-261D-4DD1-BBA5-E267F7C0F9AC}" sibTransId="{D2DCBEE7-E10B-48B5-B1AF-544EA9B52216}"/>
    <dgm:cxn modelId="{343F0C84-B182-4BCF-B4D6-938062A3259E}" type="presOf" srcId="{C6D56D42-FB8F-49D4-B1FB-5849263095AC}" destId="{6433781D-B49F-4A09-8429-9273477E03E8}" srcOrd="0" destOrd="0" presId="urn:microsoft.com/office/officeart/2018/5/layout/IconLeafLabelList"/>
    <dgm:cxn modelId="{14E5A3CB-249A-4B86-A74A-E41D5FD1F1C6}" srcId="{C6D56D42-FB8F-49D4-B1FB-5849263095AC}" destId="{2AA28B2B-013E-4EF9-99D5-B196ABAACF8A}" srcOrd="0" destOrd="0" parTransId="{C7D907CB-783E-4B34-BE43-A79D72B425BB}" sibTransId="{BDFBB051-1228-4A3C-B168-342D95C77215}"/>
    <dgm:cxn modelId="{9FFA1ED4-0D16-4C2A-95D3-EAA826267884}" type="presOf" srcId="{595BC023-A3C1-49AC-9FCD-483D5F45F7AB}" destId="{E7350782-7527-45E1-BFB4-B06346F5FB72}" srcOrd="0" destOrd="0" presId="urn:microsoft.com/office/officeart/2018/5/layout/IconLeafLabelList"/>
    <dgm:cxn modelId="{ED0BF746-70C9-4F38-A3AE-542283CF14F5}" type="presParOf" srcId="{6433781D-B49F-4A09-8429-9273477E03E8}" destId="{A4E9245E-1F6A-44C9-8450-ABA8985A50B8}" srcOrd="0" destOrd="0" presId="urn:microsoft.com/office/officeart/2018/5/layout/IconLeafLabelList"/>
    <dgm:cxn modelId="{C645A111-CCFA-44D4-8DEA-D2965AAC3741}" type="presParOf" srcId="{A4E9245E-1F6A-44C9-8450-ABA8985A50B8}" destId="{D5655EAD-19F7-4F0F-BE36-C076C3EB951D}" srcOrd="0" destOrd="0" presId="urn:microsoft.com/office/officeart/2018/5/layout/IconLeafLabelList"/>
    <dgm:cxn modelId="{216A3674-027C-4647-B3B4-136F5FA0AC9E}" type="presParOf" srcId="{A4E9245E-1F6A-44C9-8450-ABA8985A50B8}" destId="{2EA80F44-DB52-450E-8680-5FD74BA49E3B}" srcOrd="1" destOrd="0" presId="urn:microsoft.com/office/officeart/2018/5/layout/IconLeafLabelList"/>
    <dgm:cxn modelId="{A66909F9-E493-4485-8B3B-8FE646B03B89}" type="presParOf" srcId="{A4E9245E-1F6A-44C9-8450-ABA8985A50B8}" destId="{F9FB0CA9-FAED-4AEC-B9DC-FAD6C17437B8}" srcOrd="2" destOrd="0" presId="urn:microsoft.com/office/officeart/2018/5/layout/IconLeafLabelList"/>
    <dgm:cxn modelId="{6E956915-3129-4BBA-B3E8-588FF0EDC475}" type="presParOf" srcId="{A4E9245E-1F6A-44C9-8450-ABA8985A50B8}" destId="{C6E34D3C-77E9-4C97-8C7B-DD8C192FC968}" srcOrd="3" destOrd="0" presId="urn:microsoft.com/office/officeart/2018/5/layout/IconLeafLabelList"/>
    <dgm:cxn modelId="{420B1DE0-2DC6-4E43-A945-9BDB8BE73A06}" type="presParOf" srcId="{6433781D-B49F-4A09-8429-9273477E03E8}" destId="{B5B6E2C9-19A2-4A2D-AFA1-D51D1AAB51E7}" srcOrd="1" destOrd="0" presId="urn:microsoft.com/office/officeart/2018/5/layout/IconLeafLabelList"/>
    <dgm:cxn modelId="{6FAA1CE1-B7E6-4492-B80E-C699E27E162D}" type="presParOf" srcId="{6433781D-B49F-4A09-8429-9273477E03E8}" destId="{CC987E50-F0A0-43F2-8D38-D3CE7AEE6263}" srcOrd="2" destOrd="0" presId="urn:microsoft.com/office/officeart/2018/5/layout/IconLeafLabelList"/>
    <dgm:cxn modelId="{662816B1-3324-4660-AAD9-2BE9DF38F774}" type="presParOf" srcId="{CC987E50-F0A0-43F2-8D38-D3CE7AEE6263}" destId="{5221E8C4-EAC5-458B-B8CB-0950D4143D6B}" srcOrd="0" destOrd="0" presId="urn:microsoft.com/office/officeart/2018/5/layout/IconLeafLabelList"/>
    <dgm:cxn modelId="{468BDC60-5607-48D0-89FC-7A20D79A00F2}" type="presParOf" srcId="{CC987E50-F0A0-43F2-8D38-D3CE7AEE6263}" destId="{6DB60110-AF18-4BAF-9B9B-D9091A4C4025}" srcOrd="1" destOrd="0" presId="urn:microsoft.com/office/officeart/2018/5/layout/IconLeafLabelList"/>
    <dgm:cxn modelId="{CA4C1DCA-9291-4C22-A6D8-3B35C0390F8D}" type="presParOf" srcId="{CC987E50-F0A0-43F2-8D38-D3CE7AEE6263}" destId="{229D39CD-E4A8-487F-B988-F9F1E5BB5330}" srcOrd="2" destOrd="0" presId="urn:microsoft.com/office/officeart/2018/5/layout/IconLeafLabelList"/>
    <dgm:cxn modelId="{1D0A4A4B-B2B4-440D-8D05-81D9A1EC6FE7}" type="presParOf" srcId="{CC987E50-F0A0-43F2-8D38-D3CE7AEE6263}" destId="{8902C1D2-7602-42D0-97E3-BF95DC1693EA}" srcOrd="3" destOrd="0" presId="urn:microsoft.com/office/officeart/2018/5/layout/IconLeafLabelList"/>
    <dgm:cxn modelId="{113515FC-C43A-4D54-977A-167CB7E13A89}" type="presParOf" srcId="{6433781D-B49F-4A09-8429-9273477E03E8}" destId="{9187823C-B472-4448-AAA6-860055C6DB9C}" srcOrd="3" destOrd="0" presId="urn:microsoft.com/office/officeart/2018/5/layout/IconLeafLabelList"/>
    <dgm:cxn modelId="{7B9DFBBA-B4DF-456A-9560-9A8681091AE2}" type="presParOf" srcId="{6433781D-B49F-4A09-8429-9273477E03E8}" destId="{0B1345D7-9A9F-44AD-8760-C7C5DFE0D842}" srcOrd="4" destOrd="0" presId="urn:microsoft.com/office/officeart/2018/5/layout/IconLeafLabelList"/>
    <dgm:cxn modelId="{157E87B1-21B9-4395-A8F5-830569D575C3}" type="presParOf" srcId="{0B1345D7-9A9F-44AD-8760-C7C5DFE0D842}" destId="{68E60ACE-5363-47D3-87AC-993745B527E7}" srcOrd="0" destOrd="0" presId="urn:microsoft.com/office/officeart/2018/5/layout/IconLeafLabelList"/>
    <dgm:cxn modelId="{7557E43B-81F3-4EF4-8E0F-FEF7FB413C5C}" type="presParOf" srcId="{0B1345D7-9A9F-44AD-8760-C7C5DFE0D842}" destId="{37A0E31E-7486-49F1-876C-E4FEE31D0C42}" srcOrd="1" destOrd="0" presId="urn:microsoft.com/office/officeart/2018/5/layout/IconLeafLabelList"/>
    <dgm:cxn modelId="{28D559B5-848F-4D8E-BD8B-D4604B71DBA5}" type="presParOf" srcId="{0B1345D7-9A9F-44AD-8760-C7C5DFE0D842}" destId="{42F4ADCB-A6F6-4479-98D1-B0A5BC4E60A1}" srcOrd="2" destOrd="0" presId="urn:microsoft.com/office/officeart/2018/5/layout/IconLeafLabelList"/>
    <dgm:cxn modelId="{4400DD0C-BE04-4896-910A-38B5C352CDBE}" type="presParOf" srcId="{0B1345D7-9A9F-44AD-8760-C7C5DFE0D842}" destId="{E7350782-7527-45E1-BFB4-B06346F5FB7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55EAD-19F7-4F0F-BE36-C076C3EB951D}">
      <dsp:nvSpPr>
        <dsp:cNvPr id="0" name=""/>
        <dsp:cNvSpPr/>
      </dsp:nvSpPr>
      <dsp:spPr>
        <a:xfrm>
          <a:off x="518185" y="517202"/>
          <a:ext cx="1475437" cy="147543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A80F44-DB52-450E-8680-5FD74BA49E3B}">
      <dsp:nvSpPr>
        <dsp:cNvPr id="0" name=""/>
        <dsp:cNvSpPr/>
      </dsp:nvSpPr>
      <dsp:spPr>
        <a:xfrm>
          <a:off x="832623" y="831639"/>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E34D3C-77E9-4C97-8C7B-DD8C192FC968}">
      <dsp:nvSpPr>
        <dsp:cNvPr id="0" name=""/>
        <dsp:cNvSpPr/>
      </dsp:nvSpPr>
      <dsp:spPr>
        <a:xfrm>
          <a:off x="46529" y="24522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OIG Strategic Plan (update)</a:t>
          </a:r>
        </a:p>
      </dsp:txBody>
      <dsp:txXfrm>
        <a:off x="46529" y="2452202"/>
        <a:ext cx="2418750" cy="720000"/>
      </dsp:txXfrm>
    </dsp:sp>
    <dsp:sp modelId="{5221E8C4-EAC5-458B-B8CB-0950D4143D6B}">
      <dsp:nvSpPr>
        <dsp:cNvPr id="0" name=""/>
        <dsp:cNvSpPr/>
      </dsp:nvSpPr>
      <dsp:spPr>
        <a:xfrm>
          <a:off x="3360216" y="517202"/>
          <a:ext cx="1475437" cy="147543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B60110-AF18-4BAF-9B9B-D9091A4C4025}">
      <dsp:nvSpPr>
        <dsp:cNvPr id="0" name=""/>
        <dsp:cNvSpPr/>
      </dsp:nvSpPr>
      <dsp:spPr>
        <a:xfrm>
          <a:off x="3674654" y="831639"/>
          <a:ext cx="846562" cy="84656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02C1D2-7602-42D0-97E3-BF95DC1693EA}">
      <dsp:nvSpPr>
        <dsp:cNvPr id="0" name=""/>
        <dsp:cNvSpPr/>
      </dsp:nvSpPr>
      <dsp:spPr>
        <a:xfrm>
          <a:off x="2888560" y="24522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Preventative and Proactive in our work</a:t>
          </a:r>
        </a:p>
      </dsp:txBody>
      <dsp:txXfrm>
        <a:off x="2888560" y="2452202"/>
        <a:ext cx="2418750" cy="720000"/>
      </dsp:txXfrm>
    </dsp:sp>
    <dsp:sp modelId="{68E60ACE-5363-47D3-87AC-993745B527E7}">
      <dsp:nvSpPr>
        <dsp:cNvPr id="0" name=""/>
        <dsp:cNvSpPr/>
      </dsp:nvSpPr>
      <dsp:spPr>
        <a:xfrm>
          <a:off x="6202248" y="517202"/>
          <a:ext cx="1475437" cy="147543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A0E31E-7486-49F1-876C-E4FEE31D0C42}">
      <dsp:nvSpPr>
        <dsp:cNvPr id="0" name=""/>
        <dsp:cNvSpPr/>
      </dsp:nvSpPr>
      <dsp:spPr>
        <a:xfrm>
          <a:off x="6516685" y="831639"/>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350782-7527-45E1-BFB4-B06346F5FB72}">
      <dsp:nvSpPr>
        <dsp:cNvPr id="0" name=""/>
        <dsp:cNvSpPr/>
      </dsp:nvSpPr>
      <dsp:spPr>
        <a:xfrm>
          <a:off x="5730591" y="2452202"/>
          <a:ext cx="2418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Enhance Outreach</a:t>
          </a:r>
        </a:p>
      </dsp:txBody>
      <dsp:txXfrm>
        <a:off x="5730591" y="2452202"/>
        <a:ext cx="24187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477DF60E-7A85-4146-A924-BF7C150691BC}" type="datetimeFigureOut">
              <a:rPr lang="en-US" smtClean="0"/>
              <a:t>1/11/2022</a:t>
            </a:fld>
            <a:endParaRPr lang="en-US"/>
          </a:p>
        </p:txBody>
      </p:sp>
      <p:sp>
        <p:nvSpPr>
          <p:cNvPr id="4" name="Slide Image Placeholder 3"/>
          <p:cNvSpPr>
            <a:spLocks noGrp="1" noRot="1" noChangeAspect="1"/>
          </p:cNvSpPr>
          <p:nvPr>
            <p:ph type="sldImg" idx="2"/>
          </p:nvPr>
        </p:nvSpPr>
        <p:spPr>
          <a:xfrm>
            <a:off x="1392238" y="1152525"/>
            <a:ext cx="4149725"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016011C7-10FF-4B78-B802-5A930D133D98}" type="slidenum">
              <a:rPr lang="en-US" smtClean="0"/>
              <a:t>‹#›</a:t>
            </a:fld>
            <a:endParaRPr lang="en-US"/>
          </a:p>
        </p:txBody>
      </p:sp>
    </p:spTree>
    <p:extLst>
      <p:ext uri="{BB962C8B-B14F-4D97-AF65-F5344CB8AC3E}">
        <p14:creationId xmlns:p14="http://schemas.microsoft.com/office/powerpoint/2010/main" val="3152109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4D007B-631C-4606-8C2D-45D9961D59EE}"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6F3EC-CD68-4D5C-BBF9-C791A893D42C}" type="slidenum">
              <a:rPr lang="en-US" smtClean="0"/>
              <a:t>‹#›</a:t>
            </a:fld>
            <a:endParaRPr lang="en-US"/>
          </a:p>
        </p:txBody>
      </p:sp>
    </p:spTree>
    <p:extLst>
      <p:ext uri="{BB962C8B-B14F-4D97-AF65-F5344CB8AC3E}">
        <p14:creationId xmlns:p14="http://schemas.microsoft.com/office/powerpoint/2010/main" val="1102730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4D007B-631C-4606-8C2D-45D9961D59EE}"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6F3EC-CD68-4D5C-BBF9-C791A893D42C}" type="slidenum">
              <a:rPr lang="en-US" smtClean="0"/>
              <a:t>‹#›</a:t>
            </a:fld>
            <a:endParaRPr lang="en-US"/>
          </a:p>
        </p:txBody>
      </p:sp>
    </p:spTree>
    <p:extLst>
      <p:ext uri="{BB962C8B-B14F-4D97-AF65-F5344CB8AC3E}">
        <p14:creationId xmlns:p14="http://schemas.microsoft.com/office/powerpoint/2010/main" val="1198472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4D007B-631C-4606-8C2D-45D9961D59EE}"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6F3EC-CD68-4D5C-BBF9-C791A893D42C}" type="slidenum">
              <a:rPr lang="en-US" smtClean="0"/>
              <a:t>‹#›</a:t>
            </a:fld>
            <a:endParaRPr lang="en-US"/>
          </a:p>
        </p:txBody>
      </p:sp>
    </p:spTree>
    <p:extLst>
      <p:ext uri="{BB962C8B-B14F-4D97-AF65-F5344CB8AC3E}">
        <p14:creationId xmlns:p14="http://schemas.microsoft.com/office/powerpoint/2010/main" val="2551333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F4D007B-631C-4606-8C2D-45D9961D59EE}"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6F3EC-CD68-4D5C-BBF9-C791A893D42C}" type="slidenum">
              <a:rPr lang="en-US" smtClean="0"/>
              <a:t>‹#›</a:t>
            </a:fld>
            <a:endParaRPr lang="en-US"/>
          </a:p>
        </p:txBody>
      </p:sp>
    </p:spTree>
    <p:extLst>
      <p:ext uri="{BB962C8B-B14F-4D97-AF65-F5344CB8AC3E}">
        <p14:creationId xmlns:p14="http://schemas.microsoft.com/office/powerpoint/2010/main" val="446946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4D007B-631C-4606-8C2D-45D9961D59EE}"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A6F3EC-CD68-4D5C-BBF9-C791A893D42C}" type="slidenum">
              <a:rPr lang="en-US" smtClean="0"/>
              <a:t>‹#›</a:t>
            </a:fld>
            <a:endParaRPr lang="en-US"/>
          </a:p>
        </p:txBody>
      </p:sp>
    </p:spTree>
    <p:extLst>
      <p:ext uri="{BB962C8B-B14F-4D97-AF65-F5344CB8AC3E}">
        <p14:creationId xmlns:p14="http://schemas.microsoft.com/office/powerpoint/2010/main" val="1899665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F4D007B-631C-4606-8C2D-45D9961D59EE}"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A6F3EC-CD68-4D5C-BBF9-C791A893D42C}" type="slidenum">
              <a:rPr lang="en-US" smtClean="0"/>
              <a:t>‹#›</a:t>
            </a:fld>
            <a:endParaRPr lang="en-US"/>
          </a:p>
        </p:txBody>
      </p:sp>
    </p:spTree>
    <p:extLst>
      <p:ext uri="{BB962C8B-B14F-4D97-AF65-F5344CB8AC3E}">
        <p14:creationId xmlns:p14="http://schemas.microsoft.com/office/powerpoint/2010/main" val="2292429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F4D007B-631C-4606-8C2D-45D9961D59EE}"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A6F3EC-CD68-4D5C-BBF9-C791A893D42C}" type="slidenum">
              <a:rPr lang="en-US" smtClean="0"/>
              <a:t>‹#›</a:t>
            </a:fld>
            <a:endParaRPr lang="en-US"/>
          </a:p>
        </p:txBody>
      </p:sp>
    </p:spTree>
    <p:extLst>
      <p:ext uri="{BB962C8B-B14F-4D97-AF65-F5344CB8AC3E}">
        <p14:creationId xmlns:p14="http://schemas.microsoft.com/office/powerpoint/2010/main" val="1088132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F4D007B-631C-4606-8C2D-45D9961D59EE}"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A6F3EC-CD68-4D5C-BBF9-C791A893D42C}" type="slidenum">
              <a:rPr lang="en-US" smtClean="0"/>
              <a:t>‹#›</a:t>
            </a:fld>
            <a:endParaRPr lang="en-US"/>
          </a:p>
        </p:txBody>
      </p:sp>
    </p:spTree>
    <p:extLst>
      <p:ext uri="{BB962C8B-B14F-4D97-AF65-F5344CB8AC3E}">
        <p14:creationId xmlns:p14="http://schemas.microsoft.com/office/powerpoint/2010/main" val="940864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D007B-631C-4606-8C2D-45D9961D59EE}"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A6F3EC-CD68-4D5C-BBF9-C791A893D42C}" type="slidenum">
              <a:rPr lang="en-US" smtClean="0"/>
              <a:t>‹#›</a:t>
            </a:fld>
            <a:endParaRPr lang="en-US"/>
          </a:p>
        </p:txBody>
      </p:sp>
    </p:spTree>
    <p:extLst>
      <p:ext uri="{BB962C8B-B14F-4D97-AF65-F5344CB8AC3E}">
        <p14:creationId xmlns:p14="http://schemas.microsoft.com/office/powerpoint/2010/main" val="479492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4D007B-631C-4606-8C2D-45D9961D59EE}"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A6F3EC-CD68-4D5C-BBF9-C791A893D42C}" type="slidenum">
              <a:rPr lang="en-US" smtClean="0"/>
              <a:t>‹#›</a:t>
            </a:fld>
            <a:endParaRPr lang="en-US"/>
          </a:p>
        </p:txBody>
      </p:sp>
    </p:spTree>
    <p:extLst>
      <p:ext uri="{BB962C8B-B14F-4D97-AF65-F5344CB8AC3E}">
        <p14:creationId xmlns:p14="http://schemas.microsoft.com/office/powerpoint/2010/main" val="1734878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4D007B-631C-4606-8C2D-45D9961D59EE}"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A6F3EC-CD68-4D5C-BBF9-C791A893D42C}" type="slidenum">
              <a:rPr lang="en-US" smtClean="0"/>
              <a:t>‹#›</a:t>
            </a:fld>
            <a:endParaRPr lang="en-US"/>
          </a:p>
        </p:txBody>
      </p:sp>
    </p:spTree>
    <p:extLst>
      <p:ext uri="{BB962C8B-B14F-4D97-AF65-F5344CB8AC3E}">
        <p14:creationId xmlns:p14="http://schemas.microsoft.com/office/powerpoint/2010/main" val="274979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8000">
              <a:srgbClr val="D4DFF1"/>
            </a:gs>
            <a:gs pos="26000">
              <a:schemeClr val="accent1">
                <a:lumMod val="5000"/>
                <a:lumOff val="95000"/>
              </a:schemeClr>
            </a:gs>
            <a:gs pos="0">
              <a:schemeClr val="accent1">
                <a:lumMod val="45000"/>
                <a:lumOff val="55000"/>
              </a:schemeClr>
            </a:gs>
            <a:gs pos="95000">
              <a:schemeClr val="accent1">
                <a:lumMod val="45000"/>
                <a:lumOff val="55000"/>
              </a:schemeClr>
            </a:gs>
            <a:gs pos="98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D007B-631C-4606-8C2D-45D9961D59EE}" type="datetimeFigureOut">
              <a:rPr lang="en-US" smtClean="0"/>
              <a:t>1/11/2022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A6F3EC-CD68-4D5C-BBF9-C791A893D42C}" type="slidenum">
              <a:rPr lang="en-US" smtClean="0"/>
              <a:t>‹#›</a:t>
            </a:fld>
            <a:endParaRPr lang="en-US"/>
          </a:p>
        </p:txBody>
      </p:sp>
    </p:spTree>
    <p:extLst>
      <p:ext uri="{BB962C8B-B14F-4D97-AF65-F5344CB8AC3E}">
        <p14:creationId xmlns:p14="http://schemas.microsoft.com/office/powerpoint/2010/main" val="39097766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peoplemattersglobal.com/news/leadership/iia-ceo-richard-chambers-to-step-down-in-march-2021-26467" TargetMode="Externa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blogs.lse.ac.uk/politicsandpolicy/challenging-the-accountability-agenda-what-increases-an-ngos-trustworthiness/" TargetMode="External"/><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hyperlink" Target="https://www.geekaa.in/2010/01/sense-of-urgency.html" TargetMode="Externa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hyperlink" Target="http://www.flickr.com/photos/61056899@N06/5751301741/"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hyperlink" Target="http://www.coj.net/oig" TargetMode="External"/><Relationship Id="rId2" Type="http://schemas.openxmlformats.org/officeDocument/2006/relationships/hyperlink" Target="mailto:inspector@coj.net"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mbarcados.com.br/esp32-watchdog-timer/"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hyperlink" Target="https://pngimg.com/download/38074"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76968">
              <a:schemeClr val="bg1"/>
            </a:gs>
            <a:gs pos="52216">
              <a:schemeClr val="bg1"/>
            </a:gs>
            <a:gs pos="1000">
              <a:schemeClr val="accent1">
                <a:lumMod val="75000"/>
              </a:schemeClr>
            </a:gs>
            <a:gs pos="34000">
              <a:schemeClr val="bg1"/>
            </a:gs>
            <a:gs pos="39000">
              <a:schemeClr val="bg1"/>
            </a:gs>
            <a:gs pos="9736">
              <a:srgbClr val="0070C0"/>
            </a:gs>
            <a:gs pos="0">
              <a:srgbClr val="97AFD7"/>
            </a:gs>
            <a:gs pos="100000">
              <a:schemeClr val="accent3">
                <a:lumMod val="20000"/>
                <a:lumOff val="80000"/>
              </a:schemeClr>
            </a:gs>
            <a:gs pos="100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119FA-E3DD-459B-A12F-138375277D98}"/>
              </a:ext>
            </a:extLst>
          </p:cNvPr>
          <p:cNvSpPr>
            <a:spLocks noGrp="1"/>
          </p:cNvSpPr>
          <p:nvPr>
            <p:ph type="ctrTitle"/>
          </p:nvPr>
        </p:nvSpPr>
        <p:spPr>
          <a:xfrm>
            <a:off x="3491465" y="901334"/>
            <a:ext cx="5642965" cy="1305683"/>
          </a:xfrm>
        </p:spPr>
        <p:txBody>
          <a:bodyPr>
            <a:normAutofit/>
          </a:bodyPr>
          <a:lstStyle/>
          <a:p>
            <a:r>
              <a:rPr lang="en-US" sz="3800" dirty="0">
                <a:latin typeface="Arial" panose="020B0604020202020204" pitchFamily="34" charset="0"/>
                <a:cs typeface="Arial" panose="020B0604020202020204" pitchFamily="34" charset="0"/>
              </a:rPr>
              <a:t>Office of </a:t>
            </a:r>
            <a:br>
              <a:rPr lang="en-US" sz="3800" dirty="0">
                <a:latin typeface="Arial" panose="020B0604020202020204" pitchFamily="34" charset="0"/>
                <a:cs typeface="Arial" panose="020B0604020202020204" pitchFamily="34" charset="0"/>
              </a:rPr>
            </a:br>
            <a:r>
              <a:rPr lang="en-US" sz="3800" dirty="0">
                <a:latin typeface="Arial" panose="020B0604020202020204" pitchFamily="34" charset="0"/>
                <a:cs typeface="Arial" panose="020B0604020202020204" pitchFamily="34" charset="0"/>
              </a:rPr>
              <a:t>Inspector General</a:t>
            </a:r>
          </a:p>
        </p:txBody>
      </p:sp>
      <p:sp>
        <p:nvSpPr>
          <p:cNvPr id="3" name="Subtitle 2">
            <a:extLst>
              <a:ext uri="{FF2B5EF4-FFF2-40B4-BE49-F238E27FC236}">
                <a16:creationId xmlns:a16="http://schemas.microsoft.com/office/drawing/2014/main" id="{10345066-0203-4426-A040-328E8F178E12}"/>
              </a:ext>
            </a:extLst>
          </p:cNvPr>
          <p:cNvSpPr>
            <a:spLocks noGrp="1"/>
          </p:cNvSpPr>
          <p:nvPr>
            <p:ph type="subTitle" idx="1"/>
          </p:nvPr>
        </p:nvSpPr>
        <p:spPr>
          <a:xfrm>
            <a:off x="981512" y="3541078"/>
            <a:ext cx="7382312" cy="970745"/>
          </a:xfrm>
        </p:spPr>
        <p:txBody>
          <a:bodyPr>
            <a:normAutofit fontScale="25000" lnSpcReduction="20000"/>
          </a:bodyPr>
          <a:lstStyle/>
          <a:p>
            <a:r>
              <a:rPr lang="en-US" sz="12800" dirty="0">
                <a:latin typeface="Arial" panose="020B0604020202020204" pitchFamily="34" charset="0"/>
                <a:cs typeface="Arial" panose="020B0604020202020204" pitchFamily="34" charset="0"/>
              </a:rPr>
              <a:t>Activities Update</a:t>
            </a:r>
          </a:p>
          <a:p>
            <a:r>
              <a:rPr lang="en-US" sz="12800" dirty="0">
                <a:latin typeface="Arial" panose="020B0604020202020204" pitchFamily="34" charset="0"/>
                <a:cs typeface="Arial" panose="020B0604020202020204" pitchFamily="34" charset="0"/>
              </a:rPr>
              <a:t>October 1, 2020 - September 30, 2021</a:t>
            </a:r>
          </a:p>
          <a:p>
            <a:r>
              <a:rPr lang="en-US" sz="7200" i="1" dirty="0">
                <a:latin typeface="Arial" panose="020B0604020202020204" pitchFamily="34" charset="0"/>
                <a:cs typeface="Arial" panose="020B0604020202020204" pitchFamily="34" charset="0"/>
              </a:rPr>
              <a:t>Activities under former Inspector General</a:t>
            </a:r>
          </a:p>
          <a:p>
            <a:pPr>
              <a:lnSpc>
                <a:spcPct val="120000"/>
              </a:lnSpc>
              <a:spcBef>
                <a:spcPts val="0"/>
              </a:spcBef>
            </a:pPr>
            <a:endParaRPr lang="en-US" sz="3200" dirty="0">
              <a:latin typeface="Arial" panose="020B0604020202020204" pitchFamily="34" charset="0"/>
              <a:cs typeface="Arial" panose="020B0604020202020204" pitchFamily="34" charset="0"/>
            </a:endParaRPr>
          </a:p>
          <a:p>
            <a:r>
              <a:rPr lang="en-US" sz="12800" dirty="0">
                <a:latin typeface="Arial" panose="020B0604020202020204" pitchFamily="34" charset="0"/>
                <a:cs typeface="Arial" panose="020B0604020202020204" pitchFamily="34" charset="0"/>
              </a:rPr>
              <a:t>&amp; </a:t>
            </a:r>
          </a:p>
          <a:p>
            <a:r>
              <a:rPr lang="en-US" sz="12800" dirty="0">
                <a:latin typeface="Arial" panose="020B0604020202020204" pitchFamily="34" charset="0"/>
                <a:cs typeface="Arial" panose="020B0604020202020204" pitchFamily="34" charset="0"/>
              </a:rPr>
              <a:t>Recent  Actions</a:t>
            </a:r>
          </a:p>
          <a:p>
            <a:endParaRPr lang="en-US" dirty="0">
              <a:latin typeface="Arial" panose="020B0604020202020204" pitchFamily="34" charset="0"/>
              <a:cs typeface="Arial" panose="020B0604020202020204" pitchFamily="34" charset="0"/>
            </a:endParaRPr>
          </a:p>
        </p:txBody>
      </p:sp>
      <p:pic>
        <p:nvPicPr>
          <p:cNvPr id="10" name="Picture 3">
            <a:extLst>
              <a:ext uri="{FF2B5EF4-FFF2-40B4-BE49-F238E27FC236}">
                <a16:creationId xmlns:a16="http://schemas.microsoft.com/office/drawing/2014/main" id="{F595E552-EAC1-4341-8EA1-1C5FA4990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4932" t="36342" r="1700" b="9840"/>
          <a:stretch>
            <a:fillRect/>
          </a:stretch>
        </p:blipFill>
        <p:spPr bwMode="auto">
          <a:xfrm>
            <a:off x="0" y="29864"/>
            <a:ext cx="3491465" cy="2731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50C190E-1D34-4230-A391-4471A8F37C5A}"/>
              </a:ext>
            </a:extLst>
          </p:cNvPr>
          <p:cNvSpPr txBox="1"/>
          <p:nvPr/>
        </p:nvSpPr>
        <p:spPr>
          <a:xfrm>
            <a:off x="3565322" y="2300400"/>
            <a:ext cx="5452844" cy="553998"/>
          </a:xfrm>
          <a:prstGeom prst="rect">
            <a:avLst/>
          </a:prstGeom>
          <a:noFill/>
        </p:spPr>
        <p:txBody>
          <a:bodyPr wrap="square">
            <a:spAutoFit/>
          </a:bodyPr>
          <a:lstStyle/>
          <a:p>
            <a:pPr algn="ctr" eaLnBrk="1" hangingPunct="1">
              <a:spcBef>
                <a:spcPct val="0"/>
              </a:spcBef>
              <a:buFontTx/>
              <a:buNone/>
            </a:pPr>
            <a:r>
              <a:rPr lang="en-US" altLang="en-US" sz="1500" b="1" i="1" dirty="0">
                <a:latin typeface="Arial" panose="020B0604020202020204" pitchFamily="34" charset="0"/>
                <a:cs typeface="Arial" panose="020B0604020202020204" pitchFamily="34" charset="0"/>
              </a:rPr>
              <a:t>“Enhancing Public Trust in Government Through Independent and Responsible Oversight”</a:t>
            </a:r>
          </a:p>
        </p:txBody>
      </p:sp>
      <p:sp>
        <p:nvSpPr>
          <p:cNvPr id="13" name="TextBox 12">
            <a:extLst>
              <a:ext uri="{FF2B5EF4-FFF2-40B4-BE49-F238E27FC236}">
                <a16:creationId xmlns:a16="http://schemas.microsoft.com/office/drawing/2014/main" id="{4D687A8F-21C1-42DF-99BC-F9AD2B0AC662}"/>
              </a:ext>
            </a:extLst>
          </p:cNvPr>
          <p:cNvSpPr txBox="1"/>
          <p:nvPr/>
        </p:nvSpPr>
        <p:spPr>
          <a:xfrm>
            <a:off x="6115574" y="5929666"/>
            <a:ext cx="3018857"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January 6, 2022</a:t>
            </a:r>
          </a:p>
          <a:p>
            <a:pPr algn="ctr"/>
            <a:r>
              <a:rPr lang="en-US" sz="1600" dirty="0">
                <a:latin typeface="Arial" panose="020B0604020202020204" pitchFamily="34" charset="0"/>
                <a:cs typeface="Arial" panose="020B0604020202020204" pitchFamily="34" charset="0"/>
              </a:rPr>
              <a:t>Interim Inspector General </a:t>
            </a:r>
          </a:p>
          <a:p>
            <a:pPr algn="ctr"/>
            <a:r>
              <a:rPr lang="en-US" sz="1600" dirty="0">
                <a:latin typeface="Arial" panose="020B0604020202020204" pitchFamily="34" charset="0"/>
                <a:cs typeface="Arial" panose="020B0604020202020204" pitchFamily="34" charset="0"/>
              </a:rPr>
              <a:t>Sheryl Goodman</a:t>
            </a:r>
          </a:p>
        </p:txBody>
      </p:sp>
      <p:pic>
        <p:nvPicPr>
          <p:cNvPr id="7" name="Picture 2" descr="E:\Jacksonville, FL\JAX logo.png">
            <a:extLst>
              <a:ext uri="{FF2B5EF4-FFF2-40B4-BE49-F238E27FC236}">
                <a16:creationId xmlns:a16="http://schemas.microsoft.com/office/drawing/2014/main" id="{E14C31BA-E850-4AA5-B9BF-8E472C6C71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847352" y="88819"/>
            <a:ext cx="931190" cy="927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493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6623" y="900814"/>
            <a:ext cx="569713"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7" y="633165"/>
            <a:ext cx="36199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965" y="636723"/>
            <a:ext cx="3000047"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A69BBD3-669E-4FA7-8AFD-9214B4D295D1}"/>
              </a:ext>
            </a:extLst>
          </p:cNvPr>
          <p:cNvSpPr>
            <a:spLocks noGrp="1"/>
          </p:cNvSpPr>
          <p:nvPr>
            <p:ph type="title"/>
          </p:nvPr>
        </p:nvSpPr>
        <p:spPr>
          <a:xfrm>
            <a:off x="701154" y="982272"/>
            <a:ext cx="2541314" cy="4560970"/>
          </a:xfrm>
        </p:spPr>
        <p:txBody>
          <a:bodyPr>
            <a:normAutofit/>
          </a:bodyPr>
          <a:lstStyle/>
          <a:p>
            <a:pPr algn="ctr">
              <a:lnSpc>
                <a:spcPct val="150000"/>
              </a:lnSpc>
            </a:pPr>
            <a:r>
              <a:rPr lang="en-US" sz="3500" dirty="0">
                <a:solidFill>
                  <a:srgbClr val="FFFFFF"/>
                </a:solidFill>
                <a:latin typeface="Arial" panose="020B0604020202020204" pitchFamily="34" charset="0"/>
                <a:cs typeface="Arial" panose="020B0604020202020204" pitchFamily="34" charset="0"/>
              </a:rPr>
              <a:t>Principles and Standards</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1352302"/>
            <a:ext cx="499169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15C190EA-61C1-4418-804F-E3770A0B5886}"/>
              </a:ext>
            </a:extLst>
          </p:cNvPr>
          <p:cNvSpPr>
            <a:spLocks noGrp="1"/>
          </p:cNvSpPr>
          <p:nvPr>
            <p:ph idx="1"/>
          </p:nvPr>
        </p:nvSpPr>
        <p:spPr>
          <a:xfrm>
            <a:off x="4040031" y="1719618"/>
            <a:ext cx="4206347" cy="4334629"/>
          </a:xfrm>
        </p:spPr>
        <p:txBody>
          <a:bodyPr anchor="ctr">
            <a:normAutofit fontScale="92500"/>
          </a:bodyPr>
          <a:lstStyle/>
          <a:p>
            <a:pPr marL="0" indent="0" algn="just">
              <a:buNone/>
            </a:pPr>
            <a:r>
              <a:rPr lang="en-US" altLang="en-US" dirty="0">
                <a:solidFill>
                  <a:schemeClr val="bg1"/>
                </a:solidFill>
                <a:latin typeface="Arial" panose="020B0604020202020204" pitchFamily="34" charset="0"/>
                <a:cs typeface="Arial" panose="020B0604020202020204" pitchFamily="34" charset="0"/>
              </a:rPr>
              <a:t>Inspectors Generals are granted substantial powers to perform their duties.  </a:t>
            </a:r>
          </a:p>
          <a:p>
            <a:pPr marL="0" indent="0" algn="just">
              <a:buNone/>
            </a:pPr>
            <a:endParaRPr lang="en-US" altLang="en-US" dirty="0">
              <a:solidFill>
                <a:schemeClr val="bg1"/>
              </a:solidFill>
              <a:latin typeface="Arial" panose="020B0604020202020204" pitchFamily="34" charset="0"/>
              <a:cs typeface="Arial" panose="020B0604020202020204" pitchFamily="34" charset="0"/>
            </a:endParaRPr>
          </a:p>
          <a:p>
            <a:pPr marL="0" indent="0" algn="just">
              <a:buNone/>
            </a:pPr>
            <a:r>
              <a:rPr lang="en-US" altLang="en-US" dirty="0">
                <a:solidFill>
                  <a:schemeClr val="bg1"/>
                </a:solidFill>
                <a:latin typeface="Arial" panose="020B0604020202020204" pitchFamily="34" charset="0"/>
                <a:cs typeface="Arial" panose="020B0604020202020204" pitchFamily="34" charset="0"/>
              </a:rPr>
              <a:t>In exercising these powers, inspectors general regard their offices as a public trust, and their prime duty is safeguarding the public interest.</a:t>
            </a:r>
          </a:p>
          <a:p>
            <a:endParaRPr lang="en-US" sz="2100" dirty="0">
              <a:solidFill>
                <a:srgbClr val="FEFFFF"/>
              </a:solidFill>
            </a:endParaRPr>
          </a:p>
        </p:txBody>
      </p:sp>
    </p:spTree>
    <p:extLst>
      <p:ext uri="{BB962C8B-B14F-4D97-AF65-F5344CB8AC3E}">
        <p14:creationId xmlns:p14="http://schemas.microsoft.com/office/powerpoint/2010/main" val="2875894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4A089A-51A8-4E32-AE8C-D749130114B7}"/>
              </a:ext>
            </a:extLst>
          </p:cNvPr>
          <p:cNvSpPr>
            <a:spLocks noGrp="1"/>
          </p:cNvSpPr>
          <p:nvPr>
            <p:ph type="title"/>
          </p:nvPr>
        </p:nvSpPr>
        <p:spPr>
          <a:xfrm>
            <a:off x="1028699" y="294538"/>
            <a:ext cx="7421963" cy="1033669"/>
          </a:xfrm>
        </p:spPr>
        <p:txBody>
          <a:bodyPr>
            <a:normAutofit/>
          </a:bodyPr>
          <a:lstStyle/>
          <a:p>
            <a:pPr algn="ctr"/>
            <a:r>
              <a:rPr lang="en-US" sz="3500" dirty="0">
                <a:solidFill>
                  <a:srgbClr val="FFFFFF"/>
                </a:solidFill>
                <a:latin typeface="Arial" panose="020B0604020202020204" pitchFamily="34" charset="0"/>
                <a:cs typeface="Arial" panose="020B0604020202020204" pitchFamily="34" charset="0"/>
              </a:rPr>
              <a:t>Foundation</a:t>
            </a:r>
          </a:p>
        </p:txBody>
      </p:sp>
      <p:sp>
        <p:nvSpPr>
          <p:cNvPr id="3" name="Content Placeholder 2">
            <a:extLst>
              <a:ext uri="{FF2B5EF4-FFF2-40B4-BE49-F238E27FC236}">
                <a16:creationId xmlns:a16="http://schemas.microsoft.com/office/drawing/2014/main" id="{F2B830E0-BFFC-43A9-8FD8-39CE5CD92F97}"/>
              </a:ext>
            </a:extLst>
          </p:cNvPr>
          <p:cNvSpPr>
            <a:spLocks noGrp="1"/>
          </p:cNvSpPr>
          <p:nvPr>
            <p:ph idx="1"/>
          </p:nvPr>
        </p:nvSpPr>
        <p:spPr>
          <a:xfrm>
            <a:off x="2499919" y="1864152"/>
            <a:ext cx="5821803" cy="685062"/>
          </a:xfrm>
        </p:spPr>
        <p:txBody>
          <a:bodyPr anchor="ctr">
            <a:normAutofit/>
          </a:bodyPr>
          <a:lstStyle/>
          <a:p>
            <a:pPr marL="0" indent="0" algn="ctr" fontAlgn="auto">
              <a:spcBef>
                <a:spcPts val="0"/>
              </a:spcBef>
              <a:spcAft>
                <a:spcPts val="0"/>
              </a:spcAft>
              <a:buNone/>
              <a:defRPr/>
            </a:pPr>
            <a:r>
              <a:rPr lang="en-US" b="1" i="1" cap="all" dirty="0">
                <a:latin typeface="Arial" panose="020B0604020202020204" pitchFamily="34" charset="0"/>
                <a:cs typeface="Arial" panose="020B0604020202020204" pitchFamily="34" charset="0"/>
              </a:rPr>
              <a:t>PRINCIPLES AND STANDARDS</a:t>
            </a:r>
            <a:endPar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buNone/>
            </a:pPr>
            <a:endParaRPr lang="en-US" sz="17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983FEE0-175F-4602-A6B9-3FD2FD8FA0DE}"/>
              </a:ext>
            </a:extLst>
          </p:cNvPr>
          <p:cNvSpPr/>
          <p:nvPr/>
        </p:nvSpPr>
        <p:spPr>
          <a:xfrm>
            <a:off x="1743509" y="2325181"/>
            <a:ext cx="7467600" cy="314325"/>
          </a:xfrm>
          <a:prstGeom prst="rect">
            <a:avLst/>
          </a:prstGeom>
          <a:solidFill>
            <a:schemeClr val="tx2">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DEBBF"/>
              </a:solidFill>
            </a:endParaRPr>
          </a:p>
        </p:txBody>
      </p:sp>
      <p:sp>
        <p:nvSpPr>
          <p:cNvPr id="13" name="TextBox 7">
            <a:extLst>
              <a:ext uri="{FF2B5EF4-FFF2-40B4-BE49-F238E27FC236}">
                <a16:creationId xmlns:a16="http://schemas.microsoft.com/office/drawing/2014/main" id="{19BDB3BF-A482-4053-8C91-27AFD32E3B4D}"/>
              </a:ext>
            </a:extLst>
          </p:cNvPr>
          <p:cNvSpPr txBox="1">
            <a:spLocks noChangeArrowheads="1"/>
          </p:cNvSpPr>
          <p:nvPr/>
        </p:nvSpPr>
        <p:spPr bwMode="auto">
          <a:xfrm>
            <a:off x="614437" y="4067500"/>
            <a:ext cx="2641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dirty="0">
                <a:latin typeface="Arial" panose="020B0604020202020204" pitchFamily="34" charset="0"/>
                <a:cs typeface="Arial" panose="020B0604020202020204" pitchFamily="34" charset="0"/>
              </a:rPr>
              <a:t>Association of </a:t>
            </a:r>
          </a:p>
          <a:p>
            <a:pPr algn="ctr" eaLnBrk="1" hangingPunct="1">
              <a:spcBef>
                <a:spcPct val="0"/>
              </a:spcBef>
              <a:buFontTx/>
              <a:buNone/>
            </a:pPr>
            <a:r>
              <a:rPr lang="en-US" altLang="en-US" sz="2800" dirty="0">
                <a:latin typeface="Arial" panose="020B0604020202020204" pitchFamily="34" charset="0"/>
                <a:cs typeface="Arial" panose="020B0604020202020204" pitchFamily="34" charset="0"/>
              </a:rPr>
              <a:t>Inspectors General</a:t>
            </a:r>
          </a:p>
        </p:txBody>
      </p:sp>
      <p:pic>
        <p:nvPicPr>
          <p:cNvPr id="15" name="Picture 2">
            <a:extLst>
              <a:ext uri="{FF2B5EF4-FFF2-40B4-BE49-F238E27FC236}">
                <a16:creationId xmlns:a16="http://schemas.microsoft.com/office/drawing/2014/main" id="{0A497646-7B7F-4EEF-89B7-ADB0069A6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5301"/>
          <a:stretch>
            <a:fillRect/>
          </a:stretch>
        </p:blipFill>
        <p:spPr bwMode="auto">
          <a:xfrm>
            <a:off x="1312469" y="2891551"/>
            <a:ext cx="118745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9">
            <a:extLst>
              <a:ext uri="{FF2B5EF4-FFF2-40B4-BE49-F238E27FC236}">
                <a16:creationId xmlns:a16="http://schemas.microsoft.com/office/drawing/2014/main" id="{DBC32DB5-0BC1-4A70-B381-02D399777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918" t="17503" r="31287" b="7024"/>
          <a:stretch>
            <a:fillRect/>
          </a:stretch>
        </p:blipFill>
        <p:spPr bwMode="auto">
          <a:xfrm>
            <a:off x="4138877" y="2891551"/>
            <a:ext cx="1187450" cy="166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6">
            <a:extLst>
              <a:ext uri="{FF2B5EF4-FFF2-40B4-BE49-F238E27FC236}">
                <a16:creationId xmlns:a16="http://schemas.microsoft.com/office/drawing/2014/main" id="{64862EFC-1E5B-4D14-9AD3-AE575C57E44A}"/>
              </a:ext>
            </a:extLst>
          </p:cNvPr>
          <p:cNvSpPr txBox="1">
            <a:spLocks noChangeArrowheads="1"/>
          </p:cNvSpPr>
          <p:nvPr/>
        </p:nvSpPr>
        <p:spPr bwMode="auto">
          <a:xfrm>
            <a:off x="4115875" y="3592035"/>
            <a:ext cx="12334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dirty="0"/>
              <a:t>GREEN</a:t>
            </a:r>
          </a:p>
          <a:p>
            <a:pPr algn="ctr" eaLnBrk="1" hangingPunct="1">
              <a:spcBef>
                <a:spcPct val="0"/>
              </a:spcBef>
              <a:buFontTx/>
              <a:buNone/>
            </a:pPr>
            <a:r>
              <a:rPr lang="en-US" altLang="en-US" sz="2400" b="1" dirty="0"/>
              <a:t> BOOK</a:t>
            </a:r>
          </a:p>
        </p:txBody>
      </p:sp>
      <p:pic>
        <p:nvPicPr>
          <p:cNvPr id="20" name="Picture 19" descr="A person wearing glasses&#10;&#10;Description automatically generated with medium confidence">
            <a:extLst>
              <a:ext uri="{FF2B5EF4-FFF2-40B4-BE49-F238E27FC236}">
                <a16:creationId xmlns:a16="http://schemas.microsoft.com/office/drawing/2014/main" id="{326F62A2-B0DC-463F-8E2E-121988F7204B}"/>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62755" r="1" b="45789"/>
          <a:stretch/>
        </p:blipFill>
        <p:spPr>
          <a:xfrm>
            <a:off x="3870474" y="4902737"/>
            <a:ext cx="1606835" cy="1294015"/>
          </a:xfrm>
          <a:prstGeom prst="rect">
            <a:avLst/>
          </a:prstGeom>
        </p:spPr>
      </p:pic>
      <p:sp>
        <p:nvSpPr>
          <p:cNvPr id="21" name="TextBox 20">
            <a:extLst>
              <a:ext uri="{FF2B5EF4-FFF2-40B4-BE49-F238E27FC236}">
                <a16:creationId xmlns:a16="http://schemas.microsoft.com/office/drawing/2014/main" id="{993051E7-2EBD-4142-9D71-9A7BCFC0294D}"/>
              </a:ext>
            </a:extLst>
          </p:cNvPr>
          <p:cNvSpPr txBox="1"/>
          <p:nvPr/>
        </p:nvSpPr>
        <p:spPr>
          <a:xfrm>
            <a:off x="4607973" y="4861389"/>
            <a:ext cx="1085733" cy="646331"/>
          </a:xfrm>
          <a:prstGeom prst="rect">
            <a:avLst/>
          </a:prstGeom>
          <a:noFill/>
        </p:spPr>
        <p:txBody>
          <a:bodyPr wrap="square">
            <a:spAutoFit/>
          </a:bodyPr>
          <a:lstStyle/>
          <a:p>
            <a:pPr algn="ctr" eaLnBrk="1" hangingPunct="1">
              <a:spcBef>
                <a:spcPct val="0"/>
              </a:spcBef>
              <a:buFontTx/>
              <a:buNone/>
            </a:pPr>
            <a:r>
              <a:rPr lang="en-US" altLang="en-US" sz="1800" b="1" dirty="0">
                <a:solidFill>
                  <a:srgbClr val="FF0000"/>
                </a:solidFill>
              </a:rPr>
              <a:t>RED</a:t>
            </a:r>
          </a:p>
          <a:p>
            <a:pPr algn="ctr" eaLnBrk="1" hangingPunct="1">
              <a:spcBef>
                <a:spcPct val="0"/>
              </a:spcBef>
              <a:buFontTx/>
              <a:buNone/>
            </a:pPr>
            <a:r>
              <a:rPr lang="en-US" altLang="en-US" sz="1800" b="1" dirty="0">
                <a:solidFill>
                  <a:srgbClr val="FF0000"/>
                </a:solidFill>
              </a:rPr>
              <a:t> BOOK</a:t>
            </a:r>
          </a:p>
        </p:txBody>
      </p:sp>
      <p:pic>
        <p:nvPicPr>
          <p:cNvPr id="22" name="Picture 21">
            <a:extLst>
              <a:ext uri="{FF2B5EF4-FFF2-40B4-BE49-F238E27FC236}">
                <a16:creationId xmlns:a16="http://schemas.microsoft.com/office/drawing/2014/main" id="{F45693EC-BCE3-4008-966D-92F848D0E025}"/>
              </a:ext>
            </a:extLst>
          </p:cNvPr>
          <p:cNvPicPr>
            <a:picLocks noChangeAspect="1"/>
          </p:cNvPicPr>
          <p:nvPr/>
        </p:nvPicPr>
        <p:blipFill rotWithShape="1">
          <a:blip r:embed="rId6"/>
          <a:srcRect l="42970" t="20518" r="27775" b="17598"/>
          <a:stretch/>
        </p:blipFill>
        <p:spPr>
          <a:xfrm>
            <a:off x="6950226" y="2922761"/>
            <a:ext cx="1461135" cy="1660943"/>
          </a:xfrm>
          <a:prstGeom prst="rect">
            <a:avLst/>
          </a:prstGeom>
        </p:spPr>
      </p:pic>
      <p:pic>
        <p:nvPicPr>
          <p:cNvPr id="23" name="Picture 22">
            <a:extLst>
              <a:ext uri="{FF2B5EF4-FFF2-40B4-BE49-F238E27FC236}">
                <a16:creationId xmlns:a16="http://schemas.microsoft.com/office/drawing/2014/main" id="{C0C6A479-68EA-4B94-A825-54A4AD772185}"/>
              </a:ext>
            </a:extLst>
          </p:cNvPr>
          <p:cNvPicPr>
            <a:picLocks noChangeAspect="1"/>
          </p:cNvPicPr>
          <p:nvPr/>
        </p:nvPicPr>
        <p:blipFill rotWithShape="1">
          <a:blip r:embed="rId7"/>
          <a:srcRect l="16436" t="20579" r="55017" b="48247"/>
          <a:stretch/>
        </p:blipFill>
        <p:spPr>
          <a:xfrm>
            <a:off x="6467791" y="4880423"/>
            <a:ext cx="2164482" cy="1270224"/>
          </a:xfrm>
          <a:prstGeom prst="rect">
            <a:avLst/>
          </a:prstGeom>
        </p:spPr>
      </p:pic>
      <p:sp>
        <p:nvSpPr>
          <p:cNvPr id="24" name="TextBox 23">
            <a:extLst>
              <a:ext uri="{FF2B5EF4-FFF2-40B4-BE49-F238E27FC236}">
                <a16:creationId xmlns:a16="http://schemas.microsoft.com/office/drawing/2014/main" id="{F34A5A4E-6814-47EE-BC39-6F628F2958EB}"/>
              </a:ext>
            </a:extLst>
          </p:cNvPr>
          <p:cNvSpPr txBox="1"/>
          <p:nvPr/>
        </p:nvSpPr>
        <p:spPr>
          <a:xfrm>
            <a:off x="6333569" y="5444106"/>
            <a:ext cx="1155171" cy="646331"/>
          </a:xfrm>
          <a:prstGeom prst="rect">
            <a:avLst/>
          </a:prstGeom>
          <a:noFill/>
        </p:spPr>
        <p:txBody>
          <a:bodyPr wrap="square">
            <a:spAutoFit/>
          </a:bodyPr>
          <a:lstStyle/>
          <a:p>
            <a:pPr algn="ctr" eaLnBrk="1" hangingPunct="1">
              <a:spcBef>
                <a:spcPct val="0"/>
              </a:spcBef>
              <a:buFontTx/>
              <a:buNone/>
            </a:pPr>
            <a:r>
              <a:rPr lang="en-US" altLang="en-US" sz="1800" b="1" dirty="0"/>
              <a:t>YELLOW</a:t>
            </a:r>
          </a:p>
          <a:p>
            <a:pPr algn="ctr" eaLnBrk="1" hangingPunct="1">
              <a:spcBef>
                <a:spcPct val="0"/>
              </a:spcBef>
              <a:buFontTx/>
              <a:buNone/>
            </a:pPr>
            <a:r>
              <a:rPr lang="en-US" altLang="en-US" sz="1800" b="1" dirty="0"/>
              <a:t> BOOK</a:t>
            </a:r>
          </a:p>
        </p:txBody>
      </p:sp>
      <p:sp>
        <p:nvSpPr>
          <p:cNvPr id="5" name="TextBox 4">
            <a:extLst>
              <a:ext uri="{FF2B5EF4-FFF2-40B4-BE49-F238E27FC236}">
                <a16:creationId xmlns:a16="http://schemas.microsoft.com/office/drawing/2014/main" id="{30C621B8-7004-404D-A726-BD1CD2279C6B}"/>
              </a:ext>
            </a:extLst>
          </p:cNvPr>
          <p:cNvSpPr txBox="1"/>
          <p:nvPr/>
        </p:nvSpPr>
        <p:spPr>
          <a:xfrm>
            <a:off x="403092" y="5494470"/>
            <a:ext cx="2981276" cy="830997"/>
          </a:xfrm>
          <a:prstGeom prst="rect">
            <a:avLst/>
          </a:prstGeom>
          <a:noFill/>
        </p:spPr>
        <p:txBody>
          <a:bodyPr wrap="square" rtlCol="0">
            <a:spAutoFit/>
          </a:bodyPr>
          <a:lstStyle/>
          <a:p>
            <a:pPr algn="ctr"/>
            <a:r>
              <a:rPr lang="en-US" sz="2400" b="1" dirty="0">
                <a:solidFill>
                  <a:srgbClr val="002060"/>
                </a:solidFill>
                <a:latin typeface="Arial" panose="020B0604020202020204" pitchFamily="34" charset="0"/>
                <a:cs typeface="Arial" panose="020B0604020202020204" pitchFamily="34" charset="0"/>
              </a:rPr>
              <a:t>Conducts Peer Reviews</a:t>
            </a:r>
          </a:p>
        </p:txBody>
      </p:sp>
      <p:sp>
        <p:nvSpPr>
          <p:cNvPr id="25" name="TextBox 24">
            <a:extLst>
              <a:ext uri="{FF2B5EF4-FFF2-40B4-BE49-F238E27FC236}">
                <a16:creationId xmlns:a16="http://schemas.microsoft.com/office/drawing/2014/main" id="{CD270181-BBD5-4003-A4C1-C884D6F8D005}"/>
              </a:ext>
            </a:extLst>
          </p:cNvPr>
          <p:cNvSpPr txBox="1"/>
          <p:nvPr/>
        </p:nvSpPr>
        <p:spPr>
          <a:xfrm>
            <a:off x="5603846" y="3379207"/>
            <a:ext cx="1459684" cy="523220"/>
          </a:xfrm>
          <a:prstGeom prst="rect">
            <a:avLst/>
          </a:prstGeom>
          <a:noFill/>
        </p:spPr>
        <p:txBody>
          <a:bodyPr wrap="square">
            <a:spAutoFit/>
          </a:bodyPr>
          <a:lstStyle/>
          <a:p>
            <a:pPr algn="just"/>
            <a:r>
              <a:rPr lang="en-US" sz="1400" b="1" dirty="0">
                <a:solidFill>
                  <a:srgbClr val="002060"/>
                </a:solidFill>
                <a:latin typeface="Arial" panose="020B0604020202020204" pitchFamily="34" charset="0"/>
                <a:cs typeface="Arial" panose="020B0604020202020204" pitchFamily="34" charset="0"/>
              </a:rPr>
              <a:t>Review every</a:t>
            </a:r>
          </a:p>
          <a:p>
            <a:pPr algn="just"/>
            <a:r>
              <a:rPr lang="en-US" sz="1400" b="1" dirty="0">
                <a:solidFill>
                  <a:srgbClr val="002060"/>
                </a:solidFill>
                <a:latin typeface="Arial" panose="020B0604020202020204" pitchFamily="34" charset="0"/>
                <a:cs typeface="Arial" panose="020B0604020202020204" pitchFamily="34" charset="0"/>
              </a:rPr>
              <a:t>3 years</a:t>
            </a:r>
          </a:p>
        </p:txBody>
      </p:sp>
      <p:sp>
        <p:nvSpPr>
          <p:cNvPr id="7" name="Arrow: Right 6">
            <a:extLst>
              <a:ext uri="{FF2B5EF4-FFF2-40B4-BE49-F238E27FC236}">
                <a16:creationId xmlns:a16="http://schemas.microsoft.com/office/drawing/2014/main" id="{1076A48A-D0BE-4F51-ACF5-1879BE4A9FE5}"/>
              </a:ext>
            </a:extLst>
          </p:cNvPr>
          <p:cNvSpPr/>
          <p:nvPr/>
        </p:nvSpPr>
        <p:spPr>
          <a:xfrm>
            <a:off x="6811862" y="3634893"/>
            <a:ext cx="243279" cy="2470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B0F0"/>
                </a:solidFill>
              </a:ln>
            </a:endParaRPr>
          </a:p>
        </p:txBody>
      </p:sp>
      <p:sp>
        <p:nvSpPr>
          <p:cNvPr id="27" name="TextBox 26">
            <a:extLst>
              <a:ext uri="{FF2B5EF4-FFF2-40B4-BE49-F238E27FC236}">
                <a16:creationId xmlns:a16="http://schemas.microsoft.com/office/drawing/2014/main" id="{132EF801-DAF4-466A-9E4B-947F2FA88308}"/>
              </a:ext>
            </a:extLst>
          </p:cNvPr>
          <p:cNvSpPr txBox="1"/>
          <p:nvPr/>
        </p:nvSpPr>
        <p:spPr>
          <a:xfrm>
            <a:off x="6433813" y="6151901"/>
            <a:ext cx="2259434" cy="461665"/>
          </a:xfrm>
          <a:prstGeom prst="rect">
            <a:avLst/>
          </a:prstGeom>
          <a:noFill/>
        </p:spPr>
        <p:txBody>
          <a:bodyPr wrap="square">
            <a:spAutoFit/>
          </a:bodyPr>
          <a:lstStyle/>
          <a:p>
            <a:pPr algn="ctr"/>
            <a:r>
              <a:rPr lang="en-US" sz="1200" b="1" dirty="0">
                <a:solidFill>
                  <a:srgbClr val="002060"/>
                </a:solidFill>
                <a:latin typeface="Arial" panose="020B0604020202020204" pitchFamily="34" charset="0"/>
                <a:cs typeface="Arial" panose="020B0604020202020204" pitchFamily="34" charset="0"/>
              </a:rPr>
              <a:t>Review every</a:t>
            </a:r>
          </a:p>
          <a:p>
            <a:pPr algn="ctr"/>
            <a:r>
              <a:rPr lang="en-US" sz="1200" b="1" dirty="0">
                <a:solidFill>
                  <a:srgbClr val="002060"/>
                </a:solidFill>
                <a:latin typeface="Arial" panose="020B0604020202020204" pitchFamily="34" charset="0"/>
                <a:cs typeface="Arial" panose="020B0604020202020204" pitchFamily="34" charset="0"/>
              </a:rPr>
              <a:t>3 years</a:t>
            </a:r>
          </a:p>
        </p:txBody>
      </p:sp>
      <p:sp>
        <p:nvSpPr>
          <p:cNvPr id="29" name="TextBox 28">
            <a:extLst>
              <a:ext uri="{FF2B5EF4-FFF2-40B4-BE49-F238E27FC236}">
                <a16:creationId xmlns:a16="http://schemas.microsoft.com/office/drawing/2014/main" id="{D79F2806-0F1C-4009-8B7F-A5406CC11F3E}"/>
              </a:ext>
            </a:extLst>
          </p:cNvPr>
          <p:cNvSpPr txBox="1"/>
          <p:nvPr/>
        </p:nvSpPr>
        <p:spPr>
          <a:xfrm>
            <a:off x="3645044" y="6186512"/>
            <a:ext cx="1832264" cy="461665"/>
          </a:xfrm>
          <a:prstGeom prst="rect">
            <a:avLst/>
          </a:prstGeom>
          <a:noFill/>
        </p:spPr>
        <p:txBody>
          <a:bodyPr wrap="square">
            <a:spAutoFit/>
          </a:bodyPr>
          <a:lstStyle/>
          <a:p>
            <a:pPr algn="ctr"/>
            <a:r>
              <a:rPr lang="en-US" sz="1200" b="1" dirty="0">
                <a:solidFill>
                  <a:srgbClr val="002060"/>
                </a:solidFill>
                <a:latin typeface="Arial" panose="020B0604020202020204" pitchFamily="34" charset="0"/>
                <a:cs typeface="Arial" panose="020B0604020202020204" pitchFamily="34" charset="0"/>
              </a:rPr>
              <a:t>Review every</a:t>
            </a:r>
          </a:p>
          <a:p>
            <a:pPr algn="ctr"/>
            <a:r>
              <a:rPr lang="en-US" sz="1200" b="1" dirty="0">
                <a:solidFill>
                  <a:srgbClr val="002060"/>
                </a:solidFill>
                <a:latin typeface="Arial" panose="020B0604020202020204" pitchFamily="34" charset="0"/>
                <a:cs typeface="Arial" panose="020B0604020202020204" pitchFamily="34" charset="0"/>
              </a:rPr>
              <a:t>5 years</a:t>
            </a:r>
          </a:p>
        </p:txBody>
      </p:sp>
    </p:spTree>
    <p:extLst>
      <p:ext uri="{BB962C8B-B14F-4D97-AF65-F5344CB8AC3E}">
        <p14:creationId xmlns:p14="http://schemas.microsoft.com/office/powerpoint/2010/main" val="405104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 calcmode="lin" valueType="num">
                                      <p:cBhvr additive="base">
                                        <p:cTn id="7" dur="500" fill="hold"/>
                                        <p:tgtEl>
                                          <p:spTgt spid="2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anim calcmode="lin" valueType="num">
                                      <p:cBhvr additive="base">
                                        <p:cTn id="17" dur="500" fill="hold"/>
                                        <p:tgtEl>
                                          <p:spTgt spid="25">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xEl>
                                              <p:pRg st="0" end="0"/>
                                            </p:txEl>
                                          </p:spTgt>
                                        </p:tgtEl>
                                        <p:attrNameLst>
                                          <p:attrName>style.visibility</p:attrName>
                                        </p:attrNameLst>
                                      </p:cBhvr>
                                      <p:to>
                                        <p:strVal val="visible"/>
                                      </p:to>
                                    </p:set>
                                    <p:anim calcmode="lin" valueType="num">
                                      <p:cBhvr additive="base">
                                        <p:cTn id="2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xEl>
                                              <p:pRg st="1" end="1"/>
                                            </p:txEl>
                                          </p:spTgt>
                                        </p:tgtEl>
                                        <p:attrNameLst>
                                          <p:attrName>style.visibility</p:attrName>
                                        </p:attrNameLst>
                                      </p:cBhvr>
                                      <p:to>
                                        <p:strVal val="visible"/>
                                      </p:to>
                                    </p:set>
                                    <p:anim calcmode="lin" valueType="num">
                                      <p:cBhvr additive="base">
                                        <p:cTn id="27"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additive="base">
                                        <p:cTn id="33" dur="500" fill="hold"/>
                                        <p:tgtEl>
                                          <p:spTgt spid="27"/>
                                        </p:tgtEl>
                                        <p:attrNameLst>
                                          <p:attrName>ppt_x</p:attrName>
                                        </p:attrNameLst>
                                      </p:cBhvr>
                                      <p:tavLst>
                                        <p:tav tm="0">
                                          <p:val>
                                            <p:strVal val="#ppt_x"/>
                                          </p:val>
                                        </p:tav>
                                        <p:tav tm="100000">
                                          <p:val>
                                            <p:strVal val="#ppt_x"/>
                                          </p:val>
                                        </p:tav>
                                      </p:tavLst>
                                    </p:anim>
                                    <p:anim calcmode="lin" valueType="num">
                                      <p:cBhvr additive="base">
                                        <p:cTn id="3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C8AABC-49B4-41FC-8777-E659B1396DBA}"/>
              </a:ext>
            </a:extLst>
          </p:cNvPr>
          <p:cNvSpPr>
            <a:spLocks noGrp="1"/>
          </p:cNvSpPr>
          <p:nvPr>
            <p:ph type="title"/>
          </p:nvPr>
        </p:nvSpPr>
        <p:spPr>
          <a:xfrm>
            <a:off x="255870" y="885555"/>
            <a:ext cx="2617365" cy="2842145"/>
          </a:xfrm>
        </p:spPr>
        <p:txBody>
          <a:bodyPr anchor="b">
            <a:normAutofit/>
          </a:bodyPr>
          <a:lstStyle/>
          <a:p>
            <a:pPr algn="ctr">
              <a:lnSpc>
                <a:spcPct val="150000"/>
              </a:lnSpc>
            </a:pPr>
            <a:r>
              <a:rPr lang="en-US" sz="3200" dirty="0">
                <a:solidFill>
                  <a:srgbClr val="FFFFFF"/>
                </a:solidFill>
                <a:latin typeface="Arial" panose="020B0604020202020204" pitchFamily="34" charset="0"/>
                <a:cs typeface="Arial" panose="020B0604020202020204" pitchFamily="34" charset="0"/>
              </a:rPr>
              <a:t>Statement </a:t>
            </a:r>
            <a:br>
              <a:rPr lang="en-US" sz="3200" dirty="0">
                <a:solidFill>
                  <a:srgbClr val="FFFFFF"/>
                </a:solidFill>
                <a:latin typeface="Arial" panose="020B0604020202020204" pitchFamily="34" charset="0"/>
                <a:cs typeface="Arial" panose="020B0604020202020204" pitchFamily="34" charset="0"/>
              </a:rPr>
            </a:br>
            <a:r>
              <a:rPr lang="en-US" sz="3200" dirty="0">
                <a:solidFill>
                  <a:srgbClr val="FFFFFF"/>
                </a:solidFill>
                <a:latin typeface="Arial" panose="020B0604020202020204" pitchFamily="34" charset="0"/>
                <a:cs typeface="Arial" panose="020B0604020202020204" pitchFamily="34" charset="0"/>
              </a:rPr>
              <a:t>of</a:t>
            </a:r>
            <a:br>
              <a:rPr lang="en-US" sz="3200" dirty="0">
                <a:solidFill>
                  <a:srgbClr val="FFFFFF"/>
                </a:solidFill>
                <a:latin typeface="Arial" panose="020B0604020202020204" pitchFamily="34" charset="0"/>
                <a:cs typeface="Arial" panose="020B0604020202020204" pitchFamily="34" charset="0"/>
              </a:rPr>
            </a:br>
            <a:r>
              <a:rPr lang="en-US" sz="3200" dirty="0">
                <a:solidFill>
                  <a:srgbClr val="FFFFFF"/>
                </a:solidFill>
                <a:latin typeface="Arial" panose="020B0604020202020204" pitchFamily="34" charset="0"/>
                <a:cs typeface="Arial" panose="020B0604020202020204" pitchFamily="34" charset="0"/>
              </a:rPr>
              <a:t>Principles</a:t>
            </a:r>
          </a:p>
        </p:txBody>
      </p:sp>
      <p:sp>
        <p:nvSpPr>
          <p:cNvPr id="3" name="Content Placeholder 2">
            <a:extLst>
              <a:ext uri="{FF2B5EF4-FFF2-40B4-BE49-F238E27FC236}">
                <a16:creationId xmlns:a16="http://schemas.microsoft.com/office/drawing/2014/main" id="{A483E15F-A374-4DAE-BBBC-05F699162099}"/>
              </a:ext>
            </a:extLst>
          </p:cNvPr>
          <p:cNvSpPr>
            <a:spLocks noGrp="1"/>
          </p:cNvSpPr>
          <p:nvPr>
            <p:ph idx="1"/>
          </p:nvPr>
        </p:nvSpPr>
        <p:spPr>
          <a:xfrm>
            <a:off x="3380763" y="1054233"/>
            <a:ext cx="2235666" cy="4216135"/>
          </a:xfrm>
        </p:spPr>
        <p:txBody>
          <a:bodyPr anchor="ctr">
            <a:noAutofit/>
          </a:bodyPr>
          <a:lstStyle/>
          <a:p>
            <a:pPr>
              <a:spcBef>
                <a:spcPts val="1200"/>
              </a:spcBef>
              <a:buClr>
                <a:srgbClr val="002060"/>
              </a:buClr>
              <a:buSzPct val="70000"/>
              <a:buFont typeface="Wingdings" panose="05000000000000000000" pitchFamily="2" charset="2"/>
              <a:buChar char="§"/>
              <a:defRPr/>
            </a:pPr>
            <a:r>
              <a:rPr lang="en-US" altLang="en-US" sz="2000" dirty="0">
                <a:latin typeface="Arial" panose="020B0604020202020204" pitchFamily="34" charset="0"/>
                <a:cs typeface="Arial" panose="020B0604020202020204" pitchFamily="34" charset="0"/>
              </a:rPr>
              <a:t>Integrity</a:t>
            </a:r>
          </a:p>
          <a:p>
            <a:pPr>
              <a:spcBef>
                <a:spcPts val="1200"/>
              </a:spcBef>
              <a:buClr>
                <a:srgbClr val="002060"/>
              </a:buClr>
              <a:buSzPct val="70000"/>
              <a:buFont typeface="Wingdings" panose="05000000000000000000" pitchFamily="2" charset="2"/>
              <a:buChar char="§"/>
              <a:defRPr/>
            </a:pPr>
            <a:r>
              <a:rPr lang="en-US" altLang="en-US" sz="2000" dirty="0">
                <a:latin typeface="Arial" panose="020B0604020202020204" pitchFamily="34" charset="0"/>
                <a:cs typeface="Arial" panose="020B0604020202020204" pitchFamily="34" charset="0"/>
              </a:rPr>
              <a:t>Objectivity</a:t>
            </a:r>
          </a:p>
          <a:p>
            <a:pPr>
              <a:spcBef>
                <a:spcPts val="1200"/>
              </a:spcBef>
              <a:buClr>
                <a:srgbClr val="002060"/>
              </a:buClr>
              <a:buSzPct val="70000"/>
              <a:buFont typeface="Wingdings" panose="05000000000000000000" pitchFamily="2" charset="2"/>
              <a:buChar char="§"/>
              <a:defRPr/>
            </a:pPr>
            <a:r>
              <a:rPr lang="en-US" altLang="en-US" sz="2000" dirty="0">
                <a:latin typeface="Arial" panose="020B0604020202020204" pitchFamily="34" charset="0"/>
                <a:cs typeface="Arial" panose="020B0604020202020204" pitchFamily="34" charset="0"/>
              </a:rPr>
              <a:t>Independence</a:t>
            </a:r>
          </a:p>
          <a:p>
            <a:pPr>
              <a:spcBef>
                <a:spcPts val="1200"/>
              </a:spcBef>
              <a:buClr>
                <a:srgbClr val="002060"/>
              </a:buClr>
              <a:buSzPct val="70000"/>
              <a:buFont typeface="Wingdings" panose="05000000000000000000" pitchFamily="2" charset="2"/>
              <a:buChar char="§"/>
              <a:defRPr/>
            </a:pPr>
            <a:r>
              <a:rPr lang="en-US" altLang="en-US" sz="2000" dirty="0">
                <a:latin typeface="Arial" panose="020B0604020202020204" pitchFamily="34" charset="0"/>
                <a:cs typeface="Arial" panose="020B0604020202020204" pitchFamily="34" charset="0"/>
              </a:rPr>
              <a:t>Confidentiality</a:t>
            </a:r>
          </a:p>
          <a:p>
            <a:pPr>
              <a:spcBef>
                <a:spcPts val="1200"/>
              </a:spcBef>
              <a:buClr>
                <a:srgbClr val="002060"/>
              </a:buClr>
              <a:buSzPct val="70000"/>
              <a:buFont typeface="Wingdings" panose="05000000000000000000" pitchFamily="2" charset="2"/>
              <a:buChar char="§"/>
              <a:defRPr/>
            </a:pPr>
            <a:r>
              <a:rPr lang="en-US" altLang="en-US" sz="2000" dirty="0">
                <a:latin typeface="Arial" panose="020B0604020202020204" pitchFamily="34" charset="0"/>
                <a:cs typeface="Arial" panose="020B0604020202020204" pitchFamily="34" charset="0"/>
              </a:rPr>
              <a:t>Professionalism</a:t>
            </a:r>
          </a:p>
          <a:p>
            <a:pPr>
              <a:spcBef>
                <a:spcPts val="1200"/>
              </a:spcBef>
              <a:buClr>
                <a:srgbClr val="002060"/>
              </a:buClr>
              <a:buSzPct val="70000"/>
              <a:buFont typeface="Wingdings" panose="05000000000000000000" pitchFamily="2" charset="2"/>
              <a:buChar char="§"/>
              <a:defRPr/>
            </a:pPr>
            <a:r>
              <a:rPr lang="en-US" altLang="en-US" sz="2000" dirty="0">
                <a:latin typeface="Arial" panose="020B0604020202020204" pitchFamily="34" charset="0"/>
                <a:cs typeface="Arial" panose="020B0604020202020204" pitchFamily="34" charset="0"/>
              </a:rPr>
              <a:t>Competence</a:t>
            </a:r>
          </a:p>
          <a:p>
            <a:pPr>
              <a:spcBef>
                <a:spcPts val="1200"/>
              </a:spcBef>
              <a:buClr>
                <a:srgbClr val="002060"/>
              </a:buClr>
              <a:buSzPct val="70000"/>
              <a:buFont typeface="Wingdings" panose="05000000000000000000" pitchFamily="2" charset="2"/>
              <a:buChar char="§"/>
              <a:defRPr/>
            </a:pPr>
            <a:r>
              <a:rPr lang="en-US" altLang="en-US" sz="2000" dirty="0">
                <a:latin typeface="Arial" panose="020B0604020202020204" pitchFamily="34" charset="0"/>
                <a:cs typeface="Arial" panose="020B0604020202020204" pitchFamily="34" charset="0"/>
              </a:rPr>
              <a:t>Courage</a:t>
            </a:r>
          </a:p>
          <a:p>
            <a:pPr>
              <a:spcBef>
                <a:spcPts val="1200"/>
              </a:spcBef>
              <a:buClr>
                <a:srgbClr val="002060"/>
              </a:buClr>
              <a:buSzPct val="70000"/>
              <a:buFont typeface="Wingdings" panose="05000000000000000000" pitchFamily="2" charset="2"/>
              <a:buChar char="§"/>
              <a:defRPr/>
            </a:pPr>
            <a:r>
              <a:rPr lang="en-US" altLang="en-US" sz="2000" dirty="0">
                <a:latin typeface="Arial" panose="020B0604020202020204" pitchFamily="34" charset="0"/>
                <a:cs typeface="Arial" panose="020B0604020202020204" pitchFamily="34" charset="0"/>
              </a:rPr>
              <a:t>Trust</a:t>
            </a:r>
          </a:p>
        </p:txBody>
      </p:sp>
      <p:sp>
        <p:nvSpPr>
          <p:cNvPr id="13" name="TextBox 12">
            <a:extLst>
              <a:ext uri="{FF2B5EF4-FFF2-40B4-BE49-F238E27FC236}">
                <a16:creationId xmlns:a16="http://schemas.microsoft.com/office/drawing/2014/main" id="{ADD73279-A41B-445F-AB1F-147C1E800F98}"/>
              </a:ext>
            </a:extLst>
          </p:cNvPr>
          <p:cNvSpPr txBox="1"/>
          <p:nvPr/>
        </p:nvSpPr>
        <p:spPr>
          <a:xfrm>
            <a:off x="6168959" y="1465758"/>
            <a:ext cx="2719171" cy="3170099"/>
          </a:xfrm>
          <a:prstGeom prst="rect">
            <a:avLst/>
          </a:prstGeom>
          <a:noFill/>
        </p:spPr>
        <p:txBody>
          <a:bodyPr wrap="square">
            <a:spAutoFit/>
          </a:bodyPr>
          <a:lstStyle/>
          <a:p>
            <a:pPr>
              <a:spcBef>
                <a:spcPts val="1200"/>
              </a:spcBef>
              <a:buClr>
                <a:srgbClr val="002060"/>
              </a:buClr>
              <a:buSzPct val="70000"/>
              <a:buFont typeface="Wingdings" panose="05000000000000000000" pitchFamily="2" charset="2"/>
              <a:buChar char="§"/>
              <a:defRPr/>
            </a:pPr>
            <a:r>
              <a:rPr lang="en-US" sz="2000" dirty="0">
                <a:latin typeface="Arial" panose="020B0604020202020204" pitchFamily="34" charset="0"/>
                <a:cs typeface="Arial" panose="020B0604020202020204" pitchFamily="34" charset="0"/>
              </a:rPr>
              <a:t> Fairness</a:t>
            </a:r>
          </a:p>
          <a:p>
            <a:pPr>
              <a:spcBef>
                <a:spcPts val="1200"/>
              </a:spcBef>
              <a:buClr>
                <a:srgbClr val="002060"/>
              </a:buClr>
              <a:buSzPct val="70000"/>
              <a:buFont typeface="Wingdings" panose="05000000000000000000" pitchFamily="2" charset="2"/>
              <a:buChar char="§"/>
              <a:defRPr/>
            </a:pPr>
            <a:r>
              <a:rPr lang="en-US" sz="2000" dirty="0">
                <a:latin typeface="Arial" panose="020B0604020202020204" pitchFamily="34" charset="0"/>
                <a:cs typeface="Arial" panose="020B0604020202020204" pitchFamily="34" charset="0"/>
              </a:rPr>
              <a:t> Honesty</a:t>
            </a:r>
          </a:p>
          <a:p>
            <a:pPr>
              <a:spcBef>
                <a:spcPts val="1200"/>
              </a:spcBef>
              <a:buClr>
                <a:srgbClr val="002060"/>
              </a:buClr>
              <a:buSzPct val="70000"/>
              <a:buFont typeface="Wingdings" panose="05000000000000000000" pitchFamily="2" charset="2"/>
              <a:buChar char="§"/>
              <a:defRPr/>
            </a:pPr>
            <a:r>
              <a:rPr lang="en-US" sz="2000" dirty="0">
                <a:latin typeface="Arial" panose="020B0604020202020204" pitchFamily="34" charset="0"/>
                <a:cs typeface="Arial" panose="020B0604020202020204" pitchFamily="34" charset="0"/>
              </a:rPr>
              <a:t> Forthrightness</a:t>
            </a:r>
          </a:p>
          <a:p>
            <a:pPr>
              <a:spcBef>
                <a:spcPts val="1200"/>
              </a:spcBef>
              <a:buClr>
                <a:srgbClr val="002060"/>
              </a:buClr>
              <a:buSzPct val="70000"/>
              <a:buFont typeface="Wingdings" panose="05000000000000000000" pitchFamily="2" charset="2"/>
              <a:buChar char="§"/>
              <a:defRPr/>
            </a:pPr>
            <a:r>
              <a:rPr lang="en-US" sz="2000" dirty="0">
                <a:latin typeface="Arial" panose="020B0604020202020204" pitchFamily="34" charset="0"/>
                <a:cs typeface="Arial" panose="020B0604020202020204" pitchFamily="34" charset="0"/>
              </a:rPr>
              <a:t> Public    </a:t>
            </a:r>
          </a:p>
          <a:p>
            <a:pPr>
              <a:buClr>
                <a:srgbClr val="002060"/>
              </a:buClr>
              <a:buSzPct val="70000"/>
              <a:defRPr/>
            </a:pPr>
            <a:r>
              <a:rPr lang="en-US" sz="2000" dirty="0">
                <a:latin typeface="Arial" panose="020B0604020202020204" pitchFamily="34" charset="0"/>
                <a:cs typeface="Arial" panose="020B0604020202020204" pitchFamily="34" charset="0"/>
              </a:rPr>
              <a:t>  Accountability</a:t>
            </a:r>
          </a:p>
          <a:p>
            <a:pPr>
              <a:spcBef>
                <a:spcPts val="1200"/>
              </a:spcBef>
              <a:buClr>
                <a:srgbClr val="002060"/>
              </a:buClr>
              <a:buSzPct val="70000"/>
              <a:buFont typeface="Wingdings" panose="05000000000000000000" pitchFamily="2" charset="2"/>
              <a:buChar char="§"/>
              <a:defRPr/>
            </a:pPr>
            <a:r>
              <a:rPr lang="en-US" sz="2000" dirty="0">
                <a:latin typeface="Arial" panose="020B0604020202020204" pitchFamily="34" charset="0"/>
                <a:cs typeface="Arial" panose="020B0604020202020204" pitchFamily="34" charset="0"/>
              </a:rPr>
              <a:t> Respect for </a:t>
            </a:r>
          </a:p>
          <a:p>
            <a:pPr>
              <a:buClr>
                <a:srgbClr val="002060"/>
              </a:buClr>
              <a:buSzPct val="70000"/>
              <a:defRPr/>
            </a:pPr>
            <a:r>
              <a:rPr lang="en-US" sz="2000" dirty="0">
                <a:latin typeface="Arial" panose="020B0604020202020204" pitchFamily="34" charset="0"/>
                <a:cs typeface="Arial" panose="020B0604020202020204" pitchFamily="34" charset="0"/>
              </a:rPr>
              <a:t>  Others and </a:t>
            </a:r>
          </a:p>
          <a:p>
            <a:pPr>
              <a:buClr>
                <a:srgbClr val="002060"/>
              </a:buClr>
              <a:buSzPct val="70000"/>
              <a:defRPr/>
            </a:pPr>
            <a:r>
              <a:rPr lang="en-US" sz="2000" dirty="0">
                <a:latin typeface="Arial" panose="020B0604020202020204" pitchFamily="34" charset="0"/>
                <a:cs typeface="Arial" panose="020B0604020202020204" pitchFamily="34" charset="0"/>
              </a:rPr>
              <a:t>  Themselves</a:t>
            </a:r>
          </a:p>
        </p:txBody>
      </p:sp>
    </p:spTree>
    <p:extLst>
      <p:ext uri="{BB962C8B-B14F-4D97-AF65-F5344CB8AC3E}">
        <p14:creationId xmlns:p14="http://schemas.microsoft.com/office/powerpoint/2010/main" val="1489799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4A089A-51A8-4E32-AE8C-D749130114B7}"/>
              </a:ext>
            </a:extLst>
          </p:cNvPr>
          <p:cNvSpPr>
            <a:spLocks noGrp="1"/>
          </p:cNvSpPr>
          <p:nvPr>
            <p:ph type="title"/>
          </p:nvPr>
        </p:nvSpPr>
        <p:spPr>
          <a:xfrm>
            <a:off x="713065" y="294538"/>
            <a:ext cx="7877262" cy="1033669"/>
          </a:xfrm>
        </p:spPr>
        <p:txBody>
          <a:bodyPr>
            <a:normAutofit fontScale="90000"/>
          </a:bodyPr>
          <a:lstStyle/>
          <a:p>
            <a:pPr algn="ctr"/>
            <a:r>
              <a:rPr lang="en-US" sz="3500" dirty="0">
                <a:solidFill>
                  <a:srgbClr val="FFFFFF"/>
                </a:solidFill>
                <a:latin typeface="Arial" panose="020B0604020202020204" pitchFamily="34" charset="0"/>
                <a:cs typeface="Arial" panose="020B0604020202020204" pitchFamily="34" charset="0"/>
              </a:rPr>
              <a:t>Nine Quality Standards for </a:t>
            </a:r>
            <a:br>
              <a:rPr lang="en-US" sz="3500" dirty="0">
                <a:solidFill>
                  <a:srgbClr val="FFFFFF"/>
                </a:solidFill>
                <a:latin typeface="Arial" panose="020B0604020202020204" pitchFamily="34" charset="0"/>
                <a:cs typeface="Arial" panose="020B0604020202020204" pitchFamily="34" charset="0"/>
              </a:rPr>
            </a:br>
            <a:r>
              <a:rPr lang="en-US" sz="3500" dirty="0">
                <a:solidFill>
                  <a:srgbClr val="FFFFFF"/>
                </a:solidFill>
                <a:latin typeface="Arial" panose="020B0604020202020204" pitchFamily="34" charset="0"/>
                <a:cs typeface="Arial" panose="020B0604020202020204" pitchFamily="34" charset="0"/>
              </a:rPr>
              <a:t>Offices of Inspectors General</a:t>
            </a:r>
          </a:p>
        </p:txBody>
      </p:sp>
      <p:sp>
        <p:nvSpPr>
          <p:cNvPr id="3" name="Content Placeholder 2">
            <a:extLst>
              <a:ext uri="{FF2B5EF4-FFF2-40B4-BE49-F238E27FC236}">
                <a16:creationId xmlns:a16="http://schemas.microsoft.com/office/drawing/2014/main" id="{F2B830E0-BFFC-43A9-8FD8-39CE5CD92F97}"/>
              </a:ext>
            </a:extLst>
          </p:cNvPr>
          <p:cNvSpPr>
            <a:spLocks noGrp="1"/>
          </p:cNvSpPr>
          <p:nvPr>
            <p:ph idx="1"/>
          </p:nvPr>
        </p:nvSpPr>
        <p:spPr>
          <a:xfrm>
            <a:off x="1028699" y="2318197"/>
            <a:ext cx="7293023" cy="3683358"/>
          </a:xfrm>
        </p:spPr>
        <p:txBody>
          <a:bodyPr anchor="ctr">
            <a:noAutofit/>
          </a:bodyPr>
          <a:lstStyle/>
          <a:p>
            <a:pPr marL="457200" indent="-457200">
              <a:buClr>
                <a:srgbClr val="002060"/>
              </a:buClr>
              <a:buSzPct val="70000"/>
              <a:buFont typeface="+mj-lt"/>
              <a:buAutoNum type="arabicParenR"/>
              <a:defRPr/>
            </a:pPr>
            <a:r>
              <a:rPr lang="en-US" altLang="en-US" sz="2400" dirty="0">
                <a:latin typeface="Arial" panose="020B0604020202020204" pitchFamily="34" charset="0"/>
                <a:cs typeface="Arial" panose="020B0604020202020204" pitchFamily="34" charset="0"/>
              </a:rPr>
              <a:t>Independence</a:t>
            </a:r>
          </a:p>
          <a:p>
            <a:pPr marL="457200" indent="-457200">
              <a:buClr>
                <a:srgbClr val="002060"/>
              </a:buClr>
              <a:buSzPct val="70000"/>
              <a:buFont typeface="+mj-lt"/>
              <a:buAutoNum type="arabicParenR"/>
              <a:defRPr/>
            </a:pPr>
            <a:r>
              <a:rPr kumimoji="1" lang="en-US" altLang="en-US" sz="2400" dirty="0">
                <a:latin typeface="Arial" panose="020B0604020202020204" pitchFamily="34" charset="0"/>
                <a:cs typeface="Arial" panose="020B0604020202020204" pitchFamily="34" charset="0"/>
              </a:rPr>
              <a:t>Planning</a:t>
            </a:r>
          </a:p>
          <a:p>
            <a:pPr marL="457200" indent="-457200">
              <a:buClr>
                <a:srgbClr val="002060"/>
              </a:buClr>
              <a:buSzPct val="70000"/>
              <a:buFont typeface="+mj-lt"/>
              <a:buAutoNum type="arabicParenR"/>
              <a:defRPr/>
            </a:pPr>
            <a:r>
              <a:rPr kumimoji="1" lang="en-US" altLang="en-US" sz="2400" dirty="0">
                <a:latin typeface="Arial" panose="020B0604020202020204" pitchFamily="34" charset="0"/>
                <a:cs typeface="Arial" panose="020B0604020202020204" pitchFamily="34" charset="0"/>
              </a:rPr>
              <a:t>Organizing</a:t>
            </a:r>
          </a:p>
          <a:p>
            <a:pPr marL="457200" indent="-457200">
              <a:buClr>
                <a:srgbClr val="002060"/>
              </a:buClr>
              <a:buSzPct val="70000"/>
              <a:buFont typeface="+mj-lt"/>
              <a:buAutoNum type="arabicParenR"/>
              <a:defRPr/>
            </a:pPr>
            <a:r>
              <a:rPr kumimoji="1" lang="en-US" altLang="en-US" sz="2400" dirty="0">
                <a:latin typeface="Arial" panose="020B0604020202020204" pitchFamily="34" charset="0"/>
                <a:cs typeface="Arial" panose="020B0604020202020204" pitchFamily="34" charset="0"/>
              </a:rPr>
              <a:t>Staff Qualifications</a:t>
            </a:r>
          </a:p>
          <a:p>
            <a:pPr marL="457200" indent="-457200">
              <a:buClr>
                <a:srgbClr val="002060"/>
              </a:buClr>
              <a:buSzPct val="70000"/>
              <a:buFont typeface="+mj-lt"/>
              <a:buAutoNum type="arabicParenR"/>
              <a:defRPr/>
            </a:pPr>
            <a:r>
              <a:rPr kumimoji="1" lang="en-US" altLang="en-US" sz="2400" dirty="0">
                <a:latin typeface="Arial" panose="020B0604020202020204" pitchFamily="34" charset="0"/>
                <a:cs typeface="Arial" panose="020B0604020202020204" pitchFamily="34" charset="0"/>
              </a:rPr>
              <a:t>Directing &amp; Controlling</a:t>
            </a:r>
          </a:p>
          <a:p>
            <a:pPr marL="457200" indent="-457200">
              <a:buClr>
                <a:srgbClr val="002060"/>
              </a:buClr>
              <a:buSzPct val="70000"/>
              <a:buFont typeface="+mj-lt"/>
              <a:buAutoNum type="arabicParenR"/>
              <a:defRPr/>
            </a:pPr>
            <a:r>
              <a:rPr kumimoji="1" lang="en-US" sz="2400" dirty="0">
                <a:latin typeface="Arial" panose="020B0604020202020204" pitchFamily="34" charset="0"/>
                <a:cs typeface="Arial" panose="020B0604020202020204" pitchFamily="34" charset="0"/>
              </a:rPr>
              <a:t>Coordination</a:t>
            </a:r>
          </a:p>
          <a:p>
            <a:pPr marL="457200" indent="-457200">
              <a:buClr>
                <a:srgbClr val="002060"/>
              </a:buClr>
              <a:buSzPct val="70000"/>
              <a:buFont typeface="+mj-lt"/>
              <a:buAutoNum type="arabicParenR"/>
              <a:defRPr/>
            </a:pPr>
            <a:r>
              <a:rPr kumimoji="1" lang="en-US" sz="2400" dirty="0">
                <a:latin typeface="Arial" panose="020B0604020202020204" pitchFamily="34" charset="0"/>
                <a:cs typeface="Arial" panose="020B0604020202020204" pitchFamily="34" charset="0"/>
              </a:rPr>
              <a:t>Reporting</a:t>
            </a:r>
          </a:p>
          <a:p>
            <a:pPr marL="457200" indent="-457200">
              <a:buClr>
                <a:srgbClr val="002060"/>
              </a:buClr>
              <a:buSzPct val="70000"/>
              <a:buFont typeface="+mj-lt"/>
              <a:buAutoNum type="arabicParenR"/>
              <a:defRPr/>
            </a:pPr>
            <a:r>
              <a:rPr kumimoji="1" lang="en-US" sz="2400" dirty="0">
                <a:latin typeface="Arial" panose="020B0604020202020204" pitchFamily="34" charset="0"/>
                <a:cs typeface="Arial" panose="020B0604020202020204" pitchFamily="34" charset="0"/>
              </a:rPr>
              <a:t>Confidentiality</a:t>
            </a:r>
          </a:p>
          <a:p>
            <a:pPr marL="457200" indent="-457200">
              <a:buClr>
                <a:srgbClr val="002060"/>
              </a:buClr>
              <a:buSzPct val="70000"/>
              <a:buFont typeface="+mj-lt"/>
              <a:buAutoNum type="arabicParenR"/>
              <a:defRPr/>
            </a:pPr>
            <a:r>
              <a:rPr kumimoji="1" lang="en-US" sz="2400" dirty="0">
                <a:latin typeface="Arial" panose="020B0604020202020204" pitchFamily="34" charset="0"/>
                <a:cs typeface="Arial" panose="020B0604020202020204" pitchFamily="34" charset="0"/>
              </a:rPr>
              <a:t>Quality Assurance</a:t>
            </a:r>
          </a:p>
        </p:txBody>
      </p:sp>
    </p:spTree>
    <p:extLst>
      <p:ext uri="{BB962C8B-B14F-4D97-AF65-F5344CB8AC3E}">
        <p14:creationId xmlns:p14="http://schemas.microsoft.com/office/powerpoint/2010/main" val="4213213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81"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2" y="1496845"/>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7" y="1668285"/>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8AC6B52-CD1C-4134-8DB9-218F4CFB980D}"/>
              </a:ext>
            </a:extLst>
          </p:cNvPr>
          <p:cNvSpPr>
            <a:spLocks noGrp="1"/>
          </p:cNvSpPr>
          <p:nvPr>
            <p:ph type="ctrTitle"/>
          </p:nvPr>
        </p:nvSpPr>
        <p:spPr>
          <a:xfrm>
            <a:off x="619797" y="586855"/>
            <a:ext cx="3172575" cy="2501981"/>
          </a:xfrm>
        </p:spPr>
        <p:txBody>
          <a:bodyPr vert="horz" lIns="91440" tIns="45720" rIns="91440" bIns="45720" rtlCol="0" anchor="b">
            <a:normAutofit/>
          </a:bodyPr>
          <a:lstStyle/>
          <a:p>
            <a:pPr>
              <a:lnSpc>
                <a:spcPct val="150000"/>
              </a:lnSpc>
            </a:pPr>
            <a:r>
              <a:rPr lang="en-US" sz="3500" kern="1200" dirty="0">
                <a:solidFill>
                  <a:srgbClr val="FFFFFF"/>
                </a:solidFill>
                <a:latin typeface="Arial" panose="020B0604020202020204" pitchFamily="34" charset="0"/>
                <a:cs typeface="Arial" panose="020B0604020202020204" pitchFamily="34" charset="0"/>
              </a:rPr>
              <a:t>What the OIG </a:t>
            </a:r>
            <a:r>
              <a:rPr lang="en-US" sz="3500" u="sng" kern="1200" dirty="0">
                <a:solidFill>
                  <a:srgbClr val="FFFFFF"/>
                </a:solidFill>
                <a:latin typeface="Arial" panose="020B0604020202020204" pitchFamily="34" charset="0"/>
                <a:cs typeface="Arial" panose="020B0604020202020204" pitchFamily="34" charset="0"/>
              </a:rPr>
              <a:t>Does</a:t>
            </a:r>
            <a:r>
              <a:rPr lang="en-US" sz="3500" kern="1200" dirty="0">
                <a:solidFill>
                  <a:srgbClr val="FFFFFF"/>
                </a:solidFill>
                <a:latin typeface="Arial" panose="020B0604020202020204" pitchFamily="34" charset="0"/>
                <a:cs typeface="Arial" panose="020B0604020202020204" pitchFamily="34" charset="0"/>
              </a:rPr>
              <a:t> Do?</a:t>
            </a:r>
          </a:p>
        </p:txBody>
      </p:sp>
      <p:sp>
        <p:nvSpPr>
          <p:cNvPr id="3" name="Subtitle 2">
            <a:extLst>
              <a:ext uri="{FF2B5EF4-FFF2-40B4-BE49-F238E27FC236}">
                <a16:creationId xmlns:a16="http://schemas.microsoft.com/office/drawing/2014/main" id="{7327A6F3-0FBA-42E3-94C5-A4DA2B28F759}"/>
              </a:ext>
            </a:extLst>
          </p:cNvPr>
          <p:cNvSpPr>
            <a:spLocks noGrp="1"/>
          </p:cNvSpPr>
          <p:nvPr>
            <p:ph type="subTitle" idx="1"/>
          </p:nvPr>
        </p:nvSpPr>
        <p:spPr>
          <a:xfrm>
            <a:off x="4363660" y="649480"/>
            <a:ext cx="4568320" cy="5546047"/>
          </a:xfrm>
        </p:spPr>
        <p:txBody>
          <a:bodyPr vert="horz" lIns="91440" tIns="45720" rIns="91440" bIns="45720" rtlCol="0" anchor="ctr">
            <a:normAutofit/>
          </a:bodyPr>
          <a:lstStyle/>
          <a:p>
            <a:pPr marL="1257300" indent="-342900" algn="l">
              <a:buClr>
                <a:srgbClr val="002060"/>
              </a:buClr>
              <a:buSzPct val="100000"/>
              <a:buFont typeface="Wingdings" panose="05000000000000000000" pitchFamily="2" charset="2"/>
              <a:buChar char="§"/>
            </a:pPr>
            <a:r>
              <a:rPr lang="en-US" altLang="en-US" sz="2000" b="1" dirty="0">
                <a:latin typeface="Arial" panose="020B0604020202020204" pitchFamily="34" charset="0"/>
                <a:cs typeface="Arial" panose="020B0604020202020204" pitchFamily="34" charset="0"/>
              </a:rPr>
              <a:t>Fact</a:t>
            </a:r>
            <a:r>
              <a:rPr lang="en-US" altLang="en-US" sz="2000" dirty="0">
                <a:latin typeface="Arial" panose="020B0604020202020204" pitchFamily="34" charset="0"/>
                <a:cs typeface="Arial" panose="020B0604020202020204" pitchFamily="34" charset="0"/>
              </a:rPr>
              <a:t> Finders</a:t>
            </a:r>
          </a:p>
          <a:p>
            <a:pPr marL="1143000" indent="-228600" algn="l">
              <a:buClr>
                <a:srgbClr val="002060"/>
              </a:buClr>
              <a:buSzPct val="100000"/>
              <a:buFont typeface="Wingdings" panose="05000000000000000000" pitchFamily="2" charset="2"/>
              <a:buChar char="§"/>
            </a:pPr>
            <a:endParaRPr lang="en-US" altLang="en-US" sz="800" dirty="0">
              <a:latin typeface="Arial" panose="020B0604020202020204" pitchFamily="34" charset="0"/>
              <a:cs typeface="Arial" panose="020B0604020202020204" pitchFamily="34" charset="0"/>
            </a:endParaRPr>
          </a:p>
          <a:p>
            <a:pPr marL="1257300" indent="-342900" algn="l">
              <a:buClr>
                <a:srgbClr val="002060"/>
              </a:buClr>
              <a:buSzPct val="100000"/>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Issue</a:t>
            </a:r>
            <a:r>
              <a:rPr lang="en-US" altLang="en-US" sz="2000" b="1" dirty="0">
                <a:latin typeface="Arial" panose="020B0604020202020204" pitchFamily="34" charset="0"/>
                <a:cs typeface="Arial" panose="020B0604020202020204" pitchFamily="34" charset="0"/>
              </a:rPr>
              <a:t> Recommendations </a:t>
            </a:r>
            <a:r>
              <a:rPr lang="en-US" altLang="en-US" sz="2000" dirty="0">
                <a:latin typeface="Arial" panose="020B0604020202020204" pitchFamily="34" charset="0"/>
                <a:cs typeface="Arial" panose="020B0604020202020204" pitchFamily="34" charset="0"/>
              </a:rPr>
              <a:t>to Enhance Policies, Procedures, Rules and Internal Controls</a:t>
            </a:r>
          </a:p>
          <a:p>
            <a:pPr marL="1143000" indent="-228600" algn="l">
              <a:buClr>
                <a:srgbClr val="002060"/>
              </a:buClr>
              <a:buSzPct val="100000"/>
              <a:buFont typeface="Wingdings" panose="05000000000000000000" pitchFamily="2" charset="2"/>
              <a:buChar char="§"/>
            </a:pPr>
            <a:endParaRPr lang="en-US" altLang="en-US" sz="900" dirty="0">
              <a:latin typeface="Arial" panose="020B0604020202020204" pitchFamily="34" charset="0"/>
              <a:cs typeface="Arial" panose="020B0604020202020204" pitchFamily="34" charset="0"/>
            </a:endParaRPr>
          </a:p>
          <a:p>
            <a:pPr marL="1257300" indent="-342900" algn="l">
              <a:buClr>
                <a:srgbClr val="002060"/>
              </a:buClr>
              <a:buSzPct val="100000"/>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Make </a:t>
            </a:r>
            <a:r>
              <a:rPr lang="en-US" altLang="en-US" sz="2000" b="1" dirty="0">
                <a:latin typeface="Arial" panose="020B0604020202020204" pitchFamily="34" charset="0"/>
                <a:cs typeface="Arial" panose="020B0604020202020204" pitchFamily="34" charset="0"/>
              </a:rPr>
              <a:t>Recommendations </a:t>
            </a:r>
            <a:r>
              <a:rPr lang="en-US" altLang="en-US" sz="2000" dirty="0">
                <a:latin typeface="Arial" panose="020B0604020202020204" pitchFamily="34" charset="0"/>
                <a:cs typeface="Arial" panose="020B0604020202020204" pitchFamily="34" charset="0"/>
              </a:rPr>
              <a:t>to Take Appropriate Corrective Actions</a:t>
            </a:r>
          </a:p>
          <a:p>
            <a:pPr marL="1143000" indent="-228600" algn="l">
              <a:buClr>
                <a:srgbClr val="002060"/>
              </a:buClr>
              <a:buSzPct val="100000"/>
              <a:buFont typeface="Wingdings" panose="05000000000000000000" pitchFamily="2" charset="2"/>
              <a:buChar char="§"/>
            </a:pPr>
            <a:endParaRPr lang="en-US" altLang="en-US" sz="800" dirty="0">
              <a:latin typeface="Arial" panose="020B0604020202020204" pitchFamily="34" charset="0"/>
              <a:cs typeface="Arial" panose="020B0604020202020204" pitchFamily="34" charset="0"/>
            </a:endParaRPr>
          </a:p>
          <a:p>
            <a:pPr marL="1257300" indent="-342900" algn="l">
              <a:buClr>
                <a:srgbClr val="002060"/>
              </a:buClr>
              <a:buSzPct val="100000"/>
              <a:buFont typeface="Wingdings" panose="05000000000000000000" pitchFamily="2" charset="2"/>
              <a:buChar char="§"/>
            </a:pPr>
            <a:r>
              <a:rPr lang="en-US" altLang="en-US" sz="2000" dirty="0">
                <a:latin typeface="Arial" panose="020B0604020202020204" pitchFamily="34" charset="0"/>
                <a:cs typeface="Arial" panose="020B0604020202020204" pitchFamily="34" charset="0"/>
              </a:rPr>
              <a:t>Provide </a:t>
            </a:r>
            <a:r>
              <a:rPr lang="en-US" altLang="en-US" sz="2000" b="1" dirty="0">
                <a:latin typeface="Arial" panose="020B0604020202020204" pitchFamily="34" charset="0"/>
                <a:cs typeface="Arial" panose="020B0604020202020204" pitchFamily="34" charset="0"/>
              </a:rPr>
              <a:t>Transparency</a:t>
            </a:r>
            <a:r>
              <a:rPr lang="en-US" altLang="en-US" sz="2000" dirty="0">
                <a:latin typeface="Arial" panose="020B0604020202020204" pitchFamily="34" charset="0"/>
                <a:cs typeface="Arial" panose="020B0604020202020204" pitchFamily="34" charset="0"/>
              </a:rPr>
              <a:t> to the Public</a:t>
            </a:r>
          </a:p>
          <a:p>
            <a:pPr marL="457200" indent="-228600" algn="l">
              <a:buClr>
                <a:srgbClr val="002060"/>
              </a:buClr>
              <a:buSzPct val="100000"/>
              <a:buFont typeface="Arial" panose="020B0604020202020204" pitchFamily="34" charset="0"/>
              <a:buChar char="•"/>
            </a:pPr>
            <a:endParaRPr lang="en-US" sz="1700" dirty="0"/>
          </a:p>
        </p:txBody>
      </p:sp>
    </p:spTree>
    <p:extLst>
      <p:ext uri="{BB962C8B-B14F-4D97-AF65-F5344CB8AC3E}">
        <p14:creationId xmlns:p14="http://schemas.microsoft.com/office/powerpoint/2010/main" val="41093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C6B52-CD1C-4134-8DB9-218F4CFB980D}"/>
              </a:ext>
            </a:extLst>
          </p:cNvPr>
          <p:cNvSpPr>
            <a:spLocks noGrp="1"/>
          </p:cNvSpPr>
          <p:nvPr>
            <p:ph type="ctrTitle"/>
          </p:nvPr>
        </p:nvSpPr>
        <p:spPr>
          <a:xfrm>
            <a:off x="171942" y="1015068"/>
            <a:ext cx="2684477" cy="3456264"/>
          </a:xfrm>
        </p:spPr>
        <p:txBody>
          <a:bodyPr vert="horz" lIns="91440" tIns="45720" rIns="91440" bIns="45720" rtlCol="0" anchor="b">
            <a:normAutofit fontScale="90000"/>
          </a:bodyPr>
          <a:lstStyle/>
          <a:p>
            <a:pPr>
              <a:lnSpc>
                <a:spcPct val="150000"/>
              </a:lnSpc>
            </a:pPr>
            <a:r>
              <a:rPr lang="en-US" sz="3500" kern="1200" dirty="0">
                <a:solidFill>
                  <a:srgbClr val="FFFFFF"/>
                </a:solidFill>
                <a:latin typeface="Arial" panose="020B0604020202020204" pitchFamily="34" charset="0"/>
                <a:cs typeface="Arial" panose="020B0604020202020204" pitchFamily="34" charset="0"/>
              </a:rPr>
              <a:t>What the OIG </a:t>
            </a:r>
            <a:r>
              <a:rPr lang="en-US" sz="3500" u="sng" kern="1200" dirty="0">
                <a:solidFill>
                  <a:srgbClr val="FFFFFF"/>
                </a:solidFill>
                <a:latin typeface="Arial" panose="020B0604020202020204" pitchFamily="34" charset="0"/>
                <a:cs typeface="Arial" panose="020B0604020202020204" pitchFamily="34" charset="0"/>
              </a:rPr>
              <a:t>Does Not </a:t>
            </a:r>
            <a:r>
              <a:rPr lang="en-US" sz="3500" kern="1200" dirty="0">
                <a:solidFill>
                  <a:srgbClr val="FFFFFF"/>
                </a:solidFill>
                <a:latin typeface="Arial" panose="020B0604020202020204" pitchFamily="34" charset="0"/>
                <a:cs typeface="Arial" panose="020B0604020202020204" pitchFamily="34" charset="0"/>
              </a:rPr>
              <a:t>Do To Those Under Its Jurisdiction</a:t>
            </a:r>
          </a:p>
        </p:txBody>
      </p:sp>
      <p:sp>
        <p:nvSpPr>
          <p:cNvPr id="3" name="Subtitle 2">
            <a:extLst>
              <a:ext uri="{FF2B5EF4-FFF2-40B4-BE49-F238E27FC236}">
                <a16:creationId xmlns:a16="http://schemas.microsoft.com/office/drawing/2014/main" id="{7327A6F3-0FBA-42E3-94C5-A4DA2B28F759}"/>
              </a:ext>
            </a:extLst>
          </p:cNvPr>
          <p:cNvSpPr>
            <a:spLocks noGrp="1"/>
          </p:cNvSpPr>
          <p:nvPr>
            <p:ph type="subTitle" idx="1"/>
          </p:nvPr>
        </p:nvSpPr>
        <p:spPr>
          <a:xfrm>
            <a:off x="3070385" y="666114"/>
            <a:ext cx="3825366" cy="5546047"/>
          </a:xfrm>
        </p:spPr>
        <p:txBody>
          <a:bodyPr vert="horz" lIns="91440" tIns="45720" rIns="91440" bIns="45720" rtlCol="0" anchor="ctr">
            <a:normAutofit/>
          </a:bodyPr>
          <a:lstStyle/>
          <a:p>
            <a:pPr marL="1485900" indent="-457200" algn="just">
              <a:buClr>
                <a:srgbClr val="002060"/>
              </a:buClr>
              <a:buSzPct val="100000"/>
              <a:buFont typeface="Wingdings" panose="05000000000000000000" pitchFamily="2" charset="2"/>
              <a:buChar char="§"/>
            </a:pPr>
            <a:r>
              <a:rPr lang="en-US" altLang="en-US" b="1" dirty="0">
                <a:latin typeface="Arial" panose="020B0604020202020204" pitchFamily="34" charset="0"/>
                <a:cs typeface="Arial" panose="020B0604020202020204" pitchFamily="34" charset="0"/>
              </a:rPr>
              <a:t>Recommend</a:t>
            </a:r>
            <a:r>
              <a:rPr lang="en-US" altLang="en-US" dirty="0">
                <a:latin typeface="Arial" panose="020B0604020202020204" pitchFamily="34" charset="0"/>
                <a:cs typeface="Arial" panose="020B0604020202020204" pitchFamily="34" charset="0"/>
              </a:rPr>
              <a:t> discipline or adverse action involving employees</a:t>
            </a:r>
          </a:p>
          <a:p>
            <a:pPr marL="1485900" indent="-457200" algn="just">
              <a:buClr>
                <a:srgbClr val="002060"/>
              </a:buClr>
              <a:buSzPct val="100000"/>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marL="1485900" indent="-457200" algn="just">
              <a:buClr>
                <a:srgbClr val="002060"/>
              </a:buClr>
              <a:buSzPct val="100000"/>
              <a:buFont typeface="Wingdings" panose="05000000000000000000" pitchFamily="2" charset="2"/>
              <a:buChar char="§"/>
            </a:pPr>
            <a:r>
              <a:rPr lang="en-US" altLang="en-US" b="1" dirty="0">
                <a:latin typeface="Arial" panose="020B0604020202020204" pitchFamily="34" charset="0"/>
                <a:cs typeface="Arial" panose="020B0604020202020204" pitchFamily="34" charset="0"/>
              </a:rPr>
              <a:t>Conduct</a:t>
            </a:r>
            <a:r>
              <a:rPr lang="en-US" altLang="en-US" dirty="0">
                <a:latin typeface="Arial" panose="020B0604020202020204" pitchFamily="34" charset="0"/>
                <a:cs typeface="Arial" panose="020B0604020202020204" pitchFamily="34" charset="0"/>
              </a:rPr>
              <a:t> Criminal Investigations</a:t>
            </a:r>
          </a:p>
          <a:p>
            <a:pPr marL="1485900" indent="-457200" algn="just">
              <a:buClr>
                <a:srgbClr val="002060"/>
              </a:buClr>
              <a:buSzPct val="100000"/>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marL="1485900" indent="-457200" algn="just">
              <a:buClr>
                <a:srgbClr val="002060"/>
              </a:buClr>
              <a:buSzPct val="100000"/>
              <a:buFont typeface="Wingdings" panose="05000000000000000000" pitchFamily="2" charset="2"/>
              <a:buChar char="§"/>
            </a:pPr>
            <a:r>
              <a:rPr lang="en-US" altLang="en-US" b="1" dirty="0">
                <a:latin typeface="Arial" panose="020B0604020202020204" pitchFamily="34" charset="0"/>
                <a:cs typeface="Arial" panose="020B0604020202020204" pitchFamily="34" charset="0"/>
              </a:rPr>
              <a:t>Arrest</a:t>
            </a:r>
            <a:r>
              <a:rPr lang="en-US" altLang="en-US" dirty="0">
                <a:latin typeface="Arial" panose="020B0604020202020204" pitchFamily="34" charset="0"/>
                <a:cs typeface="Arial" panose="020B0604020202020204" pitchFamily="34" charset="0"/>
              </a:rPr>
              <a:t> people</a:t>
            </a:r>
          </a:p>
          <a:p>
            <a:pPr marL="1485900" indent="-457200" algn="just">
              <a:buClr>
                <a:srgbClr val="002060"/>
              </a:buClr>
              <a:buSzPct val="100000"/>
              <a:buFont typeface="Wingdings" panose="05000000000000000000" pitchFamily="2" charset="2"/>
              <a:buChar char="§"/>
            </a:pPr>
            <a:endParaRPr lang="en-US" altLang="en-US" dirty="0">
              <a:latin typeface="Arial" panose="020B0604020202020204" pitchFamily="34" charset="0"/>
              <a:cs typeface="Arial" panose="020B0604020202020204" pitchFamily="34" charset="0"/>
            </a:endParaRPr>
          </a:p>
          <a:p>
            <a:pPr marL="1485900" indent="-457200" algn="just">
              <a:buClr>
                <a:srgbClr val="002060"/>
              </a:buClr>
              <a:buSzPct val="100000"/>
              <a:buFont typeface="Wingdings" panose="05000000000000000000" pitchFamily="2" charset="2"/>
              <a:buChar char="§"/>
            </a:pPr>
            <a:r>
              <a:rPr lang="en-US" altLang="en-US" b="1" dirty="0">
                <a:latin typeface="Arial" panose="020B0604020202020204" pitchFamily="34" charset="0"/>
                <a:cs typeface="Arial" panose="020B0604020202020204" pitchFamily="34" charset="0"/>
              </a:rPr>
              <a:t>Make</a:t>
            </a:r>
            <a:r>
              <a:rPr lang="en-US" altLang="en-US" dirty="0">
                <a:latin typeface="Arial" panose="020B0604020202020204" pitchFamily="34" charset="0"/>
                <a:cs typeface="Arial" panose="020B0604020202020204" pitchFamily="34" charset="0"/>
              </a:rPr>
              <a:t> policy</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098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9DD6A4C-9F1E-4565-9B21-389F75AFF505}"/>
              </a:ext>
            </a:extLst>
          </p:cNvPr>
          <p:cNvSpPr>
            <a:spLocks noGrp="1"/>
          </p:cNvSpPr>
          <p:nvPr>
            <p:ph type="title"/>
          </p:nvPr>
        </p:nvSpPr>
        <p:spPr>
          <a:xfrm>
            <a:off x="718879" y="800392"/>
            <a:ext cx="7698523" cy="1212102"/>
          </a:xfrm>
        </p:spPr>
        <p:txBody>
          <a:bodyPr>
            <a:normAutofit/>
          </a:bodyPr>
          <a:lstStyle/>
          <a:p>
            <a:pPr algn="ctr"/>
            <a:r>
              <a:rPr lang="en-US" sz="3600" dirty="0">
                <a:solidFill>
                  <a:srgbClr val="FFFFFF"/>
                </a:solidFill>
                <a:latin typeface="Arial" panose="020B0604020202020204" pitchFamily="34" charset="0"/>
                <a:cs typeface="Arial" panose="020B0604020202020204" pitchFamily="34" charset="0"/>
              </a:rPr>
              <a:t>December 2021 Highlights</a:t>
            </a:r>
          </a:p>
        </p:txBody>
      </p:sp>
      <p:sp>
        <p:nvSpPr>
          <p:cNvPr id="3" name="Content Placeholder 2">
            <a:extLst>
              <a:ext uri="{FF2B5EF4-FFF2-40B4-BE49-F238E27FC236}">
                <a16:creationId xmlns:a16="http://schemas.microsoft.com/office/drawing/2014/main" id="{C340213A-ECF6-4238-BBB5-DBB84B442B24}"/>
              </a:ext>
            </a:extLst>
          </p:cNvPr>
          <p:cNvSpPr>
            <a:spLocks noGrp="1"/>
          </p:cNvSpPr>
          <p:nvPr>
            <p:ph idx="1"/>
          </p:nvPr>
        </p:nvSpPr>
        <p:spPr>
          <a:xfrm>
            <a:off x="1059274" y="2733999"/>
            <a:ext cx="7281746" cy="3567173"/>
          </a:xfrm>
        </p:spPr>
        <p:txBody>
          <a:bodyPr anchor="ctr">
            <a:normAutofit fontScale="92500" lnSpcReduction="10000"/>
          </a:bodyPr>
          <a:lstStyle/>
          <a:p>
            <a:pPr algn="just">
              <a:spcBef>
                <a:spcPts val="0"/>
              </a:spcBef>
              <a:buClr>
                <a:srgbClr val="002060"/>
              </a:buClr>
              <a:buFont typeface="Wingdings" panose="05000000000000000000" pitchFamily="2" charset="2"/>
              <a:buChar char="§"/>
            </a:pPr>
            <a:r>
              <a:rPr lang="en-US" sz="1600" dirty="0">
                <a:latin typeface="Arial" panose="020B0604020202020204" pitchFamily="34" charset="0"/>
                <a:ea typeface="Calibri" panose="020F0502020204030204" pitchFamily="34" charset="0"/>
                <a:cs typeface="Arial" panose="020B0604020202020204" pitchFamily="34" charset="0"/>
              </a:rPr>
              <a:t>Conducted internal and external assessments regarding compliance status of Inspector General (IG) Accreditation.</a:t>
            </a:r>
          </a:p>
          <a:p>
            <a:pPr algn="just">
              <a:spcBef>
                <a:spcPts val="0"/>
              </a:spcBef>
              <a:buClr>
                <a:srgbClr val="002060"/>
              </a:buClr>
              <a:buFont typeface="Wingdings" panose="05000000000000000000" pitchFamily="2" charset="2"/>
              <a:buChar char="§"/>
            </a:pPr>
            <a:endParaRPr lang="en-US" sz="16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buClr>
                <a:srgbClr val="002060"/>
              </a:buClr>
              <a:buFont typeface="Wingdings" panose="05000000000000000000" pitchFamily="2" charset="2"/>
              <a:buChar char="§"/>
            </a:pPr>
            <a:r>
              <a:rPr lang="en-US" sz="1600" dirty="0">
                <a:latin typeface="Arial" panose="020B0604020202020204" pitchFamily="34" charset="0"/>
                <a:ea typeface="Calibri" panose="020F0502020204030204" pitchFamily="34" charset="0"/>
                <a:cs typeface="Arial" panose="020B0604020202020204" pitchFamily="34" charset="0"/>
              </a:rPr>
              <a:t>Set timeline expectations for staff regarding receipt of correspondences and future administrative investigations.</a:t>
            </a:r>
          </a:p>
          <a:p>
            <a:pPr algn="just">
              <a:spcBef>
                <a:spcPts val="0"/>
              </a:spcBef>
              <a:buClr>
                <a:srgbClr val="002060"/>
              </a:buClr>
              <a:buFont typeface="Wingdings" panose="05000000000000000000" pitchFamily="2" charset="2"/>
              <a:buChar char="§"/>
            </a:pPr>
            <a:endParaRPr lang="en-US" sz="16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buClr>
                <a:srgbClr val="002060"/>
              </a:buClr>
              <a:buFont typeface="Wingdings" panose="05000000000000000000" pitchFamily="2" charset="2"/>
              <a:buChar char="§"/>
            </a:pPr>
            <a:r>
              <a:rPr lang="en-US" sz="1600" dirty="0">
                <a:latin typeface="Arial" panose="020B0604020202020204" pitchFamily="34" charset="0"/>
                <a:ea typeface="Calibri" panose="020F0502020204030204" pitchFamily="34" charset="0"/>
                <a:cs typeface="Arial" panose="020B0604020202020204" pitchFamily="34" charset="0"/>
              </a:rPr>
              <a:t>Issued Mandatory OIG Annual Report, dated December 30, 2021.  </a:t>
            </a:r>
            <a:r>
              <a:rPr lang="en-US" sz="1600" i="1" dirty="0">
                <a:latin typeface="Arial" panose="020B0604020202020204" pitchFamily="34" charset="0"/>
                <a:ea typeface="Calibri" panose="020F0502020204030204" pitchFamily="34" charset="0"/>
                <a:cs typeface="Arial" panose="020B0604020202020204" pitchFamily="34" charset="0"/>
              </a:rPr>
              <a:t>Report posted to the OIG Website.</a:t>
            </a:r>
          </a:p>
          <a:p>
            <a:pPr algn="just">
              <a:spcBef>
                <a:spcPts val="0"/>
              </a:spcBef>
              <a:buClr>
                <a:srgbClr val="002060"/>
              </a:buClr>
              <a:buFont typeface="Wingdings" panose="05000000000000000000" pitchFamily="2" charset="2"/>
              <a:buChar char="§"/>
            </a:pPr>
            <a:endParaRPr lang="en-US" sz="1600" i="1" dirty="0">
              <a:latin typeface="Arial" panose="020B0604020202020204" pitchFamily="34" charset="0"/>
              <a:ea typeface="Calibri" panose="020F0502020204030204" pitchFamily="34" charset="0"/>
              <a:cs typeface="Arial" panose="020B0604020202020204" pitchFamily="34" charset="0"/>
            </a:endParaRPr>
          </a:p>
          <a:p>
            <a:pPr algn="just">
              <a:spcBef>
                <a:spcPts val="0"/>
              </a:spcBef>
              <a:buClr>
                <a:srgbClr val="002060"/>
              </a:buClr>
              <a:buFont typeface="Wingdings" panose="05000000000000000000" pitchFamily="2" charset="2"/>
              <a:buChar char="§"/>
            </a:pPr>
            <a:r>
              <a:rPr lang="en-US" sz="1600" dirty="0">
                <a:latin typeface="Arial" panose="020B0604020202020204" pitchFamily="34" charset="0"/>
                <a:ea typeface="Calibri" panose="020F0502020204030204" pitchFamily="34" charset="0"/>
                <a:cs typeface="Arial" panose="020B0604020202020204" pitchFamily="34" charset="0"/>
              </a:rPr>
              <a:t>Currently obtaining from the State (at no cost) an automated audit tracking system for work product.</a:t>
            </a:r>
          </a:p>
          <a:p>
            <a:pPr algn="just">
              <a:spcBef>
                <a:spcPts val="0"/>
              </a:spcBef>
              <a:buClr>
                <a:srgbClr val="002060"/>
              </a:buClr>
              <a:buFont typeface="Wingdings" panose="05000000000000000000" pitchFamily="2" charset="2"/>
              <a:buChar char="§"/>
            </a:pPr>
            <a:endParaRPr lang="en-US" sz="16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buClr>
                <a:srgbClr val="002060"/>
              </a:buClr>
              <a:buFont typeface="Wingdings" panose="05000000000000000000" pitchFamily="2" charset="2"/>
              <a:buChar char="§"/>
            </a:pPr>
            <a:r>
              <a:rPr lang="en-US" sz="1600" dirty="0">
                <a:latin typeface="Arial" panose="020B0604020202020204" pitchFamily="34" charset="0"/>
                <a:ea typeface="Calibri" panose="020F0502020204030204" pitchFamily="34" charset="0"/>
                <a:cs typeface="Arial" panose="020B0604020202020204" pitchFamily="34" charset="0"/>
              </a:rPr>
              <a:t>Establishing appropriate internal controls (locked offices/case, restricted access in the Investigation's system and shared drives) to ensure accreditation standards are met. </a:t>
            </a:r>
          </a:p>
          <a:p>
            <a:pPr algn="just">
              <a:spcBef>
                <a:spcPts val="0"/>
              </a:spcBef>
              <a:buClr>
                <a:srgbClr val="002060"/>
              </a:buClr>
              <a:buFont typeface="Wingdings" panose="05000000000000000000" pitchFamily="2" charset="2"/>
              <a:buChar char="§"/>
            </a:pPr>
            <a:endParaRPr lang="en-US" sz="1600" dirty="0">
              <a:latin typeface="Arial" panose="020B0604020202020204" pitchFamily="34" charset="0"/>
              <a:ea typeface="Calibri" panose="020F0502020204030204" pitchFamily="34" charset="0"/>
              <a:cs typeface="Arial" panose="020B0604020202020204" pitchFamily="34" charset="0"/>
            </a:endParaRPr>
          </a:p>
          <a:p>
            <a:pPr algn="just">
              <a:spcBef>
                <a:spcPts val="0"/>
              </a:spcBef>
              <a:buClr>
                <a:srgbClr val="002060"/>
              </a:buClr>
              <a:buFont typeface="Wingdings" panose="05000000000000000000" pitchFamily="2" charset="2"/>
              <a:buChar char="§"/>
            </a:pPr>
            <a:r>
              <a:rPr lang="en-US" sz="1600" dirty="0">
                <a:latin typeface="Arial" panose="020B0604020202020204" pitchFamily="34" charset="0"/>
                <a:ea typeface="Calibri" panose="020F0502020204030204" pitchFamily="34" charset="0"/>
                <a:cs typeface="Arial" panose="020B0604020202020204" pitchFamily="34" charset="0"/>
              </a:rPr>
              <a:t>Completed disposition on overdue correspondences (69) with notifications to complainants of decision, as appropriate/required.</a:t>
            </a:r>
          </a:p>
          <a:p>
            <a:pPr algn="just">
              <a:spcBef>
                <a:spcPts val="0"/>
              </a:spcBef>
              <a:buClr>
                <a:srgbClr val="002060"/>
              </a:buClr>
              <a:buFont typeface="Wingdings" panose="05000000000000000000" pitchFamily="2" charset="2"/>
              <a:buChar char="§"/>
            </a:pPr>
            <a:endParaRPr lang="en-US" sz="16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sz="1600" dirty="0"/>
          </a:p>
        </p:txBody>
      </p:sp>
    </p:spTree>
    <p:extLst>
      <p:ext uri="{BB962C8B-B14F-4D97-AF65-F5344CB8AC3E}">
        <p14:creationId xmlns:p14="http://schemas.microsoft.com/office/powerpoint/2010/main" val="2006300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D04E69C-1C2A-4A17-AE35-4E45EE975B94}"/>
              </a:ext>
            </a:extLst>
          </p:cNvPr>
          <p:cNvSpPr>
            <a:spLocks noGrp="1"/>
          </p:cNvSpPr>
          <p:nvPr>
            <p:ph type="title"/>
          </p:nvPr>
        </p:nvSpPr>
        <p:spPr>
          <a:xfrm>
            <a:off x="718879" y="800392"/>
            <a:ext cx="7698523" cy="1212102"/>
          </a:xfrm>
        </p:spPr>
        <p:txBody>
          <a:bodyPr>
            <a:normAutofit/>
          </a:bodyPr>
          <a:lstStyle/>
          <a:p>
            <a:pPr algn="ctr"/>
            <a:r>
              <a:rPr lang="en-US" sz="3600" dirty="0">
                <a:solidFill>
                  <a:srgbClr val="FFFFFF"/>
                </a:solidFill>
                <a:latin typeface="Arial" panose="020B0604020202020204" pitchFamily="34" charset="0"/>
                <a:cs typeface="Arial" panose="020B0604020202020204" pitchFamily="34" charset="0"/>
              </a:rPr>
              <a:t>December 2021 Highlights</a:t>
            </a:r>
          </a:p>
        </p:txBody>
      </p:sp>
      <p:sp>
        <p:nvSpPr>
          <p:cNvPr id="3" name="Content Placeholder 2">
            <a:extLst>
              <a:ext uri="{FF2B5EF4-FFF2-40B4-BE49-F238E27FC236}">
                <a16:creationId xmlns:a16="http://schemas.microsoft.com/office/drawing/2014/main" id="{E65D4657-A686-469E-9047-E203FA99FFCB}"/>
              </a:ext>
            </a:extLst>
          </p:cNvPr>
          <p:cNvSpPr>
            <a:spLocks noGrp="1"/>
          </p:cNvSpPr>
          <p:nvPr>
            <p:ph idx="1"/>
          </p:nvPr>
        </p:nvSpPr>
        <p:spPr>
          <a:xfrm>
            <a:off x="1025718" y="3117851"/>
            <a:ext cx="7281746" cy="3534619"/>
          </a:xfrm>
        </p:spPr>
        <p:txBody>
          <a:bodyPr anchor="ctr">
            <a:normAutofit fontScale="85000" lnSpcReduction="20000"/>
          </a:bodyPr>
          <a:lstStyle/>
          <a:p>
            <a:pPr marL="0" indent="0">
              <a:buNone/>
            </a:pPr>
            <a:r>
              <a:rPr lang="en-US" sz="2100" u="sng" dirty="0">
                <a:latin typeface="Arial" panose="020B0604020202020204" pitchFamily="34" charset="0"/>
                <a:cs typeface="Arial" panose="020B0604020202020204" pitchFamily="34" charset="0"/>
              </a:rPr>
              <a:t>Closed 69 correspondences (dating back to 2017):</a:t>
            </a:r>
          </a:p>
          <a:p>
            <a:pPr marL="0" indent="0">
              <a:lnSpc>
                <a:spcPct val="120000"/>
              </a:lnSpc>
              <a:spcBef>
                <a:spcPts val="0"/>
              </a:spcBef>
              <a:buNone/>
            </a:pPr>
            <a:endParaRPr lang="en-US" sz="900" u="sng" dirty="0">
              <a:latin typeface="Arial" panose="020B0604020202020204" pitchFamily="34" charset="0"/>
              <a:cs typeface="Arial" panose="020B0604020202020204" pitchFamily="34" charset="0"/>
            </a:endParaRPr>
          </a:p>
          <a:p>
            <a:pPr lvl="1">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Investigation’s Unit Activity – 52</a:t>
            </a:r>
          </a:p>
          <a:p>
            <a:pPr lvl="1">
              <a:lnSpc>
                <a:spcPct val="120000"/>
              </a:lnSpc>
              <a:spcBef>
                <a:spcPts val="0"/>
              </a:spcBef>
              <a:buClr>
                <a:srgbClr val="002060"/>
              </a:buClr>
              <a:buFont typeface="Wingdings" panose="05000000000000000000" pitchFamily="2" charset="2"/>
              <a:buChar char="§"/>
            </a:pPr>
            <a:endParaRPr lang="en-US" sz="900" dirty="0">
              <a:latin typeface="Arial" panose="020B0604020202020204" pitchFamily="34" charset="0"/>
              <a:cs typeface="Arial" panose="020B0604020202020204" pitchFamily="34" charset="0"/>
            </a:endParaRPr>
          </a:p>
          <a:p>
            <a:pPr lvl="2">
              <a:buClr>
                <a:srgbClr val="002060"/>
              </a:buClr>
              <a:buFont typeface="Wingdings" panose="05000000000000000000" pitchFamily="2" charset="2"/>
              <a:buChar char="§"/>
            </a:pPr>
            <a:r>
              <a:rPr lang="en-US" sz="1700" dirty="0">
                <a:latin typeface="Arial" panose="020B0604020202020204" pitchFamily="34" charset="0"/>
                <a:cs typeface="Arial" panose="020B0604020202020204" pitchFamily="34" charset="0"/>
              </a:rPr>
              <a:t>Preliminary Reviews (Closed) – 25</a:t>
            </a:r>
          </a:p>
          <a:p>
            <a:pPr lvl="2">
              <a:buClr>
                <a:srgbClr val="002060"/>
              </a:buClr>
              <a:buFont typeface="Wingdings" panose="05000000000000000000" pitchFamily="2" charset="2"/>
              <a:buChar char="§"/>
            </a:pPr>
            <a:r>
              <a:rPr lang="en-US" sz="1700" dirty="0">
                <a:latin typeface="Arial" panose="020B0604020202020204" pitchFamily="34" charset="0"/>
                <a:cs typeface="Arial" panose="020B0604020202020204" pitchFamily="34" charset="0"/>
              </a:rPr>
              <a:t>Cross referenced to existing Investigation(s) – 21</a:t>
            </a:r>
          </a:p>
          <a:p>
            <a:pPr lvl="2">
              <a:buClr>
                <a:srgbClr val="002060"/>
              </a:buClr>
              <a:buFont typeface="Wingdings" panose="05000000000000000000" pitchFamily="2" charset="2"/>
              <a:buChar char="§"/>
            </a:pPr>
            <a:r>
              <a:rPr lang="en-US" sz="1700" dirty="0">
                <a:latin typeface="Arial" panose="020B0604020202020204" pitchFamily="34" charset="0"/>
                <a:cs typeface="Arial" panose="020B0604020202020204" pitchFamily="34" charset="0"/>
              </a:rPr>
              <a:t>Investigations – 2</a:t>
            </a:r>
          </a:p>
          <a:p>
            <a:pPr lvl="2">
              <a:buClr>
                <a:srgbClr val="002060"/>
              </a:buClr>
              <a:buFont typeface="Wingdings" panose="05000000000000000000" pitchFamily="2" charset="2"/>
              <a:buChar char="§"/>
            </a:pPr>
            <a:r>
              <a:rPr lang="en-US" sz="1700" dirty="0">
                <a:latin typeface="Arial" panose="020B0604020202020204" pitchFamily="34" charset="0"/>
                <a:cs typeface="Arial" panose="020B0604020202020204" pitchFamily="34" charset="0"/>
              </a:rPr>
              <a:t>Referrals to Audit – 2</a:t>
            </a:r>
          </a:p>
          <a:p>
            <a:pPr lvl="2">
              <a:buClr>
                <a:srgbClr val="002060"/>
              </a:buClr>
              <a:buFont typeface="Wingdings" panose="05000000000000000000" pitchFamily="2" charset="2"/>
              <a:buChar char="§"/>
            </a:pPr>
            <a:r>
              <a:rPr lang="en-US" sz="1700" dirty="0">
                <a:latin typeface="Arial" panose="020B0604020202020204" pitchFamily="34" charset="0"/>
                <a:cs typeface="Arial" panose="020B0604020202020204" pitchFamily="34" charset="0"/>
              </a:rPr>
              <a:t>Criminal Referral – 1</a:t>
            </a:r>
          </a:p>
          <a:p>
            <a:pPr lvl="2">
              <a:buClr>
                <a:srgbClr val="002060"/>
              </a:buClr>
              <a:buFont typeface="Wingdings" panose="05000000000000000000" pitchFamily="2" charset="2"/>
              <a:buChar char="§"/>
            </a:pPr>
            <a:r>
              <a:rPr lang="en-US" sz="1700" dirty="0">
                <a:latin typeface="Arial" panose="020B0604020202020204" pitchFamily="34" charset="0"/>
                <a:cs typeface="Arial" panose="020B0604020202020204" pitchFamily="34" charset="0"/>
              </a:rPr>
              <a:t>Management Review – 1</a:t>
            </a:r>
          </a:p>
          <a:p>
            <a:pPr lvl="2">
              <a:buClr>
                <a:srgbClr val="002060"/>
              </a:buClr>
              <a:buFont typeface="Wingdings" panose="05000000000000000000" pitchFamily="2" charset="2"/>
              <a:buChar char="§"/>
            </a:pPr>
            <a:endParaRPr lang="en-US" sz="1700" dirty="0">
              <a:latin typeface="Arial" panose="020B0604020202020204" pitchFamily="34" charset="0"/>
              <a:cs typeface="Arial" panose="020B0604020202020204" pitchFamily="34" charset="0"/>
            </a:endParaRPr>
          </a:p>
          <a:p>
            <a:pPr lvl="1">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Management Referral – 10</a:t>
            </a:r>
          </a:p>
          <a:p>
            <a:pPr lvl="1">
              <a:lnSpc>
                <a:spcPct val="120000"/>
              </a:lnSpc>
              <a:spcBef>
                <a:spcPts val="0"/>
              </a:spcBef>
              <a:buClr>
                <a:srgbClr val="002060"/>
              </a:buClr>
              <a:buFont typeface="Wingdings" panose="05000000000000000000" pitchFamily="2" charset="2"/>
              <a:buChar char="§"/>
            </a:pPr>
            <a:endParaRPr lang="en-US" sz="900" dirty="0">
              <a:latin typeface="Arial" panose="020B0604020202020204" pitchFamily="34" charset="0"/>
              <a:cs typeface="Arial" panose="020B0604020202020204" pitchFamily="34" charset="0"/>
            </a:endParaRPr>
          </a:p>
          <a:p>
            <a:pPr lvl="1">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Management Inquiry – 4</a:t>
            </a:r>
          </a:p>
          <a:p>
            <a:pPr lvl="1">
              <a:lnSpc>
                <a:spcPct val="120000"/>
              </a:lnSpc>
              <a:spcBef>
                <a:spcPts val="0"/>
              </a:spcBef>
              <a:buClr>
                <a:srgbClr val="002060"/>
              </a:buClr>
              <a:buFont typeface="Wingdings" panose="05000000000000000000" pitchFamily="2" charset="2"/>
              <a:buChar char="§"/>
            </a:pPr>
            <a:endParaRPr lang="en-US" sz="1000" dirty="0">
              <a:latin typeface="Arial" panose="020B0604020202020204" pitchFamily="34" charset="0"/>
              <a:cs typeface="Arial" panose="020B0604020202020204" pitchFamily="34" charset="0"/>
            </a:endParaRPr>
          </a:p>
          <a:p>
            <a:pPr lvl="1">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Closed No Further Action – 3</a:t>
            </a:r>
          </a:p>
        </p:txBody>
      </p:sp>
      <p:sp>
        <p:nvSpPr>
          <p:cNvPr id="4" name="TextBox 3">
            <a:extLst>
              <a:ext uri="{FF2B5EF4-FFF2-40B4-BE49-F238E27FC236}">
                <a16:creationId xmlns:a16="http://schemas.microsoft.com/office/drawing/2014/main" id="{90DC3585-24EE-4F53-9B1D-F34AD3941EBB}"/>
              </a:ext>
            </a:extLst>
          </p:cNvPr>
          <p:cNvSpPr txBox="1"/>
          <p:nvPr/>
        </p:nvSpPr>
        <p:spPr>
          <a:xfrm>
            <a:off x="1146773" y="2459982"/>
            <a:ext cx="7160691" cy="523220"/>
          </a:xfrm>
          <a:prstGeom prst="rect">
            <a:avLst/>
          </a:prstGeom>
          <a:noFill/>
        </p:spPr>
        <p:txBody>
          <a:bodyPr wrap="square" rtlCol="0">
            <a:spAutoFit/>
          </a:bodyPr>
          <a:lstStyle/>
          <a:p>
            <a:pPr algn="just"/>
            <a:r>
              <a:rPr lang="en-US" sz="1400" b="1" i="1" dirty="0">
                <a:latin typeface="Arial" panose="020B0604020202020204" pitchFamily="34" charset="0"/>
                <a:cs typeface="Arial" panose="020B0604020202020204" pitchFamily="34" charset="0"/>
              </a:rPr>
              <a:t>Correspondences represent the number of written communications sent to the OIG to include allegations of waste, fraud and abuse. </a:t>
            </a:r>
          </a:p>
        </p:txBody>
      </p:sp>
    </p:spTree>
    <p:extLst>
      <p:ext uri="{BB962C8B-B14F-4D97-AF65-F5344CB8AC3E}">
        <p14:creationId xmlns:p14="http://schemas.microsoft.com/office/powerpoint/2010/main" val="2503194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336B721-5A4D-4911-977B-E4EECADB1205}"/>
              </a:ext>
            </a:extLst>
          </p:cNvPr>
          <p:cNvSpPr>
            <a:spLocks noGrp="1"/>
          </p:cNvSpPr>
          <p:nvPr>
            <p:ph type="ctrTitle"/>
          </p:nvPr>
        </p:nvSpPr>
        <p:spPr>
          <a:xfrm>
            <a:off x="718879" y="800392"/>
            <a:ext cx="7698523" cy="1212102"/>
          </a:xfrm>
        </p:spPr>
        <p:txBody>
          <a:bodyPr vert="horz" lIns="91440" tIns="45720" rIns="91440" bIns="45720" rtlCol="0" anchor="ctr">
            <a:normAutofit/>
          </a:bodyPr>
          <a:lstStyle/>
          <a:p>
            <a:r>
              <a:rPr lang="en-US" sz="3600" kern="1200" dirty="0">
                <a:solidFill>
                  <a:srgbClr val="FFFFFF"/>
                </a:solidFill>
                <a:latin typeface="Arial" panose="020B0604020202020204" pitchFamily="34" charset="0"/>
                <a:cs typeface="Arial" panose="020B0604020202020204" pitchFamily="34" charset="0"/>
              </a:rPr>
              <a:t>Whistle-blower Protection </a:t>
            </a:r>
          </a:p>
        </p:txBody>
      </p:sp>
      <p:sp>
        <p:nvSpPr>
          <p:cNvPr id="3" name="Subtitle 2">
            <a:extLst>
              <a:ext uri="{FF2B5EF4-FFF2-40B4-BE49-F238E27FC236}">
                <a16:creationId xmlns:a16="http://schemas.microsoft.com/office/drawing/2014/main" id="{1811116D-D855-49AF-B4D4-A1AA06A2F690}"/>
              </a:ext>
            </a:extLst>
          </p:cNvPr>
          <p:cNvSpPr>
            <a:spLocks noGrp="1"/>
          </p:cNvSpPr>
          <p:nvPr>
            <p:ph type="subTitle" idx="1"/>
          </p:nvPr>
        </p:nvSpPr>
        <p:spPr>
          <a:xfrm>
            <a:off x="1067663" y="2543175"/>
            <a:ext cx="7281746" cy="3998077"/>
          </a:xfrm>
        </p:spPr>
        <p:txBody>
          <a:bodyPr vert="horz" lIns="91440" tIns="45720" rIns="91440" bIns="45720" rtlCol="0" anchor="ctr">
            <a:normAutofit fontScale="70000" lnSpcReduction="20000"/>
          </a:bodyPr>
          <a:lstStyle/>
          <a:p>
            <a:pPr algn="just"/>
            <a:r>
              <a:rPr lang="en-US" sz="2600" dirty="0">
                <a:latin typeface="Arial" panose="020B0604020202020204" pitchFamily="34" charset="0"/>
                <a:cs typeface="Arial" panose="020B0604020202020204" pitchFamily="34" charset="0"/>
              </a:rPr>
              <a:t>Interpretation of who can be a Whistle-blower (WB) pursuant to Florida Statute has been mis-applied.  </a:t>
            </a:r>
            <a:r>
              <a:rPr lang="en-US" sz="2600" i="1" dirty="0">
                <a:latin typeface="Arial" panose="020B0604020202020204" pitchFamily="34" charset="0"/>
                <a:cs typeface="Arial" panose="020B0604020202020204" pitchFamily="34" charset="0"/>
              </a:rPr>
              <a:t>OIG was granting WB protection to </a:t>
            </a:r>
            <a:r>
              <a:rPr lang="en-US" sz="2600" i="1" u="sng" dirty="0">
                <a:latin typeface="Arial" panose="020B0604020202020204" pitchFamily="34" charset="0"/>
                <a:cs typeface="Arial" panose="020B0604020202020204" pitchFamily="34" charset="0"/>
              </a:rPr>
              <a:t>only</a:t>
            </a:r>
            <a:r>
              <a:rPr lang="en-US" sz="2600" i="1" dirty="0">
                <a:latin typeface="Arial" panose="020B0604020202020204" pitchFamily="34" charset="0"/>
                <a:cs typeface="Arial" panose="020B0604020202020204" pitchFamily="34" charset="0"/>
              </a:rPr>
              <a:t> current employees and current contracted employees</a:t>
            </a:r>
            <a:r>
              <a:rPr lang="en-US" sz="2600" dirty="0">
                <a:latin typeface="Arial" panose="020B0604020202020204" pitchFamily="34" charset="0"/>
                <a:cs typeface="Arial" panose="020B0604020202020204" pitchFamily="34" charset="0"/>
              </a:rPr>
              <a:t>.</a:t>
            </a:r>
          </a:p>
          <a:p>
            <a:pPr marL="457200" indent="-342900" algn="just">
              <a:buFont typeface="Wingdings" panose="05000000000000000000" pitchFamily="2" charset="2"/>
              <a:buChar char="§"/>
            </a:pPr>
            <a:endParaRPr lang="en-US" sz="2100" dirty="0">
              <a:latin typeface="Arial" panose="020B0604020202020204" pitchFamily="34" charset="0"/>
              <a:cs typeface="Arial" panose="020B0604020202020204" pitchFamily="34" charset="0"/>
            </a:endParaRPr>
          </a:p>
          <a:p>
            <a:pPr marL="457200" indent="-342900" algn="just">
              <a:buClr>
                <a:srgbClr val="002060"/>
              </a:buClr>
              <a:buFont typeface="Wingdings" panose="05000000000000000000" pitchFamily="2" charset="2"/>
              <a:buChar char="§"/>
            </a:pPr>
            <a:r>
              <a:rPr lang="en-US" sz="2600" dirty="0">
                <a:latin typeface="Arial" panose="020B0604020202020204" pitchFamily="34" charset="0"/>
                <a:cs typeface="Arial" panose="020B0604020202020204" pitchFamily="34" charset="0"/>
              </a:rPr>
              <a:t>The Act under §112.3189, Florida Statutes, Investigative procedures includes </a:t>
            </a:r>
            <a:r>
              <a:rPr lang="en-US" sz="2600" b="1" i="1" dirty="0">
                <a:latin typeface="Arial" panose="020B0604020202020204" pitchFamily="34" charset="0"/>
                <a:cs typeface="Arial" panose="020B0604020202020204" pitchFamily="34" charset="0"/>
              </a:rPr>
              <a:t>employee or former employee, or applicant for employment</a:t>
            </a:r>
            <a:r>
              <a:rPr lang="en-US" sz="2600" dirty="0">
                <a:latin typeface="Arial" panose="020B0604020202020204" pitchFamily="34" charset="0"/>
                <a:cs typeface="Arial" panose="020B0604020202020204" pitchFamily="34" charset="0"/>
              </a:rPr>
              <a:t>. </a:t>
            </a:r>
          </a:p>
          <a:p>
            <a:pPr marL="457200" indent="-342900" algn="just">
              <a:buClr>
                <a:srgbClr val="002060"/>
              </a:buClr>
              <a:buFont typeface="Wingdings" panose="05000000000000000000" pitchFamily="2" charset="2"/>
              <a:buChar char="§"/>
            </a:pPr>
            <a:endParaRPr lang="en-US" sz="1300" dirty="0">
              <a:latin typeface="Arial" panose="020B0604020202020204" pitchFamily="34" charset="0"/>
              <a:cs typeface="Arial" panose="020B0604020202020204" pitchFamily="34" charset="0"/>
            </a:endParaRPr>
          </a:p>
          <a:p>
            <a:pPr marL="457200" indent="-342900" algn="just">
              <a:buClr>
                <a:srgbClr val="002060"/>
              </a:buClr>
              <a:buFont typeface="Wingdings" panose="05000000000000000000" pitchFamily="2" charset="2"/>
              <a:buChar char="§"/>
            </a:pPr>
            <a:r>
              <a:rPr lang="en-US" sz="2600" dirty="0">
                <a:latin typeface="Arial" panose="020B0604020202020204" pitchFamily="34" charset="0"/>
                <a:cs typeface="Arial" panose="020B0604020202020204" pitchFamily="34" charset="0"/>
              </a:rPr>
              <a:t>The law also includes provisions for </a:t>
            </a:r>
            <a:r>
              <a:rPr lang="en-US" sz="2600" b="1" i="1" dirty="0">
                <a:latin typeface="Arial" panose="020B0604020202020204" pitchFamily="34" charset="0"/>
                <a:cs typeface="Arial" panose="020B0604020202020204" pitchFamily="34" charset="0"/>
              </a:rPr>
              <a:t>persons who perform services for, and under the control and direction of, or contracts</a:t>
            </a:r>
            <a:r>
              <a:rPr lang="en-US" sz="2600" dirty="0">
                <a:latin typeface="Arial" panose="020B0604020202020204" pitchFamily="34" charset="0"/>
                <a:cs typeface="Arial" panose="020B0604020202020204" pitchFamily="34" charset="0"/>
              </a:rPr>
              <a:t> with, an agency or independent contractor for wages or other remuneration.  </a:t>
            </a:r>
          </a:p>
          <a:p>
            <a:pPr marL="457200" indent="-342900" algn="just">
              <a:buClr>
                <a:srgbClr val="002060"/>
              </a:buClr>
              <a:buFont typeface="Wingdings" panose="05000000000000000000" pitchFamily="2" charset="2"/>
              <a:buChar char="§"/>
            </a:pPr>
            <a:endParaRPr lang="en-US" sz="1100" dirty="0">
              <a:latin typeface="Arial" panose="020B0604020202020204" pitchFamily="34" charset="0"/>
              <a:cs typeface="Arial" panose="020B0604020202020204" pitchFamily="34" charset="0"/>
            </a:endParaRPr>
          </a:p>
          <a:p>
            <a:pPr marL="457200" indent="-342900" algn="just">
              <a:buClr>
                <a:srgbClr val="002060"/>
              </a:buClr>
              <a:buFont typeface="Wingdings" panose="05000000000000000000" pitchFamily="2" charset="2"/>
              <a:buChar char="§"/>
            </a:pPr>
            <a:r>
              <a:rPr lang="en-US" sz="2600" dirty="0">
                <a:effectLst/>
                <a:latin typeface="Arial" panose="020B0604020202020204" pitchFamily="34" charset="0"/>
                <a:ea typeface="Calibri" panose="020F0502020204030204" pitchFamily="34" charset="0"/>
                <a:cs typeface="Arial" panose="020B0604020202020204" pitchFamily="34" charset="0"/>
              </a:rPr>
              <a:t>IG best practice utilizes the “</a:t>
            </a:r>
            <a:r>
              <a:rPr lang="en-US" sz="2600" b="1" dirty="0">
                <a:effectLst/>
                <a:latin typeface="Arial" panose="020B0604020202020204" pitchFamily="34" charset="0"/>
                <a:ea typeface="Calibri" panose="020F0502020204030204" pitchFamily="34" charset="0"/>
                <a:cs typeface="Arial" panose="020B0604020202020204" pitchFamily="34" charset="0"/>
              </a:rPr>
              <a:t>gross</a:t>
            </a:r>
            <a:r>
              <a:rPr lang="en-US" sz="2600" dirty="0">
                <a:effectLst/>
                <a:latin typeface="Arial" panose="020B0604020202020204" pitchFamily="34" charset="0"/>
                <a:ea typeface="Calibri" panose="020F0502020204030204" pitchFamily="34" charset="0"/>
                <a:cs typeface="Arial" panose="020B0604020202020204" pitchFamily="34" charset="0"/>
              </a:rPr>
              <a:t>” modifier: mismanagement, malfeasance, misfeasance, waste of public funds, or neglect of duty.</a:t>
            </a:r>
          </a:p>
        </p:txBody>
      </p:sp>
    </p:spTree>
    <p:extLst>
      <p:ext uri="{BB962C8B-B14F-4D97-AF65-F5344CB8AC3E}">
        <p14:creationId xmlns:p14="http://schemas.microsoft.com/office/powerpoint/2010/main" val="294679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7"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7EA9A6C-9EF9-445D-ADA7-1DCA742334ED}"/>
              </a:ext>
            </a:extLst>
          </p:cNvPr>
          <p:cNvSpPr>
            <a:spLocks noGrp="1"/>
          </p:cNvSpPr>
          <p:nvPr>
            <p:ph type="ctrTitle"/>
          </p:nvPr>
        </p:nvSpPr>
        <p:spPr>
          <a:xfrm>
            <a:off x="823850" y="885651"/>
            <a:ext cx="2666865" cy="4624603"/>
          </a:xfrm>
        </p:spPr>
        <p:txBody>
          <a:bodyPr vert="horz" lIns="91440" tIns="45720" rIns="91440" bIns="45720" rtlCol="0" anchor="ctr">
            <a:normAutofit/>
          </a:bodyPr>
          <a:lstStyle/>
          <a:p>
            <a:r>
              <a:rPr lang="en-US" sz="2800" kern="1200" dirty="0">
                <a:solidFill>
                  <a:srgbClr val="FFFFFF"/>
                </a:solidFill>
                <a:latin typeface="Arial" panose="020B0604020202020204" pitchFamily="34" charset="0"/>
                <a:cs typeface="Arial" panose="020B0604020202020204" pitchFamily="34" charset="0"/>
              </a:rPr>
              <a:t>Inspector General Accreditation   	</a:t>
            </a:r>
            <a:br>
              <a:rPr lang="en-US" sz="2800" kern="1200" dirty="0">
                <a:solidFill>
                  <a:srgbClr val="FFFFFF"/>
                </a:solidFill>
                <a:latin typeface="Arial" panose="020B0604020202020204" pitchFamily="34" charset="0"/>
                <a:cs typeface="Arial" panose="020B0604020202020204" pitchFamily="34" charset="0"/>
              </a:rPr>
            </a:br>
            <a:r>
              <a:rPr lang="en-US" sz="2600" kern="1200" dirty="0">
                <a:solidFill>
                  <a:srgbClr val="FFFFFF"/>
                </a:solidFill>
                <a:latin typeface="Arial" panose="020B0604020202020204" pitchFamily="34" charset="0"/>
                <a:cs typeface="Arial" panose="020B0604020202020204" pitchFamily="34" charset="0"/>
              </a:rPr>
              <a:t>Commission for Florida Law Enforcement Accreditation (CFLEA) </a:t>
            </a:r>
          </a:p>
        </p:txBody>
      </p:sp>
      <p:sp>
        <p:nvSpPr>
          <p:cNvPr id="3" name="Subtitle 2">
            <a:extLst>
              <a:ext uri="{FF2B5EF4-FFF2-40B4-BE49-F238E27FC236}">
                <a16:creationId xmlns:a16="http://schemas.microsoft.com/office/drawing/2014/main" id="{955F5F01-A146-47D6-A7F9-A8D83CB9091F}"/>
              </a:ext>
            </a:extLst>
          </p:cNvPr>
          <p:cNvSpPr>
            <a:spLocks noGrp="1"/>
          </p:cNvSpPr>
          <p:nvPr>
            <p:ph type="subTitle" idx="1"/>
          </p:nvPr>
        </p:nvSpPr>
        <p:spPr>
          <a:xfrm>
            <a:off x="3703256" y="571671"/>
            <a:ext cx="4893915" cy="5252561"/>
          </a:xfrm>
        </p:spPr>
        <p:txBody>
          <a:bodyPr vert="horz" lIns="91440" tIns="45720" rIns="91440" bIns="45720" rtlCol="0" anchor="ctr">
            <a:normAutofit lnSpcReduction="10000"/>
          </a:bodyPr>
          <a:lstStyle/>
          <a:p>
            <a:pPr algn="l"/>
            <a:r>
              <a:rPr lang="en-US" sz="2100" u="sng" dirty="0">
                <a:latin typeface="Arial" panose="020B0604020202020204" pitchFamily="34" charset="0"/>
                <a:cs typeface="Arial" panose="020B0604020202020204" pitchFamily="34" charset="0"/>
              </a:rPr>
              <a:t>IG Accreditation Directives:</a:t>
            </a:r>
          </a:p>
          <a:p>
            <a:pPr marL="1028700" lvl="1" indent="-342900" algn="l">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Whistle-blower Protection designation (6.01) </a:t>
            </a:r>
            <a:r>
              <a:rPr lang="en-US" sz="1600" i="1" dirty="0">
                <a:latin typeface="Arial" panose="020B0604020202020204" pitchFamily="34" charset="0"/>
                <a:cs typeface="Arial" panose="020B0604020202020204" pitchFamily="34" charset="0"/>
              </a:rPr>
              <a:t>(revised)</a:t>
            </a:r>
          </a:p>
          <a:p>
            <a:pPr marL="1028700" lvl="1" indent="-342900" algn="l">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Legal Sufficiency (4.09) </a:t>
            </a:r>
            <a:r>
              <a:rPr lang="en-US" sz="1600" i="1" dirty="0">
                <a:latin typeface="Arial" panose="020B0604020202020204" pitchFamily="34" charset="0"/>
                <a:cs typeface="Arial" panose="020B0604020202020204" pitchFamily="34" charset="0"/>
              </a:rPr>
              <a:t>(revised)</a:t>
            </a:r>
            <a:endParaRPr lang="en-US" sz="1600" dirty="0">
              <a:latin typeface="Arial" panose="020B0604020202020204" pitchFamily="34" charset="0"/>
              <a:cs typeface="Arial" panose="020B0604020202020204" pitchFamily="34" charset="0"/>
            </a:endParaRPr>
          </a:p>
          <a:p>
            <a:pPr marL="1028700" lvl="1" indent="-342900" algn="l">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Receipt of Evidence (5.03) </a:t>
            </a:r>
            <a:r>
              <a:rPr lang="en-US" sz="1600" i="1" dirty="0">
                <a:latin typeface="Arial" panose="020B0604020202020204" pitchFamily="34" charset="0"/>
                <a:cs typeface="Arial" panose="020B0604020202020204" pitchFamily="34" charset="0"/>
              </a:rPr>
              <a:t>(in progress)</a:t>
            </a:r>
          </a:p>
          <a:p>
            <a:pPr lvl="1" indent="-228600" algn="l">
              <a:buFont typeface="Arial" panose="020B0604020202020204" pitchFamily="34" charset="0"/>
              <a:buChar char="•"/>
            </a:pPr>
            <a:endParaRPr lang="en-US" sz="2100" u="sng" dirty="0">
              <a:latin typeface="Arial" panose="020B0604020202020204" pitchFamily="34" charset="0"/>
              <a:cs typeface="Arial" panose="020B0604020202020204" pitchFamily="34" charset="0"/>
            </a:endParaRPr>
          </a:p>
          <a:p>
            <a:pPr marL="228600" lvl="1" algn="l"/>
            <a:r>
              <a:rPr lang="en-US" sz="2100" u="sng" dirty="0">
                <a:latin typeface="Arial" panose="020B0604020202020204" pitchFamily="34" charset="0"/>
                <a:cs typeface="Arial" panose="020B0604020202020204" pitchFamily="34" charset="0"/>
              </a:rPr>
              <a:t>New Directives </a:t>
            </a:r>
            <a:r>
              <a:rPr lang="en-US" sz="1600" u="sng" dirty="0">
                <a:latin typeface="Arial" panose="020B0604020202020204" pitchFamily="34" charset="0"/>
                <a:cs typeface="Arial" panose="020B0604020202020204" pitchFamily="34" charset="0"/>
              </a:rPr>
              <a:t>(by February 18, 2022)</a:t>
            </a:r>
            <a:r>
              <a:rPr lang="en-US" sz="2100" dirty="0">
                <a:latin typeface="Arial" panose="020B0604020202020204" pitchFamily="34" charset="0"/>
                <a:cs typeface="Arial" panose="020B0604020202020204" pitchFamily="34" charset="0"/>
              </a:rPr>
              <a:t>:</a:t>
            </a:r>
          </a:p>
          <a:p>
            <a:pPr marL="1028700" lvl="1" indent="-342900" algn="l">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Refresher training: Sexual Harassment/Discrimination (3.05) (</a:t>
            </a:r>
            <a:r>
              <a:rPr lang="en-US" sz="1800" i="1" dirty="0">
                <a:latin typeface="Arial" panose="020B0604020202020204" pitchFamily="34" charset="0"/>
                <a:cs typeface="Arial" panose="020B0604020202020204" pitchFamily="34" charset="0"/>
              </a:rPr>
              <a:t>all staff completed</a:t>
            </a:r>
            <a:r>
              <a:rPr lang="en-US" sz="2100" dirty="0">
                <a:latin typeface="Arial" panose="020B0604020202020204" pitchFamily="34" charset="0"/>
                <a:cs typeface="Arial" panose="020B0604020202020204" pitchFamily="34" charset="0"/>
              </a:rPr>
              <a:t>)</a:t>
            </a:r>
          </a:p>
          <a:p>
            <a:pPr marL="1028700" lvl="1" indent="-342900" algn="l">
              <a:buClr>
                <a:srgbClr val="002060"/>
              </a:buClr>
              <a:buFont typeface="Wingdings" panose="05000000000000000000" pitchFamily="2" charset="2"/>
              <a:buChar char="§"/>
            </a:pPr>
            <a:endParaRPr lang="en-US" sz="900" dirty="0">
              <a:latin typeface="Arial" panose="020B0604020202020204" pitchFamily="34" charset="0"/>
              <a:cs typeface="Arial" panose="020B0604020202020204" pitchFamily="34" charset="0"/>
            </a:endParaRPr>
          </a:p>
          <a:p>
            <a:pPr marL="1028700" lvl="1" indent="-342900" algn="l">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Refresher training: Ethics (3.05) </a:t>
            </a:r>
            <a:r>
              <a:rPr lang="en-US" sz="1600" i="1" dirty="0">
                <a:latin typeface="Arial" panose="020B0604020202020204" pitchFamily="34" charset="0"/>
                <a:cs typeface="Arial" panose="020B0604020202020204" pitchFamily="34" charset="0"/>
              </a:rPr>
              <a:t>(set for January 27, 2022)</a:t>
            </a:r>
          </a:p>
          <a:p>
            <a:pPr marL="1028700" lvl="1" indent="-342900" algn="l">
              <a:buClr>
                <a:srgbClr val="002060"/>
              </a:buClr>
              <a:buFont typeface="Wingdings" panose="05000000000000000000" pitchFamily="2" charset="2"/>
              <a:buChar char="§"/>
            </a:pPr>
            <a:endParaRPr lang="en-US" sz="800" i="1" dirty="0">
              <a:latin typeface="Arial" panose="020B0604020202020204" pitchFamily="34" charset="0"/>
              <a:cs typeface="Arial" panose="020B0604020202020204" pitchFamily="34" charset="0"/>
            </a:endParaRPr>
          </a:p>
          <a:p>
            <a:pPr marL="1028700" lvl="1" indent="-342900" algn="l">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Directive 4.10:  Other Investigative Activity will be documented </a:t>
            </a:r>
            <a:r>
              <a:rPr lang="en-US" sz="1700" i="1" dirty="0">
                <a:latin typeface="Arial" panose="020B0604020202020204" pitchFamily="34" charset="0"/>
                <a:cs typeface="Arial" panose="020B0604020202020204" pitchFamily="34" charset="0"/>
              </a:rPr>
              <a:t>(due by February 18, 2022)</a:t>
            </a:r>
          </a:p>
          <a:p>
            <a:pPr marL="1028700" lvl="1" indent="-342900" algn="l">
              <a:buClr>
                <a:srgbClr val="002060"/>
              </a:buClr>
              <a:buFont typeface="Wingdings" panose="05000000000000000000" pitchFamily="2" charset="2"/>
              <a:buChar char="§"/>
            </a:pP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3892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274B96-1339-4A3F-9262-D82D48A00C56}"/>
              </a:ext>
            </a:extLst>
          </p:cNvPr>
          <p:cNvSpPr>
            <a:spLocks noGrp="1"/>
          </p:cNvSpPr>
          <p:nvPr>
            <p:ph type="title"/>
          </p:nvPr>
        </p:nvSpPr>
        <p:spPr>
          <a:xfrm>
            <a:off x="176169" y="1078683"/>
            <a:ext cx="2675566" cy="3140979"/>
          </a:xfrm>
        </p:spPr>
        <p:txBody>
          <a:bodyPr anchor="b">
            <a:normAutofit fontScale="90000"/>
          </a:bodyPr>
          <a:lstStyle/>
          <a:p>
            <a:pPr algn="ctr">
              <a:lnSpc>
                <a:spcPct val="150000"/>
              </a:lnSpc>
            </a:pPr>
            <a:r>
              <a:rPr lang="en-US" sz="3600" dirty="0">
                <a:solidFill>
                  <a:srgbClr val="FFFFFF"/>
                </a:solidFill>
                <a:latin typeface="Arial" panose="020B0604020202020204" pitchFamily="34" charset="0"/>
                <a:cs typeface="Arial" panose="020B0604020202020204" pitchFamily="34" charset="0"/>
              </a:rPr>
              <a:t>Chapter 602; Part 3</a:t>
            </a:r>
            <a:br>
              <a:rPr lang="en-US" sz="3600" dirty="0">
                <a:solidFill>
                  <a:srgbClr val="FFFFFF"/>
                </a:solidFill>
                <a:latin typeface="Arial" panose="020B0604020202020204" pitchFamily="34" charset="0"/>
                <a:cs typeface="Arial" panose="020B0604020202020204" pitchFamily="34" charset="0"/>
              </a:rPr>
            </a:br>
            <a:r>
              <a:rPr lang="en-US" sz="3600" dirty="0">
                <a:solidFill>
                  <a:srgbClr val="FFFFFF"/>
                </a:solidFill>
                <a:latin typeface="Arial" panose="020B0604020202020204" pitchFamily="34" charset="0"/>
                <a:cs typeface="Arial" panose="020B0604020202020204" pitchFamily="34" charset="0"/>
              </a:rPr>
              <a:t>Inspector General</a:t>
            </a:r>
          </a:p>
        </p:txBody>
      </p:sp>
      <p:sp>
        <p:nvSpPr>
          <p:cNvPr id="3" name="Content Placeholder 2">
            <a:extLst>
              <a:ext uri="{FF2B5EF4-FFF2-40B4-BE49-F238E27FC236}">
                <a16:creationId xmlns:a16="http://schemas.microsoft.com/office/drawing/2014/main" id="{CF375A4A-7CD2-4E9D-B129-097C69B249D5}"/>
              </a:ext>
            </a:extLst>
          </p:cNvPr>
          <p:cNvSpPr>
            <a:spLocks noGrp="1"/>
          </p:cNvSpPr>
          <p:nvPr>
            <p:ph idx="1"/>
          </p:nvPr>
        </p:nvSpPr>
        <p:spPr>
          <a:xfrm>
            <a:off x="3540154" y="1213921"/>
            <a:ext cx="5058562" cy="3762720"/>
          </a:xfrm>
        </p:spPr>
        <p:txBody>
          <a:bodyPr anchor="ctr">
            <a:normAutofit fontScale="92500"/>
          </a:bodyPr>
          <a:lstStyle/>
          <a:p>
            <a:pPr marL="0" indent="0" algn="ctr">
              <a:buNone/>
            </a:pPr>
            <a:r>
              <a:rPr lang="en-US" sz="2600" u="sng" dirty="0">
                <a:latin typeface="Arial" panose="020B0604020202020204" pitchFamily="34" charset="0"/>
                <a:cs typeface="Arial" panose="020B0604020202020204" pitchFamily="34" charset="0"/>
              </a:rPr>
              <a:t>Jacksonville Code of Ordinances</a:t>
            </a:r>
          </a:p>
          <a:p>
            <a:pPr marL="0" indent="0">
              <a:buNone/>
            </a:pPr>
            <a:r>
              <a:rPr lang="en-US" sz="2600" dirty="0">
                <a:latin typeface="Arial" panose="020B0604020202020204" pitchFamily="34" charset="0"/>
                <a:cs typeface="Arial" panose="020B0604020202020204" pitchFamily="34" charset="0"/>
              </a:rPr>
              <a:t>Sec. 602.303. Duties and Functions. </a:t>
            </a:r>
          </a:p>
          <a:p>
            <a:pPr marL="0" indent="0" algn="ctr">
              <a:buNone/>
            </a:pPr>
            <a:endParaRPr lang="en-US" sz="800" dirty="0">
              <a:latin typeface="Arial" panose="020B0604020202020204" pitchFamily="34" charset="0"/>
              <a:cs typeface="Arial" panose="020B0604020202020204" pitchFamily="34" charset="0"/>
            </a:endParaRPr>
          </a:p>
          <a:p>
            <a:pPr marL="0" indent="0" algn="just">
              <a:buNone/>
            </a:pPr>
            <a:r>
              <a:rPr lang="en-US" sz="2200" dirty="0">
                <a:latin typeface="Arial" panose="020B0604020202020204" pitchFamily="34" charset="0"/>
                <a:cs typeface="Arial" panose="020B0604020202020204" pitchFamily="34" charset="0"/>
              </a:rPr>
              <a:t>(n) Issue an annual report to the Ethics Commission, the Inspector General Selection and Retention Committee, Mayor, the Council and deliver to the full City Council and the Inspector General Selection and Retention Committee a </a:t>
            </a:r>
            <a:r>
              <a:rPr lang="en-US" sz="2200" u="sng" dirty="0">
                <a:latin typeface="Arial" panose="020B0604020202020204" pitchFamily="34" charset="0"/>
                <a:cs typeface="Arial" panose="020B0604020202020204" pitchFamily="34" charset="0"/>
              </a:rPr>
              <a:t>verbal briefing on activities of the Office every six months.</a:t>
            </a:r>
          </a:p>
        </p:txBody>
      </p:sp>
    </p:spTree>
    <p:extLst>
      <p:ext uri="{BB962C8B-B14F-4D97-AF65-F5344CB8AC3E}">
        <p14:creationId xmlns:p14="http://schemas.microsoft.com/office/powerpoint/2010/main" val="1334777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A9A6C-9EF9-445D-ADA7-1DCA742334ED}"/>
              </a:ext>
            </a:extLst>
          </p:cNvPr>
          <p:cNvSpPr>
            <a:spLocks noGrp="1"/>
          </p:cNvSpPr>
          <p:nvPr>
            <p:ph type="ctrTitle"/>
          </p:nvPr>
        </p:nvSpPr>
        <p:spPr>
          <a:xfrm>
            <a:off x="1028699" y="294538"/>
            <a:ext cx="7421963" cy="1033669"/>
          </a:xfrm>
        </p:spPr>
        <p:txBody>
          <a:bodyPr vert="horz" lIns="91440" tIns="45720" rIns="91440" bIns="45720" rtlCol="0" anchor="ctr">
            <a:normAutofit/>
          </a:bodyPr>
          <a:lstStyle/>
          <a:p>
            <a:r>
              <a:rPr lang="en-US" sz="3600" kern="1200" dirty="0">
                <a:solidFill>
                  <a:srgbClr val="FFFFFF"/>
                </a:solidFill>
                <a:latin typeface="Arial" panose="020B0604020202020204" pitchFamily="34" charset="0"/>
                <a:cs typeface="Arial" panose="020B0604020202020204" pitchFamily="34" charset="0"/>
              </a:rPr>
              <a:t>Inspector General Charter</a:t>
            </a:r>
          </a:p>
        </p:txBody>
      </p:sp>
      <p:sp>
        <p:nvSpPr>
          <p:cNvPr id="3" name="Subtitle 2">
            <a:extLst>
              <a:ext uri="{FF2B5EF4-FFF2-40B4-BE49-F238E27FC236}">
                <a16:creationId xmlns:a16="http://schemas.microsoft.com/office/drawing/2014/main" id="{955F5F01-A146-47D6-A7F9-A8D83CB9091F}"/>
              </a:ext>
            </a:extLst>
          </p:cNvPr>
          <p:cNvSpPr>
            <a:spLocks noGrp="1"/>
          </p:cNvSpPr>
          <p:nvPr>
            <p:ph type="subTitle" idx="1"/>
          </p:nvPr>
        </p:nvSpPr>
        <p:spPr>
          <a:xfrm>
            <a:off x="1028699" y="2318197"/>
            <a:ext cx="7293023" cy="3683358"/>
          </a:xfrm>
        </p:spPr>
        <p:txBody>
          <a:bodyPr vert="horz" lIns="91440" tIns="45720" rIns="91440" bIns="45720" rtlCol="0" anchor="ctr">
            <a:normAutofit/>
          </a:bodyPr>
          <a:lstStyle/>
          <a:p>
            <a:pPr marL="57150" indent="-285750" algn="just">
              <a:lnSpc>
                <a:spcPct val="110000"/>
              </a:lnSpc>
              <a:spcBef>
                <a:spcPts val="0"/>
              </a:spcBef>
              <a:buClr>
                <a:srgbClr val="002060"/>
              </a:buClr>
              <a:buFont typeface="Wingdings" panose="05000000000000000000" pitchFamily="2" charset="2"/>
              <a:buChar char="§"/>
            </a:pPr>
            <a:r>
              <a:rPr lang="en-US" sz="1700" dirty="0">
                <a:effectLst/>
                <a:latin typeface="Arial" panose="020B0604020202020204" pitchFamily="34" charset="0"/>
                <a:cs typeface="Arial" panose="020B0604020202020204" pitchFamily="34" charset="0"/>
              </a:rPr>
              <a:t>The Attribute Standard (1000) under the International Standards for the      </a:t>
            </a:r>
          </a:p>
          <a:p>
            <a:pPr algn="just">
              <a:lnSpc>
                <a:spcPct val="110000"/>
              </a:lnSpc>
              <a:spcBef>
                <a:spcPts val="0"/>
              </a:spcBef>
              <a:buClr>
                <a:srgbClr val="002060"/>
              </a:buClr>
            </a:pPr>
            <a:r>
              <a:rPr lang="en-US" sz="1700" dirty="0">
                <a:latin typeface="Arial" panose="020B0604020202020204" pitchFamily="34" charset="0"/>
                <a:cs typeface="Arial" panose="020B0604020202020204" pitchFamily="34" charset="0"/>
              </a:rPr>
              <a:t>     </a:t>
            </a:r>
            <a:r>
              <a:rPr lang="en-US" sz="1700" dirty="0">
                <a:effectLst/>
                <a:latin typeface="Arial" panose="020B0604020202020204" pitchFamily="34" charset="0"/>
                <a:cs typeface="Arial" panose="020B0604020202020204" pitchFamily="34" charset="0"/>
              </a:rPr>
              <a:t>Professional Practice of Internal Auditing (IIA) – Red Book addresses         </a:t>
            </a:r>
          </a:p>
          <a:p>
            <a:pPr algn="just">
              <a:lnSpc>
                <a:spcPct val="110000"/>
              </a:lnSpc>
              <a:spcBef>
                <a:spcPts val="0"/>
              </a:spcBef>
              <a:buClr>
                <a:srgbClr val="002060"/>
              </a:buClr>
            </a:pPr>
            <a:r>
              <a:rPr lang="en-US" sz="1700" dirty="0">
                <a:latin typeface="Arial" panose="020B0604020202020204" pitchFamily="34" charset="0"/>
                <a:cs typeface="Arial" panose="020B0604020202020204" pitchFamily="34" charset="0"/>
              </a:rPr>
              <a:t>     </a:t>
            </a:r>
            <a:r>
              <a:rPr lang="en-US" sz="1700" dirty="0">
                <a:effectLst/>
                <a:latin typeface="Arial" panose="020B0604020202020204" pitchFamily="34" charset="0"/>
                <a:cs typeface="Arial" panose="020B0604020202020204" pitchFamily="34" charset="0"/>
              </a:rPr>
              <a:t>characteristics of organizations and individuals performing internal </a:t>
            </a:r>
          </a:p>
          <a:p>
            <a:pPr algn="just">
              <a:lnSpc>
                <a:spcPct val="110000"/>
              </a:lnSpc>
              <a:spcBef>
                <a:spcPts val="0"/>
              </a:spcBef>
              <a:buClr>
                <a:srgbClr val="002060"/>
              </a:buClr>
            </a:pPr>
            <a:r>
              <a:rPr lang="en-US" sz="1700" dirty="0">
                <a:latin typeface="Arial" panose="020B0604020202020204" pitchFamily="34" charset="0"/>
                <a:cs typeface="Arial" panose="020B0604020202020204" pitchFamily="34" charset="0"/>
              </a:rPr>
              <a:t> </a:t>
            </a:r>
            <a:r>
              <a:rPr lang="en-US" sz="1700" dirty="0">
                <a:effectLst/>
                <a:latin typeface="Arial" panose="020B0604020202020204" pitchFamily="34" charset="0"/>
                <a:cs typeface="Arial" panose="020B0604020202020204" pitchFamily="34" charset="0"/>
              </a:rPr>
              <a:t>    audit activities.  </a:t>
            </a:r>
          </a:p>
          <a:p>
            <a:pPr marL="57150" indent="-285750" algn="just">
              <a:buClr>
                <a:srgbClr val="002060"/>
              </a:buClr>
              <a:buFont typeface="Wingdings" panose="05000000000000000000" pitchFamily="2" charset="2"/>
              <a:buChar char="§"/>
            </a:pPr>
            <a:endParaRPr lang="en-US" sz="1700" dirty="0">
              <a:latin typeface="Arial" panose="020B0604020202020204" pitchFamily="34" charset="0"/>
              <a:cs typeface="Arial" panose="020B0604020202020204" pitchFamily="34" charset="0"/>
            </a:endParaRPr>
          </a:p>
          <a:p>
            <a:pPr marL="57150" indent="-285750" algn="just">
              <a:lnSpc>
                <a:spcPct val="110000"/>
              </a:lnSpc>
              <a:spcBef>
                <a:spcPts val="0"/>
              </a:spcBef>
              <a:buClr>
                <a:srgbClr val="002060"/>
              </a:buClr>
              <a:buFont typeface="Wingdings" panose="05000000000000000000" pitchFamily="2" charset="2"/>
              <a:buChar char="§"/>
            </a:pPr>
            <a:r>
              <a:rPr lang="en-US" sz="1700" dirty="0">
                <a:effectLst/>
                <a:latin typeface="Arial" panose="020B0604020202020204" pitchFamily="34" charset="0"/>
                <a:cs typeface="Arial" panose="020B0604020202020204" pitchFamily="34" charset="0"/>
              </a:rPr>
              <a:t>The purpose, authority, and responsibility of an internal audit (OIG)       </a:t>
            </a:r>
          </a:p>
          <a:p>
            <a:pPr algn="just">
              <a:lnSpc>
                <a:spcPct val="110000"/>
              </a:lnSpc>
              <a:spcBef>
                <a:spcPts val="0"/>
              </a:spcBef>
              <a:buClr>
                <a:srgbClr val="002060"/>
              </a:buClr>
            </a:pPr>
            <a:r>
              <a:rPr lang="en-US" sz="1700" dirty="0">
                <a:latin typeface="Arial" panose="020B0604020202020204" pitchFamily="34" charset="0"/>
                <a:cs typeface="Arial" panose="020B0604020202020204" pitchFamily="34" charset="0"/>
              </a:rPr>
              <a:t>     </a:t>
            </a:r>
            <a:r>
              <a:rPr lang="en-US" sz="1700" dirty="0">
                <a:effectLst/>
                <a:latin typeface="Arial" panose="020B0604020202020204" pitchFamily="34" charset="0"/>
                <a:cs typeface="Arial" panose="020B0604020202020204" pitchFamily="34" charset="0"/>
              </a:rPr>
              <a:t>activity must be formally defined in an internal audit (OIG) Charter.  </a:t>
            </a:r>
          </a:p>
          <a:p>
            <a:pPr marL="57150" indent="-285750" algn="just">
              <a:buClr>
                <a:srgbClr val="002060"/>
              </a:buClr>
              <a:buFont typeface="Wingdings" panose="05000000000000000000" pitchFamily="2" charset="2"/>
              <a:buChar char="§"/>
            </a:pPr>
            <a:endParaRPr lang="en-US" sz="1700" dirty="0">
              <a:latin typeface="Arial" panose="020B0604020202020204" pitchFamily="34" charset="0"/>
              <a:cs typeface="Arial" panose="020B0604020202020204" pitchFamily="34" charset="0"/>
            </a:endParaRPr>
          </a:p>
          <a:p>
            <a:pPr marL="57150" indent="-285750" algn="just">
              <a:lnSpc>
                <a:spcPct val="110000"/>
              </a:lnSpc>
              <a:spcBef>
                <a:spcPts val="0"/>
              </a:spcBef>
              <a:buClr>
                <a:srgbClr val="002060"/>
              </a:buClr>
              <a:buFont typeface="Wingdings" panose="05000000000000000000" pitchFamily="2" charset="2"/>
              <a:buChar char="§"/>
            </a:pPr>
            <a:r>
              <a:rPr lang="en-US" sz="1700" dirty="0">
                <a:effectLst/>
                <a:latin typeface="Arial" panose="020B0604020202020204" pitchFamily="34" charset="0"/>
                <a:cs typeface="Arial" panose="020B0604020202020204" pitchFamily="34" charset="0"/>
              </a:rPr>
              <a:t>The Charter defines the purpose of the audit office, gives authority to   </a:t>
            </a:r>
          </a:p>
          <a:p>
            <a:pPr algn="just">
              <a:lnSpc>
                <a:spcPct val="110000"/>
              </a:lnSpc>
              <a:spcBef>
                <a:spcPts val="0"/>
              </a:spcBef>
              <a:buClr>
                <a:srgbClr val="002060"/>
              </a:buClr>
            </a:pPr>
            <a:r>
              <a:rPr lang="en-US" sz="1700" dirty="0">
                <a:latin typeface="Arial" panose="020B0604020202020204" pitchFamily="34" charset="0"/>
                <a:cs typeface="Arial" panose="020B0604020202020204" pitchFamily="34" charset="0"/>
              </a:rPr>
              <a:t>     </a:t>
            </a:r>
            <a:r>
              <a:rPr lang="en-US" sz="1700" dirty="0">
                <a:effectLst/>
                <a:latin typeface="Arial" panose="020B0604020202020204" pitchFamily="34" charset="0"/>
                <a:cs typeface="Arial" panose="020B0604020202020204" pitchFamily="34" charset="0"/>
              </a:rPr>
              <a:t>conduct audits and defines areas of responsibility. The Charter also </a:t>
            </a:r>
            <a:r>
              <a:rPr lang="en-US" sz="1700" dirty="0">
                <a:latin typeface="Arial" panose="020B0604020202020204" pitchFamily="34" charset="0"/>
                <a:cs typeface="Arial" panose="020B0604020202020204" pitchFamily="34" charset="0"/>
              </a:rPr>
              <a:t>     </a:t>
            </a:r>
          </a:p>
          <a:p>
            <a:pPr algn="just">
              <a:lnSpc>
                <a:spcPct val="110000"/>
              </a:lnSpc>
              <a:spcBef>
                <a:spcPts val="0"/>
              </a:spcBef>
              <a:buClr>
                <a:srgbClr val="002060"/>
              </a:buClr>
            </a:pPr>
            <a:r>
              <a:rPr lang="en-US" sz="1700" dirty="0">
                <a:effectLst/>
                <a:latin typeface="Arial" panose="020B0604020202020204" pitchFamily="34" charset="0"/>
                <a:cs typeface="Arial" panose="020B0604020202020204" pitchFamily="34" charset="0"/>
              </a:rPr>
              <a:t>     defines others' responsibilities for providing access and cooperation </a:t>
            </a:r>
            <a:r>
              <a:rPr lang="en-US" sz="1700" dirty="0">
                <a:latin typeface="Arial" panose="020B0604020202020204" pitchFamily="34" charset="0"/>
                <a:cs typeface="Arial" panose="020B0604020202020204" pitchFamily="34" charset="0"/>
              </a:rPr>
              <a:t>     </a:t>
            </a:r>
          </a:p>
          <a:p>
            <a:pPr algn="just">
              <a:lnSpc>
                <a:spcPct val="110000"/>
              </a:lnSpc>
              <a:spcBef>
                <a:spcPts val="0"/>
              </a:spcBef>
              <a:buClr>
                <a:srgbClr val="002060"/>
              </a:buClr>
            </a:pPr>
            <a:r>
              <a:rPr lang="en-US" sz="1700" dirty="0">
                <a:effectLst/>
                <a:latin typeface="Arial" panose="020B0604020202020204" pitchFamily="34" charset="0"/>
                <a:cs typeface="Arial" panose="020B0604020202020204" pitchFamily="34" charset="0"/>
              </a:rPr>
              <a:t>     during audits or other reviews.  </a:t>
            </a:r>
            <a:r>
              <a:rPr lang="en-US" sz="1700" b="1" i="1" dirty="0">
                <a:effectLst/>
                <a:latin typeface="Arial" panose="020B0604020202020204" pitchFamily="34" charset="0"/>
                <a:cs typeface="Arial" panose="020B0604020202020204" pitchFamily="34" charset="0"/>
              </a:rPr>
              <a:t>It is now in place.</a:t>
            </a:r>
            <a:endParaRPr lang="en-US" sz="17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3595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67EA9A6C-9EF9-445D-ADA7-1DCA742334ED}"/>
              </a:ext>
            </a:extLst>
          </p:cNvPr>
          <p:cNvSpPr>
            <a:spLocks noGrp="1"/>
          </p:cNvSpPr>
          <p:nvPr>
            <p:ph type="ctrTitle"/>
          </p:nvPr>
        </p:nvSpPr>
        <p:spPr>
          <a:xfrm>
            <a:off x="823851" y="885651"/>
            <a:ext cx="2422352" cy="4624603"/>
          </a:xfrm>
        </p:spPr>
        <p:txBody>
          <a:bodyPr vert="horz" lIns="91440" tIns="45720" rIns="91440" bIns="45720" rtlCol="0" anchor="ctr">
            <a:normAutofit/>
          </a:bodyPr>
          <a:lstStyle/>
          <a:p>
            <a:r>
              <a:rPr lang="en-US" sz="3600" kern="1200" dirty="0">
                <a:solidFill>
                  <a:srgbClr val="FFFFFF"/>
                </a:solidFill>
                <a:latin typeface="Arial" panose="020B0604020202020204" pitchFamily="34" charset="0"/>
                <a:cs typeface="Arial" panose="020B0604020202020204" pitchFamily="34" charset="0"/>
              </a:rPr>
              <a:t>Inspector General Annual Audit Plan</a:t>
            </a:r>
          </a:p>
        </p:txBody>
      </p:sp>
      <p:sp>
        <p:nvSpPr>
          <p:cNvPr id="3" name="Subtitle 2">
            <a:extLst>
              <a:ext uri="{FF2B5EF4-FFF2-40B4-BE49-F238E27FC236}">
                <a16:creationId xmlns:a16="http://schemas.microsoft.com/office/drawing/2014/main" id="{955F5F01-A146-47D6-A7F9-A8D83CB9091F}"/>
              </a:ext>
            </a:extLst>
          </p:cNvPr>
          <p:cNvSpPr>
            <a:spLocks noGrp="1"/>
          </p:cNvSpPr>
          <p:nvPr>
            <p:ph type="subTitle" idx="1"/>
          </p:nvPr>
        </p:nvSpPr>
        <p:spPr>
          <a:xfrm>
            <a:off x="3753592" y="470711"/>
            <a:ext cx="5121960" cy="5707827"/>
          </a:xfrm>
        </p:spPr>
        <p:txBody>
          <a:bodyPr vert="horz" lIns="91440" tIns="45720" rIns="91440" bIns="45720" rtlCol="0" anchor="ctr">
            <a:normAutofit fontScale="77500" lnSpcReduction="20000"/>
          </a:bodyPr>
          <a:lstStyle/>
          <a:p>
            <a:pPr marL="114300" indent="-285750" algn="just">
              <a:lnSpc>
                <a:spcPct val="110000"/>
              </a:lnSpc>
              <a:spcBef>
                <a:spcPts val="0"/>
              </a:spcBef>
              <a:buClr>
                <a:srgbClr val="002060"/>
              </a:buClr>
              <a:buFont typeface="Wingdings" panose="05000000000000000000" pitchFamily="2" charset="2"/>
              <a:buChar char="§"/>
            </a:pPr>
            <a:r>
              <a:rPr lang="en-US" sz="2100" dirty="0">
                <a:effectLst/>
                <a:latin typeface="Arial" panose="020B0604020202020204" pitchFamily="34" charset="0"/>
                <a:cs typeface="Arial" panose="020B0604020202020204" pitchFamily="34" charset="0"/>
              </a:rPr>
              <a:t>An OIG annual audit plan is a guide that is developed for the utilization of the Office of Inspector General (OIG) Audit Unit resources during the fiscal year. </a:t>
            </a:r>
          </a:p>
          <a:p>
            <a:pPr marL="114300" indent="-285750" algn="just">
              <a:lnSpc>
                <a:spcPct val="110000"/>
              </a:lnSpc>
              <a:spcBef>
                <a:spcPts val="0"/>
              </a:spcBef>
              <a:buClr>
                <a:srgbClr val="002060"/>
              </a:buClr>
              <a:buFont typeface="Wingdings" panose="05000000000000000000" pitchFamily="2" charset="2"/>
              <a:buChar char="§"/>
            </a:pPr>
            <a:endParaRPr lang="en-US" sz="1300" dirty="0">
              <a:effectLst/>
              <a:latin typeface="Arial" panose="020B0604020202020204" pitchFamily="34" charset="0"/>
              <a:cs typeface="Arial" panose="020B0604020202020204" pitchFamily="34" charset="0"/>
            </a:endParaRPr>
          </a:p>
          <a:p>
            <a:pPr marL="114300" indent="-285750" algn="just">
              <a:lnSpc>
                <a:spcPct val="120000"/>
              </a:lnSpc>
              <a:spcBef>
                <a:spcPts val="0"/>
              </a:spcBef>
              <a:buClr>
                <a:srgbClr val="002060"/>
              </a:buClr>
              <a:buFont typeface="Wingdings" panose="05000000000000000000" pitchFamily="2" charset="2"/>
              <a:buChar char="§"/>
            </a:pPr>
            <a:r>
              <a:rPr lang="en-US" sz="2100" dirty="0">
                <a:effectLst/>
                <a:latin typeface="Arial" panose="020B0604020202020204" pitchFamily="34" charset="0"/>
                <a:cs typeface="Arial" panose="020B0604020202020204" pitchFamily="34" charset="0"/>
              </a:rPr>
              <a:t>The </a:t>
            </a:r>
            <a:r>
              <a:rPr lang="en-US" sz="2100" dirty="0">
                <a:latin typeface="Arial" panose="020B0604020202020204" pitchFamily="34" charset="0"/>
                <a:cs typeface="Arial" panose="020B0604020202020204" pitchFamily="34" charset="0"/>
              </a:rPr>
              <a:t>FY2022 </a:t>
            </a:r>
            <a:r>
              <a:rPr lang="en-US" sz="2100" dirty="0">
                <a:effectLst/>
                <a:latin typeface="Arial" panose="020B0604020202020204" pitchFamily="34" charset="0"/>
                <a:cs typeface="Arial" panose="020B0604020202020204" pitchFamily="34" charset="0"/>
              </a:rPr>
              <a:t>audit plan is based on the full utilization of the staffing level which is currently 2.  </a:t>
            </a:r>
          </a:p>
          <a:p>
            <a:pPr marL="114300" indent="-285750" algn="just">
              <a:lnSpc>
                <a:spcPct val="120000"/>
              </a:lnSpc>
              <a:spcBef>
                <a:spcPts val="0"/>
              </a:spcBef>
              <a:buClr>
                <a:srgbClr val="002060"/>
              </a:buClr>
              <a:buFont typeface="Wingdings" panose="05000000000000000000" pitchFamily="2" charset="2"/>
              <a:buChar char="§"/>
            </a:pPr>
            <a:endParaRPr lang="en-US" sz="1000" dirty="0">
              <a:effectLst/>
              <a:latin typeface="Arial" panose="020B0604020202020204" pitchFamily="34" charset="0"/>
              <a:cs typeface="Arial" panose="020B0604020202020204" pitchFamily="34" charset="0"/>
            </a:endParaRPr>
          </a:p>
          <a:p>
            <a:pPr marL="571500" lvl="1" indent="-285750" algn="just">
              <a:lnSpc>
                <a:spcPct val="120000"/>
              </a:lnSpc>
              <a:spcBef>
                <a:spcPts val="0"/>
              </a:spcBef>
              <a:buClr>
                <a:srgbClr val="002060"/>
              </a:buClr>
              <a:buSzPct val="70000"/>
              <a:buFont typeface="Wingdings" panose="05000000000000000000" pitchFamily="2" charset="2"/>
              <a:buChar char="q"/>
            </a:pPr>
            <a:r>
              <a:rPr lang="en-US" sz="1800" i="1" dirty="0">
                <a:effectLst/>
                <a:latin typeface="Arial" panose="020B0604020202020204" pitchFamily="34" charset="0"/>
                <a:cs typeface="Arial" panose="020B0604020202020204" pitchFamily="34" charset="0"/>
              </a:rPr>
              <a:t>Auditors conduct reviews that examine the economy, efficiency, and effectiveness of programs and operations; government’s compliance with applicable laws and regulations; as well as testing the effectiveness of internal controls.  </a:t>
            </a:r>
          </a:p>
          <a:p>
            <a:pPr marL="571500" lvl="1" indent="-285750" algn="just">
              <a:lnSpc>
                <a:spcPct val="120000"/>
              </a:lnSpc>
              <a:spcBef>
                <a:spcPts val="0"/>
              </a:spcBef>
              <a:buClr>
                <a:srgbClr val="002060"/>
              </a:buClr>
              <a:buSzPct val="70000"/>
              <a:buFont typeface="Wingdings" panose="05000000000000000000" pitchFamily="2" charset="2"/>
              <a:buChar char="q"/>
            </a:pPr>
            <a:endParaRPr lang="en-US" sz="1300" i="1" dirty="0">
              <a:latin typeface="Arial" panose="020B0604020202020204" pitchFamily="34" charset="0"/>
              <a:cs typeface="Arial" panose="020B0604020202020204" pitchFamily="34" charset="0"/>
            </a:endParaRPr>
          </a:p>
          <a:p>
            <a:pPr marL="571500" lvl="1" indent="-285750" algn="just">
              <a:lnSpc>
                <a:spcPct val="120000"/>
              </a:lnSpc>
              <a:spcBef>
                <a:spcPts val="0"/>
              </a:spcBef>
              <a:buClr>
                <a:srgbClr val="002060"/>
              </a:buClr>
              <a:buSzPct val="70000"/>
              <a:buFont typeface="Wingdings" panose="05000000000000000000" pitchFamily="2" charset="2"/>
              <a:buChar char="q"/>
            </a:pPr>
            <a:r>
              <a:rPr lang="en-US" sz="1800" i="1" dirty="0">
                <a:effectLst/>
                <a:latin typeface="Arial" panose="020B0604020202020204" pitchFamily="34" charset="0"/>
                <a:cs typeface="Arial" panose="020B0604020202020204" pitchFamily="34" charset="0"/>
              </a:rPr>
              <a:t>Audits return the most money in this process as they recommend efficiencies to include eliminating  government waste.  They also are a strong fraud deterrent.</a:t>
            </a:r>
          </a:p>
          <a:p>
            <a:pPr marL="114300" indent="-285750" algn="just">
              <a:buClr>
                <a:srgbClr val="002060"/>
              </a:buClr>
              <a:buFont typeface="Wingdings" panose="05000000000000000000" pitchFamily="2" charset="2"/>
              <a:buChar char="§"/>
            </a:pPr>
            <a:endParaRPr lang="en-US" sz="1300" dirty="0">
              <a:effectLst/>
              <a:latin typeface="Arial" panose="020B0604020202020204" pitchFamily="34" charset="0"/>
              <a:cs typeface="Arial" panose="020B0604020202020204" pitchFamily="34" charset="0"/>
            </a:endParaRPr>
          </a:p>
          <a:p>
            <a:pPr marL="114300" indent="-285750" algn="just">
              <a:lnSpc>
                <a:spcPct val="120000"/>
              </a:lnSpc>
              <a:spcBef>
                <a:spcPts val="0"/>
              </a:spcBef>
              <a:buClr>
                <a:srgbClr val="002060"/>
              </a:buClr>
              <a:buFont typeface="Wingdings" panose="05000000000000000000" pitchFamily="2" charset="2"/>
              <a:buChar char="§"/>
            </a:pPr>
            <a:r>
              <a:rPr lang="en-US" sz="2100" dirty="0">
                <a:effectLst/>
                <a:latin typeface="Arial" panose="020B0604020202020204" pitchFamily="34" charset="0"/>
                <a:cs typeface="Arial" panose="020B0604020202020204" pitchFamily="34" charset="0"/>
              </a:rPr>
              <a:t>The OIG audit plan may be modified during the fiscal year as circumstances change.  Requests from management, changes in audit resources, and changes in the COJ Consolidated Government’s organization or operations could result in updates to the plan. </a:t>
            </a:r>
          </a:p>
        </p:txBody>
      </p:sp>
    </p:spTree>
    <p:extLst>
      <p:ext uri="{BB962C8B-B14F-4D97-AF65-F5344CB8AC3E}">
        <p14:creationId xmlns:p14="http://schemas.microsoft.com/office/powerpoint/2010/main" val="511926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227"/>
            <a:ext cx="9141714"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EA9A6C-9EF9-445D-ADA7-1DCA742334ED}"/>
              </a:ext>
            </a:extLst>
          </p:cNvPr>
          <p:cNvSpPr>
            <a:spLocks noGrp="1"/>
          </p:cNvSpPr>
          <p:nvPr>
            <p:ph type="ctrTitle"/>
          </p:nvPr>
        </p:nvSpPr>
        <p:spPr>
          <a:xfrm>
            <a:off x="596505" y="637954"/>
            <a:ext cx="7926709" cy="1874520"/>
          </a:xfrm>
        </p:spPr>
        <p:txBody>
          <a:bodyPr>
            <a:normAutofit/>
          </a:bodyPr>
          <a:lstStyle/>
          <a:p>
            <a:r>
              <a:rPr lang="en-US" sz="4400" dirty="0">
                <a:solidFill>
                  <a:srgbClr val="FFFFFF"/>
                </a:solidFill>
                <a:latin typeface="Arial" panose="020B0604020202020204" pitchFamily="34" charset="0"/>
                <a:cs typeface="Arial" panose="020B0604020202020204" pitchFamily="34" charset="0"/>
              </a:rPr>
              <a:t>Inspector General Selection </a:t>
            </a:r>
            <a:br>
              <a:rPr lang="en-US" sz="4400" dirty="0">
                <a:solidFill>
                  <a:srgbClr val="FFFFFF"/>
                </a:solidFill>
                <a:latin typeface="Arial" panose="020B0604020202020204" pitchFamily="34" charset="0"/>
                <a:cs typeface="Arial" panose="020B0604020202020204" pitchFamily="34" charset="0"/>
              </a:rPr>
            </a:br>
            <a:r>
              <a:rPr lang="en-US" sz="4400" dirty="0">
                <a:solidFill>
                  <a:srgbClr val="FFFFFF"/>
                </a:solidFill>
                <a:latin typeface="Arial" panose="020B0604020202020204" pitchFamily="34" charset="0"/>
                <a:cs typeface="Arial" panose="020B0604020202020204" pitchFamily="34" charset="0"/>
              </a:rPr>
              <a:t>&amp; Retention Committee</a:t>
            </a:r>
          </a:p>
        </p:txBody>
      </p:sp>
      <p:sp>
        <p:nvSpPr>
          <p:cNvPr id="27"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5810" y="4208147"/>
            <a:ext cx="254344"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6554" y="4098333"/>
            <a:ext cx="151393"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286" y="4098334"/>
            <a:ext cx="6699764"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Subtitle 2">
            <a:extLst>
              <a:ext uri="{FF2B5EF4-FFF2-40B4-BE49-F238E27FC236}">
                <a16:creationId xmlns:a16="http://schemas.microsoft.com/office/drawing/2014/main" id="{955F5F01-A146-47D6-A7F9-A8D83CB9091F}"/>
              </a:ext>
            </a:extLst>
          </p:cNvPr>
          <p:cNvSpPr>
            <a:spLocks noGrp="1"/>
          </p:cNvSpPr>
          <p:nvPr>
            <p:ph type="subTitle" idx="1"/>
          </p:nvPr>
        </p:nvSpPr>
        <p:spPr>
          <a:xfrm>
            <a:off x="302004" y="4208147"/>
            <a:ext cx="5939405" cy="1664123"/>
          </a:xfrm>
        </p:spPr>
        <p:txBody>
          <a:bodyPr anchor="t">
            <a:normAutofit/>
          </a:bodyPr>
          <a:lstStyle/>
          <a:p>
            <a:pPr marL="457200" indent="-457200" algn="just">
              <a:buFont typeface="+mj-lt"/>
              <a:buAutoNum type="arabicPeriod"/>
            </a:pPr>
            <a:r>
              <a:rPr lang="en-US" sz="1900" dirty="0">
                <a:solidFill>
                  <a:srgbClr val="FEFFFF"/>
                </a:solidFill>
                <a:latin typeface="Arial" panose="020B0604020202020204" pitchFamily="34" charset="0"/>
                <a:cs typeface="Arial" panose="020B0604020202020204" pitchFamily="34" charset="0"/>
              </a:rPr>
              <a:t>Proposed revisions to Directive 2015-0003 - Complaints against the Inspector General</a:t>
            </a:r>
          </a:p>
          <a:p>
            <a:pPr marL="228600" indent="-228600" algn="l">
              <a:buFont typeface="+mj-lt"/>
              <a:buAutoNum type="arabicPeriod"/>
            </a:pPr>
            <a:endParaRPr lang="en-US" sz="1500" dirty="0">
              <a:solidFill>
                <a:srgbClr val="FEFFFF"/>
              </a:solidFill>
              <a:latin typeface="Arial" panose="020B0604020202020204" pitchFamily="34" charset="0"/>
              <a:cs typeface="Arial" panose="020B0604020202020204" pitchFamily="34" charset="0"/>
            </a:endParaRPr>
          </a:p>
          <a:p>
            <a:pPr marL="457200" indent="-457200" algn="just">
              <a:buFont typeface="+mj-lt"/>
              <a:buAutoNum type="arabicPeriod"/>
            </a:pPr>
            <a:r>
              <a:rPr lang="en-US" sz="1900" dirty="0">
                <a:solidFill>
                  <a:srgbClr val="FEFFFF"/>
                </a:solidFill>
                <a:latin typeface="Arial" panose="020B0604020202020204" pitchFamily="34" charset="0"/>
                <a:cs typeface="Arial" panose="020B0604020202020204" pitchFamily="34" charset="0"/>
              </a:rPr>
              <a:t>Proposed revisions to the Inspector General Annual Performance Evaluation</a:t>
            </a:r>
          </a:p>
        </p:txBody>
      </p:sp>
      <p:sp>
        <p:nvSpPr>
          <p:cNvPr id="33"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0154" y="4377267"/>
            <a:ext cx="2341560"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38533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511403"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Rectangle 28">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5274821"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BA29A8EF-A9C7-4BFB-B031-289533231FD9}"/>
              </a:ext>
            </a:extLst>
          </p:cNvPr>
          <p:cNvSpPr>
            <a:spLocks noGrp="1"/>
          </p:cNvSpPr>
          <p:nvPr>
            <p:ph type="title"/>
          </p:nvPr>
        </p:nvSpPr>
        <p:spPr>
          <a:xfrm>
            <a:off x="723570" y="804328"/>
            <a:ext cx="4568484" cy="1205821"/>
          </a:xfrm>
        </p:spPr>
        <p:txBody>
          <a:bodyPr>
            <a:normAutofit/>
          </a:bodyPr>
          <a:lstStyle/>
          <a:p>
            <a:pPr algn="ctr"/>
            <a:r>
              <a:rPr lang="en-US" sz="3600" dirty="0">
                <a:solidFill>
                  <a:srgbClr val="FEFFFF"/>
                </a:solidFill>
                <a:latin typeface="Arial" panose="020B0604020202020204" pitchFamily="34" charset="0"/>
                <a:cs typeface="Arial" panose="020B0604020202020204" pitchFamily="34" charset="0"/>
              </a:rPr>
              <a:t>New Focus</a:t>
            </a:r>
          </a:p>
        </p:txBody>
      </p:sp>
      <p:sp>
        <p:nvSpPr>
          <p:cNvPr id="3" name="Content Placeholder 2">
            <a:extLst>
              <a:ext uri="{FF2B5EF4-FFF2-40B4-BE49-F238E27FC236}">
                <a16:creationId xmlns:a16="http://schemas.microsoft.com/office/drawing/2014/main" id="{9D32F679-1200-4FAE-A749-4C91511651CB}"/>
              </a:ext>
            </a:extLst>
          </p:cNvPr>
          <p:cNvSpPr>
            <a:spLocks noGrp="1"/>
          </p:cNvSpPr>
          <p:nvPr>
            <p:ph idx="1"/>
          </p:nvPr>
        </p:nvSpPr>
        <p:spPr>
          <a:xfrm>
            <a:off x="870368" y="2494450"/>
            <a:ext cx="4641035" cy="3563159"/>
          </a:xfrm>
        </p:spPr>
        <p:txBody>
          <a:bodyPr>
            <a:noAutofit/>
          </a:bodyPr>
          <a:lstStyle/>
          <a:p>
            <a:pPr>
              <a:spcBef>
                <a:spcPts val="0"/>
              </a:spcBef>
              <a:buClr>
                <a:srgbClr val="002060"/>
              </a:buClr>
              <a:buFont typeface="Wingdings" panose="05000000000000000000" pitchFamily="2" charset="2"/>
              <a:buChar char="§"/>
            </a:pPr>
            <a:r>
              <a:rPr lang="en-US" sz="1800" b="1" dirty="0">
                <a:latin typeface="Arial" panose="020B0604020202020204" pitchFamily="34" charset="0"/>
                <a:cs typeface="Arial" panose="020B0604020202020204" pitchFamily="34" charset="0"/>
              </a:rPr>
              <a:t>  ADDING VALUE TO THOSE    </a:t>
            </a:r>
          </a:p>
          <a:p>
            <a:pPr marL="0" indent="0">
              <a:spcBef>
                <a:spcPts val="0"/>
              </a:spcBef>
              <a:buClr>
                <a:srgbClr val="002060"/>
              </a:buClr>
              <a:buNone/>
            </a:pPr>
            <a:r>
              <a:rPr lang="en-US" sz="1800" b="1" dirty="0">
                <a:latin typeface="Arial" panose="020B0604020202020204" pitchFamily="34" charset="0"/>
                <a:cs typeface="Arial" panose="020B0604020202020204" pitchFamily="34" charset="0"/>
              </a:rPr>
              <a:t>     UNDER ITS JURISDICTION</a:t>
            </a:r>
          </a:p>
          <a:p>
            <a:pPr>
              <a:spcBef>
                <a:spcPts val="0"/>
              </a:spcBef>
              <a:buClr>
                <a:srgbClr val="002060"/>
              </a:buClr>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a:buClr>
                <a:srgbClr val="00206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RETURN ON INVESTMENT </a:t>
            </a:r>
          </a:p>
          <a:p>
            <a:pPr lvl="1">
              <a:buClr>
                <a:srgbClr val="002060"/>
              </a:buClr>
              <a:buSzPct val="50000"/>
              <a:buFont typeface="Wingdings" panose="05000000000000000000" pitchFamily="2" charset="2"/>
              <a:buChar char="q"/>
            </a:pPr>
            <a:r>
              <a:rPr lang="en-US" sz="1800" dirty="0">
                <a:latin typeface="Arial" panose="020B0604020202020204" pitchFamily="34" charset="0"/>
                <a:cs typeface="Arial" panose="020B0604020202020204" pitchFamily="34" charset="0"/>
              </a:rPr>
              <a:t>  Impact Change</a:t>
            </a:r>
          </a:p>
          <a:p>
            <a:pPr lvl="1">
              <a:lnSpc>
                <a:spcPct val="100000"/>
              </a:lnSpc>
              <a:spcBef>
                <a:spcPts val="0"/>
              </a:spcBef>
              <a:buClr>
                <a:srgbClr val="002060"/>
              </a:buClr>
              <a:buSzPct val="50000"/>
              <a:buFont typeface="Wingdings" panose="05000000000000000000" pitchFamily="2" charset="2"/>
              <a:buChar char="q"/>
            </a:pPr>
            <a:endParaRPr lang="en-US" sz="800" dirty="0">
              <a:latin typeface="Arial" panose="020B0604020202020204" pitchFamily="34" charset="0"/>
              <a:cs typeface="Arial" panose="020B0604020202020204" pitchFamily="34" charset="0"/>
            </a:endParaRPr>
          </a:p>
          <a:p>
            <a:pPr lvl="1">
              <a:buClr>
                <a:srgbClr val="002060"/>
              </a:buClr>
              <a:buSzPct val="50000"/>
              <a:buFont typeface="Wingdings" panose="05000000000000000000" pitchFamily="2" charset="2"/>
              <a:buChar char="q"/>
            </a:pPr>
            <a:r>
              <a:rPr lang="en-US" sz="1800" dirty="0">
                <a:latin typeface="Arial" panose="020B0604020202020204" pitchFamily="34" charset="0"/>
                <a:cs typeface="Arial" panose="020B0604020202020204" pitchFamily="34" charset="0"/>
              </a:rPr>
              <a:t>  Identify Cost Savings ($)</a:t>
            </a:r>
          </a:p>
          <a:p>
            <a:pPr>
              <a:buClr>
                <a:srgbClr val="002060"/>
              </a:buClr>
              <a:buSzPct val="50000"/>
              <a:buFont typeface="Wingdings" panose="05000000000000000000" pitchFamily="2" charset="2"/>
              <a:buChar char="q"/>
            </a:pPr>
            <a:endParaRPr lang="en-US" sz="1200" dirty="0">
              <a:latin typeface="Arial" panose="020B0604020202020204" pitchFamily="34" charset="0"/>
              <a:cs typeface="Arial" panose="020B0604020202020204" pitchFamily="34" charset="0"/>
            </a:endParaRPr>
          </a:p>
          <a:p>
            <a:pPr>
              <a:buClr>
                <a:srgbClr val="002060"/>
              </a:buClr>
              <a:buFont typeface="Wingdings" panose="05000000000000000000" pitchFamily="2" charset="2"/>
              <a:buChar char="§"/>
            </a:pPr>
            <a:r>
              <a:rPr lang="en-US" sz="1800" dirty="0">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TIMELINESS</a:t>
            </a:r>
          </a:p>
          <a:p>
            <a:pPr lvl="1">
              <a:buClr>
                <a:srgbClr val="002060"/>
              </a:buClr>
              <a:buSzPct val="50000"/>
              <a:buFont typeface="Wingdings" panose="05000000000000000000" pitchFamily="2" charset="2"/>
              <a:buChar char="q"/>
            </a:pPr>
            <a:r>
              <a:rPr lang="en-US" sz="1800" dirty="0">
                <a:latin typeface="Arial" panose="020B0604020202020204" pitchFamily="34" charset="0"/>
                <a:cs typeface="Arial" panose="020B0604020202020204" pitchFamily="34" charset="0"/>
              </a:rPr>
              <a:t>Correspondence decision – 5 Days</a:t>
            </a:r>
          </a:p>
          <a:p>
            <a:pPr lvl="1">
              <a:lnSpc>
                <a:spcPct val="100000"/>
              </a:lnSpc>
              <a:spcBef>
                <a:spcPts val="0"/>
              </a:spcBef>
              <a:buClr>
                <a:srgbClr val="002060"/>
              </a:buClr>
              <a:buSzPct val="50000"/>
              <a:buFont typeface="Wingdings" panose="05000000000000000000" pitchFamily="2" charset="2"/>
              <a:buChar char="q"/>
            </a:pPr>
            <a:endParaRPr lang="en-US" sz="800" dirty="0">
              <a:latin typeface="Arial" panose="020B0604020202020204" pitchFamily="34" charset="0"/>
              <a:cs typeface="Arial" panose="020B0604020202020204" pitchFamily="34" charset="0"/>
            </a:endParaRPr>
          </a:p>
          <a:p>
            <a:pPr lvl="1">
              <a:buClr>
                <a:srgbClr val="002060"/>
              </a:buClr>
              <a:buSzPct val="50000"/>
              <a:buFont typeface="Wingdings" panose="05000000000000000000" pitchFamily="2" charset="2"/>
              <a:buChar char="q"/>
            </a:pPr>
            <a:r>
              <a:rPr lang="en-US" sz="1800" dirty="0">
                <a:latin typeface="Arial" panose="020B0604020202020204" pitchFamily="34" charset="0"/>
                <a:cs typeface="Arial" panose="020B0604020202020204" pitchFamily="34" charset="0"/>
              </a:rPr>
              <a:t>Administrative Investigations – 90 Days (exceptions documented)</a:t>
            </a:r>
          </a:p>
          <a:p>
            <a:pPr lvl="1">
              <a:lnSpc>
                <a:spcPct val="100000"/>
              </a:lnSpc>
              <a:spcBef>
                <a:spcPts val="0"/>
              </a:spcBef>
              <a:buClr>
                <a:srgbClr val="002060"/>
              </a:buClr>
              <a:buSzPct val="50000"/>
              <a:buFont typeface="Wingdings" panose="05000000000000000000" pitchFamily="2" charset="2"/>
              <a:buChar char="q"/>
            </a:pPr>
            <a:endParaRPr lang="en-US" sz="800" dirty="0">
              <a:latin typeface="Arial" panose="020B0604020202020204" pitchFamily="34" charset="0"/>
              <a:cs typeface="Arial" panose="020B0604020202020204" pitchFamily="34" charset="0"/>
            </a:endParaRPr>
          </a:p>
          <a:p>
            <a:pPr marL="457200" lvl="1" indent="0">
              <a:buNone/>
            </a:pPr>
            <a:r>
              <a:rPr lang="en-US" sz="1800" dirty="0">
                <a:latin typeface="Arial" panose="020B0604020202020204" pitchFamily="34" charset="0"/>
                <a:cs typeface="Arial" panose="020B0604020202020204" pitchFamily="34" charset="0"/>
              </a:rPr>
              <a:t>    * </a:t>
            </a:r>
            <a:r>
              <a:rPr lang="en-US" sz="1600" b="1" i="1" dirty="0">
                <a:latin typeface="Arial" panose="020B0604020202020204" pitchFamily="34" charset="0"/>
                <a:cs typeface="Arial" panose="020B0604020202020204" pitchFamily="34" charset="0"/>
              </a:rPr>
              <a:t>Exceptions should not be the norm</a:t>
            </a:r>
          </a:p>
        </p:txBody>
      </p:sp>
      <p:pic>
        <p:nvPicPr>
          <p:cNvPr id="5" name="Picture 4" descr="A picture containing logo&#10;&#10;Description automatically generated">
            <a:extLst>
              <a:ext uri="{FF2B5EF4-FFF2-40B4-BE49-F238E27FC236}">
                <a16:creationId xmlns:a16="http://schemas.microsoft.com/office/drawing/2014/main" id="{66596DA5-349F-4FC8-8A57-2A896A7AB08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336" r="3941" b="-1"/>
          <a:stretch/>
        </p:blipFill>
        <p:spPr>
          <a:xfrm>
            <a:off x="6152950" y="1555131"/>
            <a:ext cx="2507555" cy="1366930"/>
          </a:xfrm>
          <a:prstGeom prst="rect">
            <a:avLst/>
          </a:prstGeom>
        </p:spPr>
      </p:pic>
      <p:pic>
        <p:nvPicPr>
          <p:cNvPr id="4" name="Picture 3" descr="Calendar&#10;&#10;Description automatically generated with medium confidence">
            <a:extLst>
              <a:ext uri="{FF2B5EF4-FFF2-40B4-BE49-F238E27FC236}">
                <a16:creationId xmlns:a16="http://schemas.microsoft.com/office/drawing/2014/main" id="{C3B8FEA7-71A0-4CD6-9F5D-7C893D24D464}"/>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43" t="6442" r="2756" b="8251"/>
          <a:stretch/>
        </p:blipFill>
        <p:spPr>
          <a:xfrm>
            <a:off x="5943028" y="4195999"/>
            <a:ext cx="2861166" cy="1697083"/>
          </a:xfrm>
          <a:prstGeom prst="rect">
            <a:avLst/>
          </a:prstGeom>
        </p:spPr>
      </p:pic>
    </p:spTree>
    <p:extLst>
      <p:ext uri="{BB962C8B-B14F-4D97-AF65-F5344CB8AC3E}">
        <p14:creationId xmlns:p14="http://schemas.microsoft.com/office/powerpoint/2010/main" val="35956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 calcmode="lin" valueType="num">
                                      <p:cBhvr additive="base">
                                        <p:cTn id="41"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11" end="11"/>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anim calcmode="lin" valueType="num">
                                      <p:cBhvr additive="base">
                                        <p:cTn id="45" dur="5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1"/>
            <a:ext cx="9143997"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86479"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86474" y="-1"/>
            <a:ext cx="3057523"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512" y="-1"/>
            <a:ext cx="8799485"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EF3296-26F0-4CE0-AB97-96C493E47076}"/>
              </a:ext>
            </a:extLst>
          </p:cNvPr>
          <p:cNvSpPr>
            <a:spLocks noGrp="1"/>
          </p:cNvSpPr>
          <p:nvPr>
            <p:ph type="title"/>
          </p:nvPr>
        </p:nvSpPr>
        <p:spPr>
          <a:xfrm>
            <a:off x="1028699" y="294538"/>
            <a:ext cx="7421963" cy="1033669"/>
          </a:xfrm>
        </p:spPr>
        <p:txBody>
          <a:bodyPr>
            <a:normAutofit/>
          </a:bodyPr>
          <a:lstStyle/>
          <a:p>
            <a:pPr algn="ctr"/>
            <a:r>
              <a:rPr lang="en-US" sz="3500" dirty="0">
                <a:solidFill>
                  <a:srgbClr val="FFFFFF"/>
                </a:solidFill>
                <a:latin typeface="Arial" panose="020B0604020202020204" pitchFamily="34" charset="0"/>
                <a:cs typeface="Arial" panose="020B0604020202020204" pitchFamily="34" charset="0"/>
              </a:rPr>
              <a:t>Leadership</a:t>
            </a:r>
          </a:p>
        </p:txBody>
      </p:sp>
      <p:pic>
        <p:nvPicPr>
          <p:cNvPr id="5" name="Content Placeholder 4" descr="A picture containing scale, device&#10;&#10;Description automatically generated">
            <a:extLst>
              <a:ext uri="{FF2B5EF4-FFF2-40B4-BE49-F238E27FC236}">
                <a16:creationId xmlns:a16="http://schemas.microsoft.com/office/drawing/2014/main" id="{C74AEFF2-08B3-495C-807A-F5662CEA294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522509" y="1858379"/>
            <a:ext cx="4912784" cy="3684588"/>
          </a:xfrm>
        </p:spPr>
      </p:pic>
      <p:sp>
        <p:nvSpPr>
          <p:cNvPr id="7" name="TextBox 6">
            <a:extLst>
              <a:ext uri="{FF2B5EF4-FFF2-40B4-BE49-F238E27FC236}">
                <a16:creationId xmlns:a16="http://schemas.microsoft.com/office/drawing/2014/main" id="{FAC120A2-80C0-48C8-8F3C-A8DB146B7B90}"/>
              </a:ext>
            </a:extLst>
          </p:cNvPr>
          <p:cNvSpPr txBox="1"/>
          <p:nvPr/>
        </p:nvSpPr>
        <p:spPr>
          <a:xfrm>
            <a:off x="5276675" y="4840448"/>
            <a:ext cx="2139193" cy="523220"/>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Director of Investigations</a:t>
            </a:r>
          </a:p>
        </p:txBody>
      </p:sp>
      <p:sp>
        <p:nvSpPr>
          <p:cNvPr id="13" name="TextBox 12">
            <a:extLst>
              <a:ext uri="{FF2B5EF4-FFF2-40B4-BE49-F238E27FC236}">
                <a16:creationId xmlns:a16="http://schemas.microsoft.com/office/drawing/2014/main" id="{072EE47F-9745-4C20-B5CB-9C36E3B9399C}"/>
              </a:ext>
            </a:extLst>
          </p:cNvPr>
          <p:cNvSpPr txBox="1"/>
          <p:nvPr/>
        </p:nvSpPr>
        <p:spPr>
          <a:xfrm>
            <a:off x="1814073" y="5423281"/>
            <a:ext cx="3202096" cy="523220"/>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IG General Counsel / </a:t>
            </a:r>
          </a:p>
          <a:p>
            <a:r>
              <a:rPr lang="en-US" sz="1400" b="1" dirty="0">
                <a:latin typeface="Arial" panose="020B0604020202020204" pitchFamily="34" charset="0"/>
                <a:cs typeface="Arial" panose="020B0604020202020204" pitchFamily="34" charset="0"/>
              </a:rPr>
              <a:t>      Director of Contract Oversight</a:t>
            </a:r>
          </a:p>
        </p:txBody>
      </p:sp>
      <p:sp>
        <p:nvSpPr>
          <p:cNvPr id="15" name="TextBox 14">
            <a:extLst>
              <a:ext uri="{FF2B5EF4-FFF2-40B4-BE49-F238E27FC236}">
                <a16:creationId xmlns:a16="http://schemas.microsoft.com/office/drawing/2014/main" id="{81F9A72C-FC97-47AF-8D61-EAA5CAB85F49}"/>
              </a:ext>
            </a:extLst>
          </p:cNvPr>
          <p:cNvSpPr txBox="1"/>
          <p:nvPr/>
        </p:nvSpPr>
        <p:spPr>
          <a:xfrm>
            <a:off x="1814072" y="5100966"/>
            <a:ext cx="2053253" cy="307777"/>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latin typeface="Arial" panose="020B0604020202020204" pitchFamily="34" charset="0"/>
                <a:cs typeface="Arial" panose="020B0604020202020204" pitchFamily="34" charset="0"/>
              </a:rPr>
              <a:t>Director of Audit</a:t>
            </a:r>
          </a:p>
        </p:txBody>
      </p:sp>
      <p:sp>
        <p:nvSpPr>
          <p:cNvPr id="9" name="TextBox 8">
            <a:extLst>
              <a:ext uri="{FF2B5EF4-FFF2-40B4-BE49-F238E27FC236}">
                <a16:creationId xmlns:a16="http://schemas.microsoft.com/office/drawing/2014/main" id="{8451867E-F25E-4039-AF85-E802E15A5104}"/>
              </a:ext>
            </a:extLst>
          </p:cNvPr>
          <p:cNvSpPr txBox="1"/>
          <p:nvPr/>
        </p:nvSpPr>
        <p:spPr>
          <a:xfrm>
            <a:off x="1191237" y="6139976"/>
            <a:ext cx="4437329" cy="523220"/>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Does Not Currently Exist</a:t>
            </a:r>
          </a:p>
        </p:txBody>
      </p:sp>
    </p:spTree>
    <p:extLst>
      <p:ext uri="{BB962C8B-B14F-4D97-AF65-F5344CB8AC3E}">
        <p14:creationId xmlns:p14="http://schemas.microsoft.com/office/powerpoint/2010/main" val="392959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062114" y="0"/>
            <a:ext cx="3072908"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486646" y="-3486043"/>
            <a:ext cx="2170709" cy="9144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1A2982-DE1D-4A20-857B-9A5F943A8463}"/>
              </a:ext>
            </a:extLst>
          </p:cNvPr>
          <p:cNvSpPr>
            <a:spLocks noGrp="1"/>
          </p:cNvSpPr>
          <p:nvPr>
            <p:ph type="title"/>
          </p:nvPr>
        </p:nvSpPr>
        <p:spPr>
          <a:xfrm>
            <a:off x="1037673" y="348865"/>
            <a:ext cx="7288583" cy="1576446"/>
          </a:xfrm>
        </p:spPr>
        <p:txBody>
          <a:bodyPr anchor="ctr">
            <a:normAutofit/>
          </a:bodyPr>
          <a:lstStyle/>
          <a:p>
            <a:pPr algn="ctr"/>
            <a:r>
              <a:rPr lang="en-US" sz="3600" dirty="0">
                <a:solidFill>
                  <a:srgbClr val="FFFFFF"/>
                </a:solidFill>
                <a:latin typeface="Arial" panose="020B0604020202020204" pitchFamily="34" charset="0"/>
                <a:cs typeface="Arial" panose="020B0604020202020204" pitchFamily="34" charset="0"/>
              </a:rPr>
              <a:t>Future</a:t>
            </a:r>
            <a:r>
              <a:rPr lang="en-US" sz="3500" dirty="0">
                <a:solidFill>
                  <a:srgbClr val="FFFFFF"/>
                </a:solidFill>
                <a:latin typeface="Arial" panose="020B0604020202020204" pitchFamily="34" charset="0"/>
                <a:cs typeface="Arial" panose="020B0604020202020204" pitchFamily="34" charset="0"/>
              </a:rPr>
              <a:t> Outlook</a:t>
            </a:r>
          </a:p>
        </p:txBody>
      </p:sp>
      <p:graphicFrame>
        <p:nvGraphicFramePr>
          <p:cNvPr id="6" name="Content Placeholder 2">
            <a:extLst>
              <a:ext uri="{FF2B5EF4-FFF2-40B4-BE49-F238E27FC236}">
                <a16:creationId xmlns:a16="http://schemas.microsoft.com/office/drawing/2014/main" id="{78CA2DD0-E63A-4E16-9268-A86434955476}"/>
              </a:ext>
            </a:extLst>
          </p:cNvPr>
          <p:cNvGraphicFramePr>
            <a:graphicFrameLocks noGrp="1"/>
          </p:cNvGraphicFramePr>
          <p:nvPr>
            <p:ph idx="1"/>
            <p:extLst>
              <p:ext uri="{D42A27DB-BD31-4B8C-83A1-F6EECF244321}">
                <p14:modId xmlns:p14="http://schemas.microsoft.com/office/powerpoint/2010/main" val="317222024"/>
              </p:ext>
            </p:extLst>
          </p:nvPr>
        </p:nvGraphicFramePr>
        <p:xfrm>
          <a:off x="483042" y="2615979"/>
          <a:ext cx="8195871"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8657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3"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4" y="1924949"/>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3195" y="4092815"/>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20" y="1904672"/>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7FCAA-C6C9-473A-BC19-3E58EA8B808B}"/>
              </a:ext>
            </a:extLst>
          </p:cNvPr>
          <p:cNvSpPr>
            <a:spLocks noGrp="1"/>
          </p:cNvSpPr>
          <p:nvPr>
            <p:ph type="ctrTitle"/>
          </p:nvPr>
        </p:nvSpPr>
        <p:spPr>
          <a:xfrm>
            <a:off x="274540" y="586856"/>
            <a:ext cx="2493827" cy="2743573"/>
          </a:xfrm>
        </p:spPr>
        <p:txBody>
          <a:bodyPr vert="horz" lIns="91440" tIns="45720" rIns="91440" bIns="45720" rtlCol="0" anchor="b">
            <a:normAutofit/>
          </a:bodyPr>
          <a:lstStyle/>
          <a:p>
            <a:r>
              <a:rPr lang="en-US" sz="3600" b="1" kern="1200" dirty="0">
                <a:solidFill>
                  <a:srgbClr val="FFFFFF"/>
                </a:solidFill>
                <a:latin typeface="Arial" panose="020B0604020202020204" pitchFamily="34" charset="0"/>
                <a:cs typeface="Arial" panose="020B0604020202020204" pitchFamily="34" charset="0"/>
              </a:rPr>
              <a:t>Thank You</a:t>
            </a:r>
          </a:p>
        </p:txBody>
      </p:sp>
      <p:sp>
        <p:nvSpPr>
          <p:cNvPr id="5" name="TextBox 4">
            <a:extLst>
              <a:ext uri="{FF2B5EF4-FFF2-40B4-BE49-F238E27FC236}">
                <a16:creationId xmlns:a16="http://schemas.microsoft.com/office/drawing/2014/main" id="{3F3FC677-5CDC-41DD-8866-4E52F6334815}"/>
              </a:ext>
            </a:extLst>
          </p:cNvPr>
          <p:cNvSpPr txBox="1"/>
          <p:nvPr/>
        </p:nvSpPr>
        <p:spPr>
          <a:xfrm>
            <a:off x="3626784" y="473311"/>
            <a:ext cx="4916510" cy="5546047"/>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2800" dirty="0">
                <a:latin typeface="Arial" panose="020B0604020202020204" pitchFamily="34" charset="0"/>
                <a:cs typeface="Arial" panose="020B0604020202020204" pitchFamily="34" charset="0"/>
              </a:rPr>
              <a:t>Sheryl Goodman,</a:t>
            </a:r>
          </a:p>
          <a:p>
            <a:pPr algn="ctr" defTabSz="914400">
              <a:lnSpc>
                <a:spcPct val="90000"/>
              </a:lnSpc>
              <a:spcAft>
                <a:spcPts val="600"/>
              </a:spcAft>
            </a:pPr>
            <a:r>
              <a:rPr lang="en-US" sz="2800" dirty="0">
                <a:latin typeface="Arial" panose="020B0604020202020204" pitchFamily="34" charset="0"/>
                <a:cs typeface="Arial" panose="020B0604020202020204" pitchFamily="34" charset="0"/>
              </a:rPr>
              <a:t>Interim Inspector General</a:t>
            </a:r>
          </a:p>
          <a:p>
            <a:pPr defTabSz="914400">
              <a:lnSpc>
                <a:spcPct val="90000"/>
              </a:lnSpc>
              <a:spcAft>
                <a:spcPts val="600"/>
              </a:spcAft>
            </a:pPr>
            <a:endParaRPr lang="en-US" sz="2800" dirty="0">
              <a:latin typeface="Arial" panose="020B0604020202020204" pitchFamily="34" charset="0"/>
              <a:cs typeface="Arial" panose="020B0604020202020204" pitchFamily="34" charset="0"/>
            </a:endParaRPr>
          </a:p>
          <a:p>
            <a:pPr algn="ctr" defTabSz="914400">
              <a:lnSpc>
                <a:spcPct val="90000"/>
              </a:lnSpc>
              <a:spcAft>
                <a:spcPts val="600"/>
              </a:spcAft>
            </a:pPr>
            <a:r>
              <a:rPr lang="en-US" sz="2800" dirty="0">
                <a:latin typeface="Arial" panose="020B0604020202020204" pitchFamily="34" charset="0"/>
                <a:cs typeface="Arial" panose="020B0604020202020204" pitchFamily="34" charset="0"/>
              </a:rPr>
              <a:t>Office:</a:t>
            </a:r>
          </a:p>
          <a:p>
            <a:pPr algn="ctr" defTabSz="914400">
              <a:lnSpc>
                <a:spcPct val="90000"/>
              </a:lnSpc>
              <a:spcAft>
                <a:spcPts val="600"/>
              </a:spcAft>
              <a:buClr>
                <a:schemeClr val="tx2">
                  <a:lumMod val="75000"/>
                </a:schemeClr>
              </a:buClr>
              <a:buSzPct val="70000"/>
              <a:defRPr/>
            </a:pPr>
            <a:r>
              <a:rPr lang="en-US" altLang="en-US" sz="2800" dirty="0">
                <a:latin typeface="Arial" panose="020B0604020202020204" pitchFamily="34" charset="0"/>
                <a:cs typeface="Arial" panose="020B0604020202020204" pitchFamily="34" charset="0"/>
              </a:rPr>
              <a:t>Email:  </a:t>
            </a:r>
            <a:r>
              <a:rPr lang="en-US" altLang="en-US" sz="2800" dirty="0">
                <a:latin typeface="Arial" panose="020B0604020202020204" pitchFamily="34" charset="0"/>
                <a:cs typeface="Arial" panose="020B0604020202020204" pitchFamily="34" charset="0"/>
                <a:hlinkClick r:id="rId2"/>
              </a:rPr>
              <a:t>inspector@coj.net</a:t>
            </a:r>
            <a:endParaRPr lang="en-US" altLang="en-US" sz="2800" dirty="0">
              <a:latin typeface="Arial" panose="020B0604020202020204" pitchFamily="34" charset="0"/>
              <a:cs typeface="Arial" panose="020B0604020202020204" pitchFamily="34" charset="0"/>
            </a:endParaRPr>
          </a:p>
          <a:p>
            <a:pPr algn="ctr" defTabSz="914400">
              <a:lnSpc>
                <a:spcPct val="90000"/>
              </a:lnSpc>
              <a:spcAft>
                <a:spcPts val="600"/>
              </a:spcAft>
              <a:buClr>
                <a:schemeClr val="tx2">
                  <a:lumMod val="75000"/>
                </a:schemeClr>
              </a:buClr>
              <a:buSzPct val="70000"/>
              <a:defRPr/>
            </a:pPr>
            <a:r>
              <a:rPr lang="en-US" altLang="en-US" sz="2800" dirty="0">
                <a:latin typeface="Arial" panose="020B0604020202020204" pitchFamily="34" charset="0"/>
                <a:cs typeface="Arial" panose="020B0604020202020204" pitchFamily="34" charset="0"/>
              </a:rPr>
              <a:t>(904) 255-5800</a:t>
            </a:r>
            <a:endParaRPr lang="en-US" sz="28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8630173-E679-4218-8AC6-B43AE94F6FE7}"/>
              </a:ext>
            </a:extLst>
          </p:cNvPr>
          <p:cNvSpPr txBox="1"/>
          <p:nvPr/>
        </p:nvSpPr>
        <p:spPr>
          <a:xfrm>
            <a:off x="3721226" y="5551388"/>
            <a:ext cx="4689446" cy="424732"/>
          </a:xfrm>
          <a:prstGeom prst="rect">
            <a:avLst/>
          </a:prstGeom>
          <a:noFill/>
        </p:spPr>
        <p:txBody>
          <a:bodyPr wrap="square">
            <a:spAutoFit/>
          </a:bodyPr>
          <a:lstStyle/>
          <a:p>
            <a:pPr algn="ctr" defTabSz="914400">
              <a:lnSpc>
                <a:spcPct val="90000"/>
              </a:lnSpc>
              <a:spcAft>
                <a:spcPts val="600"/>
              </a:spcAft>
              <a:buClr>
                <a:schemeClr val="tx2">
                  <a:lumMod val="75000"/>
                </a:schemeClr>
              </a:buClr>
              <a:buSzPct val="70000"/>
              <a:defRPr/>
            </a:pPr>
            <a:r>
              <a:rPr lang="en-US" altLang="en-US" sz="2400" dirty="0">
                <a:latin typeface="Arial" panose="020B0604020202020204" pitchFamily="34" charset="0"/>
                <a:cs typeface="Arial" panose="020B0604020202020204" pitchFamily="34" charset="0"/>
                <a:hlinkClick r:id="rId3"/>
              </a:rPr>
              <a:t>http://www.coj.net/oig</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8436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D04E69C-1C2A-4A17-AE35-4E45EE975B94}"/>
              </a:ext>
            </a:extLst>
          </p:cNvPr>
          <p:cNvSpPr>
            <a:spLocks noGrp="1"/>
          </p:cNvSpPr>
          <p:nvPr>
            <p:ph type="title"/>
          </p:nvPr>
        </p:nvSpPr>
        <p:spPr>
          <a:xfrm>
            <a:off x="721595" y="722171"/>
            <a:ext cx="7698523" cy="1212102"/>
          </a:xfrm>
        </p:spPr>
        <p:txBody>
          <a:bodyPr>
            <a:normAutofit/>
          </a:bodyPr>
          <a:lstStyle/>
          <a:p>
            <a:pPr algn="ctr"/>
            <a:r>
              <a:rPr lang="en-US" sz="3200" dirty="0">
                <a:solidFill>
                  <a:srgbClr val="FFFFFF"/>
                </a:solidFill>
                <a:latin typeface="Arial" panose="020B0604020202020204" pitchFamily="34" charset="0"/>
                <a:cs typeface="Arial" panose="020B0604020202020204" pitchFamily="34" charset="0"/>
              </a:rPr>
              <a:t>October  1, 2020  – September 30, 2021</a:t>
            </a:r>
          </a:p>
        </p:txBody>
      </p:sp>
      <p:sp>
        <p:nvSpPr>
          <p:cNvPr id="3" name="Content Placeholder 2">
            <a:extLst>
              <a:ext uri="{FF2B5EF4-FFF2-40B4-BE49-F238E27FC236}">
                <a16:creationId xmlns:a16="http://schemas.microsoft.com/office/drawing/2014/main" id="{E65D4657-A686-469E-9047-E203FA99FFCB}"/>
              </a:ext>
            </a:extLst>
          </p:cNvPr>
          <p:cNvSpPr>
            <a:spLocks noGrp="1"/>
          </p:cNvSpPr>
          <p:nvPr>
            <p:ph idx="1"/>
          </p:nvPr>
        </p:nvSpPr>
        <p:spPr>
          <a:xfrm>
            <a:off x="1086323" y="3251728"/>
            <a:ext cx="7281746" cy="3490436"/>
          </a:xfrm>
        </p:spPr>
        <p:txBody>
          <a:bodyPr anchor="ctr">
            <a:normAutofit/>
          </a:bodyPr>
          <a:lstStyle/>
          <a:p>
            <a:pPr lvl="1">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Management Referrals: 58</a:t>
            </a:r>
          </a:p>
          <a:p>
            <a:pPr lvl="1">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Closed No Further Action: 56</a:t>
            </a:r>
          </a:p>
          <a:p>
            <a:pPr lvl="1">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Investigations Unit Activity: 47</a:t>
            </a:r>
            <a:endParaRPr lang="en-US" sz="1700" dirty="0">
              <a:latin typeface="Arial" panose="020B0604020202020204" pitchFamily="34" charset="0"/>
              <a:cs typeface="Arial" panose="020B0604020202020204" pitchFamily="34" charset="0"/>
            </a:endParaRPr>
          </a:p>
          <a:p>
            <a:pPr lvl="2">
              <a:buClr>
                <a:srgbClr val="002060"/>
              </a:buClr>
              <a:buFont typeface="Wingdings" panose="05000000000000000000" pitchFamily="2" charset="2"/>
              <a:buChar char="§"/>
            </a:pPr>
            <a:r>
              <a:rPr lang="en-US" sz="1700" dirty="0">
                <a:latin typeface="Arial" panose="020B0604020202020204" pitchFamily="34" charset="0"/>
                <a:cs typeface="Arial" panose="020B0604020202020204" pitchFamily="34" charset="0"/>
              </a:rPr>
              <a:t>Preliminary Reviews – 29</a:t>
            </a:r>
          </a:p>
          <a:p>
            <a:pPr lvl="2">
              <a:buClr>
                <a:srgbClr val="002060"/>
              </a:buClr>
              <a:buFont typeface="Wingdings" panose="05000000000000000000" pitchFamily="2" charset="2"/>
              <a:buChar char="§"/>
            </a:pPr>
            <a:r>
              <a:rPr lang="en-US" sz="1700" dirty="0">
                <a:latin typeface="Arial" panose="020B0604020202020204" pitchFamily="34" charset="0"/>
                <a:cs typeface="Arial" panose="020B0604020202020204" pitchFamily="34" charset="0"/>
              </a:rPr>
              <a:t>Referred to OIG Contract Oversight – 11</a:t>
            </a:r>
          </a:p>
          <a:p>
            <a:pPr lvl="2">
              <a:buClr>
                <a:srgbClr val="002060"/>
              </a:buClr>
              <a:buFont typeface="Wingdings" panose="05000000000000000000" pitchFamily="2" charset="2"/>
              <a:buChar char="§"/>
            </a:pPr>
            <a:r>
              <a:rPr lang="en-US" sz="1700" dirty="0">
                <a:latin typeface="Arial" panose="020B0604020202020204" pitchFamily="34" charset="0"/>
                <a:cs typeface="Arial" panose="020B0604020202020204" pitchFamily="34" charset="0"/>
              </a:rPr>
              <a:t>Investigation Reports – 3</a:t>
            </a:r>
          </a:p>
          <a:p>
            <a:pPr lvl="2">
              <a:buClr>
                <a:srgbClr val="002060"/>
              </a:buClr>
              <a:buFont typeface="Wingdings" panose="05000000000000000000" pitchFamily="2" charset="2"/>
              <a:buChar char="§"/>
            </a:pPr>
            <a:r>
              <a:rPr lang="en-US" sz="1700" dirty="0">
                <a:latin typeface="Arial" panose="020B0604020202020204" pitchFamily="34" charset="0"/>
                <a:cs typeface="Arial" panose="020B0604020202020204" pitchFamily="34" charset="0"/>
              </a:rPr>
              <a:t>Referred to OIG Audit – 2</a:t>
            </a:r>
          </a:p>
          <a:p>
            <a:pPr lvl="2">
              <a:buClr>
                <a:srgbClr val="002060"/>
              </a:buClr>
              <a:buFont typeface="Wingdings" panose="05000000000000000000" pitchFamily="2" charset="2"/>
              <a:buChar char="§"/>
            </a:pPr>
            <a:r>
              <a:rPr lang="en-US" sz="1700" dirty="0">
                <a:latin typeface="Arial" panose="020B0604020202020204" pitchFamily="34" charset="0"/>
                <a:cs typeface="Arial" panose="020B0604020202020204" pitchFamily="34" charset="0"/>
              </a:rPr>
              <a:t>Corrective Action Memorandums – 2</a:t>
            </a:r>
          </a:p>
          <a:p>
            <a:pPr lvl="1">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Non-Jurisdiction Referral: 5 </a:t>
            </a:r>
          </a:p>
          <a:p>
            <a:pPr lvl="1">
              <a:buClr>
                <a:srgbClr val="002060"/>
              </a:buClr>
              <a:buFont typeface="Wingdings" panose="05000000000000000000" pitchFamily="2" charset="2"/>
              <a:buChar char="§"/>
            </a:pPr>
            <a:r>
              <a:rPr lang="en-US" sz="2100" dirty="0">
                <a:latin typeface="Arial" panose="020B0604020202020204" pitchFamily="34" charset="0"/>
                <a:cs typeface="Arial" panose="020B0604020202020204" pitchFamily="34" charset="0"/>
              </a:rPr>
              <a:t>Management Inquiry: 4</a:t>
            </a:r>
          </a:p>
        </p:txBody>
      </p:sp>
      <p:sp>
        <p:nvSpPr>
          <p:cNvPr id="11" name="TextBox 10">
            <a:extLst>
              <a:ext uri="{FF2B5EF4-FFF2-40B4-BE49-F238E27FC236}">
                <a16:creationId xmlns:a16="http://schemas.microsoft.com/office/drawing/2014/main" id="{19BCF4AD-3A89-490C-93A1-1F95A0223722}"/>
              </a:ext>
            </a:extLst>
          </p:cNvPr>
          <p:cNvSpPr txBox="1"/>
          <p:nvPr/>
        </p:nvSpPr>
        <p:spPr>
          <a:xfrm>
            <a:off x="1476462" y="2247035"/>
            <a:ext cx="6501468" cy="584775"/>
          </a:xfrm>
          <a:prstGeom prst="rect">
            <a:avLst/>
          </a:prstGeom>
          <a:noFill/>
        </p:spPr>
        <p:txBody>
          <a:bodyPr wrap="square">
            <a:spAutoFit/>
          </a:bodyPr>
          <a:lstStyle/>
          <a:p>
            <a:pPr algn="ctr"/>
            <a:r>
              <a:rPr lang="en-US" sz="3200" dirty="0">
                <a:latin typeface="Arial" panose="020B0604020202020204" pitchFamily="34" charset="0"/>
                <a:cs typeface="Arial" panose="020B0604020202020204" pitchFamily="34" charset="0"/>
              </a:rPr>
              <a:t>Correspondences Handled (170)</a:t>
            </a:r>
          </a:p>
        </p:txBody>
      </p:sp>
      <p:sp>
        <p:nvSpPr>
          <p:cNvPr id="5" name="TextBox 4">
            <a:extLst>
              <a:ext uri="{FF2B5EF4-FFF2-40B4-BE49-F238E27FC236}">
                <a16:creationId xmlns:a16="http://schemas.microsoft.com/office/drawing/2014/main" id="{B2CCC37A-8852-4322-BC05-2D68A5BBA960}"/>
              </a:ext>
            </a:extLst>
          </p:cNvPr>
          <p:cNvSpPr txBox="1"/>
          <p:nvPr/>
        </p:nvSpPr>
        <p:spPr>
          <a:xfrm>
            <a:off x="1895913" y="2750798"/>
            <a:ext cx="5536734" cy="461665"/>
          </a:xfrm>
          <a:prstGeom prst="rect">
            <a:avLst/>
          </a:prstGeom>
          <a:noFill/>
        </p:spPr>
        <p:txBody>
          <a:bodyPr wrap="square" rtlCol="0">
            <a:spAutoFit/>
          </a:bodyPr>
          <a:lstStyle/>
          <a:p>
            <a:pPr algn="just"/>
            <a:r>
              <a:rPr lang="en-US" sz="1200" i="1" dirty="0">
                <a:latin typeface="Arial" panose="020B0604020202020204" pitchFamily="34" charset="0"/>
                <a:cs typeface="Arial" panose="020B0604020202020204" pitchFamily="34" charset="0"/>
              </a:rPr>
              <a:t>Represents the number of written communications sent to the OIG, to include allegations of waste, fraud and abuse.</a:t>
            </a:r>
          </a:p>
        </p:txBody>
      </p:sp>
    </p:spTree>
    <p:extLst>
      <p:ext uri="{BB962C8B-B14F-4D97-AF65-F5344CB8AC3E}">
        <p14:creationId xmlns:p14="http://schemas.microsoft.com/office/powerpoint/2010/main" val="262913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ectangle 3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D04E69C-1C2A-4A17-AE35-4E45EE975B94}"/>
              </a:ext>
            </a:extLst>
          </p:cNvPr>
          <p:cNvSpPr>
            <a:spLocks noGrp="1"/>
          </p:cNvSpPr>
          <p:nvPr>
            <p:ph type="title"/>
          </p:nvPr>
        </p:nvSpPr>
        <p:spPr>
          <a:xfrm>
            <a:off x="718879" y="800392"/>
            <a:ext cx="7698523" cy="1212102"/>
          </a:xfrm>
        </p:spPr>
        <p:txBody>
          <a:bodyPr>
            <a:normAutofit/>
          </a:bodyPr>
          <a:lstStyle/>
          <a:p>
            <a:pPr algn="ctr"/>
            <a:r>
              <a:rPr lang="en-US" sz="3200" dirty="0">
                <a:solidFill>
                  <a:srgbClr val="FFFFFF"/>
                </a:solidFill>
                <a:latin typeface="Arial" panose="020B0604020202020204" pitchFamily="34" charset="0"/>
                <a:cs typeface="Arial" panose="020B0604020202020204" pitchFamily="34" charset="0"/>
              </a:rPr>
              <a:t>October 1, 2020 – September 30, 2021</a:t>
            </a:r>
          </a:p>
        </p:txBody>
      </p:sp>
      <p:sp>
        <p:nvSpPr>
          <p:cNvPr id="3" name="Content Placeholder 2">
            <a:extLst>
              <a:ext uri="{FF2B5EF4-FFF2-40B4-BE49-F238E27FC236}">
                <a16:creationId xmlns:a16="http://schemas.microsoft.com/office/drawing/2014/main" id="{E65D4657-A686-469E-9047-E203FA99FFCB}"/>
              </a:ext>
            </a:extLst>
          </p:cNvPr>
          <p:cNvSpPr>
            <a:spLocks noGrp="1"/>
          </p:cNvSpPr>
          <p:nvPr>
            <p:ph idx="1"/>
          </p:nvPr>
        </p:nvSpPr>
        <p:spPr>
          <a:xfrm>
            <a:off x="1135656" y="2655112"/>
            <a:ext cx="7281746" cy="3567173"/>
          </a:xfrm>
        </p:spPr>
        <p:txBody>
          <a:bodyPr anchor="ctr">
            <a:normAutofit fontScale="92500" lnSpcReduction="10000"/>
          </a:bodyPr>
          <a:lstStyle/>
          <a:p>
            <a:pPr marL="0" indent="0" algn="ctr">
              <a:buNone/>
            </a:pPr>
            <a:r>
              <a:rPr lang="en-US" sz="3200" b="1" dirty="0">
                <a:latin typeface="Arial" panose="020B0604020202020204" pitchFamily="34" charset="0"/>
                <a:cs typeface="Arial" panose="020B0604020202020204" pitchFamily="34" charset="0"/>
              </a:rPr>
              <a:t>Return On Investment</a:t>
            </a:r>
          </a:p>
          <a:p>
            <a:pPr marL="0" indent="0" algn="ctr">
              <a:buNone/>
            </a:pPr>
            <a:endParaRPr lang="en-US" sz="800" b="1" dirty="0">
              <a:latin typeface="Arial" panose="020B0604020202020204" pitchFamily="34" charset="0"/>
              <a:cs typeface="Arial" panose="020B0604020202020204" pitchFamily="34" charset="0"/>
            </a:endParaRPr>
          </a:p>
          <a:p>
            <a:pPr>
              <a:buClr>
                <a:srgbClr val="002060"/>
              </a:buClr>
              <a:buFont typeface="Wingdings" panose="05000000000000000000" pitchFamily="2" charset="2"/>
              <a:buChar char="§"/>
            </a:pPr>
            <a:r>
              <a:rPr lang="en-US" sz="2100" dirty="0"/>
              <a:t>Corrective Action (CA) Recommendations:  38</a:t>
            </a:r>
          </a:p>
          <a:p>
            <a:pPr>
              <a:buClr>
                <a:srgbClr val="002060"/>
              </a:buClr>
              <a:buFont typeface="Wingdings" panose="05000000000000000000" pitchFamily="2" charset="2"/>
              <a:buChar char="§"/>
            </a:pPr>
            <a:r>
              <a:rPr lang="en-US" sz="2100" dirty="0"/>
              <a:t>Number of CA’s Accepted:  100%</a:t>
            </a:r>
          </a:p>
          <a:p>
            <a:pPr>
              <a:buClr>
                <a:srgbClr val="002060"/>
              </a:buClr>
              <a:buFont typeface="Wingdings" panose="05000000000000000000" pitchFamily="2" charset="2"/>
              <a:buChar char="§"/>
            </a:pPr>
            <a:r>
              <a:rPr lang="en-US" sz="2100" dirty="0"/>
              <a:t>Number of CA’s Implemented: 35</a:t>
            </a:r>
          </a:p>
          <a:p>
            <a:pPr>
              <a:buClr>
                <a:srgbClr val="002060"/>
              </a:buClr>
              <a:buFont typeface="Wingdings" panose="05000000000000000000" pitchFamily="2" charset="2"/>
              <a:buChar char="§"/>
            </a:pPr>
            <a:r>
              <a:rPr lang="en-US" sz="2100" dirty="0"/>
              <a:t>Number of CA’s Pending: 3</a:t>
            </a:r>
          </a:p>
          <a:p>
            <a:pPr>
              <a:buClr>
                <a:srgbClr val="002060"/>
              </a:buClr>
              <a:buFont typeface="Wingdings" panose="05000000000000000000" pitchFamily="2" charset="2"/>
              <a:buChar char="§"/>
            </a:pPr>
            <a:r>
              <a:rPr lang="en-US" sz="2100" dirty="0"/>
              <a:t>Questioned, Identified and/or Recovered Costs:  $74,895</a:t>
            </a:r>
          </a:p>
          <a:p>
            <a:pPr lvl="2">
              <a:buClr>
                <a:srgbClr val="002060"/>
              </a:buClr>
              <a:buSzPct val="50000"/>
              <a:buFont typeface="Wingdings" panose="05000000000000000000" pitchFamily="2" charset="2"/>
              <a:buChar char="q"/>
            </a:pPr>
            <a:r>
              <a:rPr lang="en-US" sz="2100" dirty="0"/>
              <a:t>Audits (Identified) - $53,297</a:t>
            </a:r>
          </a:p>
          <a:p>
            <a:pPr lvl="2">
              <a:buClr>
                <a:srgbClr val="002060"/>
              </a:buClr>
              <a:buSzPct val="50000"/>
              <a:buFont typeface="Wingdings" panose="05000000000000000000" pitchFamily="2" charset="2"/>
              <a:buChar char="q"/>
            </a:pPr>
            <a:r>
              <a:rPr lang="en-US" sz="2100" dirty="0"/>
              <a:t>Investigations (Identified) - $15,875</a:t>
            </a:r>
          </a:p>
          <a:p>
            <a:pPr lvl="2">
              <a:buClr>
                <a:srgbClr val="002060"/>
              </a:buClr>
              <a:buSzPct val="50000"/>
              <a:buFont typeface="Wingdings" panose="05000000000000000000" pitchFamily="2" charset="2"/>
              <a:buChar char="q"/>
            </a:pPr>
            <a:r>
              <a:rPr lang="en-US" sz="2100" dirty="0"/>
              <a:t>Investigative Costs (Recovered):  $5,723</a:t>
            </a:r>
          </a:p>
        </p:txBody>
      </p:sp>
    </p:spTree>
    <p:extLst>
      <p:ext uri="{BB962C8B-B14F-4D97-AF65-F5344CB8AC3E}">
        <p14:creationId xmlns:p14="http://schemas.microsoft.com/office/powerpoint/2010/main" val="1758819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7282" y="635715"/>
            <a:ext cx="8356656" cy="2482136"/>
            <a:chOff x="409710" y="635715"/>
            <a:chExt cx="11142208" cy="2482136"/>
          </a:xfrm>
        </p:grpSpPr>
        <p:sp>
          <p:nvSpPr>
            <p:cNvPr id="15"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4D49D646-CB9C-4945-8BA4-32000B803537}"/>
              </a:ext>
            </a:extLst>
          </p:cNvPr>
          <p:cNvSpPr>
            <a:spLocks noGrp="1"/>
          </p:cNvSpPr>
          <p:nvPr>
            <p:ph type="title"/>
          </p:nvPr>
        </p:nvSpPr>
        <p:spPr>
          <a:xfrm>
            <a:off x="785460" y="759805"/>
            <a:ext cx="7729890" cy="1325563"/>
          </a:xfrm>
        </p:spPr>
        <p:txBody>
          <a:bodyPr>
            <a:normAutofit/>
          </a:bodyPr>
          <a:lstStyle/>
          <a:p>
            <a:pPr algn="ctr"/>
            <a:r>
              <a:rPr lang="en-US" sz="3600" dirty="0">
                <a:solidFill>
                  <a:srgbClr val="FFFFFF"/>
                </a:solidFill>
                <a:latin typeface="Arial" panose="020B0604020202020204" pitchFamily="34" charset="0"/>
                <a:cs typeface="Arial" panose="020B0604020202020204" pitchFamily="34" charset="0"/>
              </a:rPr>
              <a:t>OIG Impact</a:t>
            </a:r>
            <a:endParaRPr lang="en-US" sz="3600" dirty="0">
              <a:solidFill>
                <a:srgbClr val="FFFFFF"/>
              </a:solidFill>
            </a:endParaRPr>
          </a:p>
        </p:txBody>
      </p:sp>
      <p:graphicFrame>
        <p:nvGraphicFramePr>
          <p:cNvPr id="21" name="Table 3">
            <a:extLst>
              <a:ext uri="{FF2B5EF4-FFF2-40B4-BE49-F238E27FC236}">
                <a16:creationId xmlns:a16="http://schemas.microsoft.com/office/drawing/2014/main" id="{112F20AB-C7A8-4254-BF5F-7BE16BB3A916}"/>
              </a:ext>
            </a:extLst>
          </p:cNvPr>
          <p:cNvGraphicFramePr>
            <a:graphicFrameLocks noGrp="1"/>
          </p:cNvGraphicFramePr>
          <p:nvPr>
            <p:extLst>
              <p:ext uri="{D42A27DB-BD31-4B8C-83A1-F6EECF244321}">
                <p14:modId xmlns:p14="http://schemas.microsoft.com/office/powerpoint/2010/main" val="3412618707"/>
              </p:ext>
            </p:extLst>
          </p:nvPr>
        </p:nvGraphicFramePr>
        <p:xfrm>
          <a:off x="1050437" y="2321560"/>
          <a:ext cx="7103662" cy="3952240"/>
        </p:xfrm>
        <a:graphic>
          <a:graphicData uri="http://schemas.openxmlformats.org/drawingml/2006/table">
            <a:tbl>
              <a:tblPr firstRow="1" bandRow="1">
                <a:tableStyleId>{5C22544A-7EE6-4342-B048-85BDC9FD1C3A}</a:tableStyleId>
              </a:tblPr>
              <a:tblGrid>
                <a:gridCol w="2548440">
                  <a:extLst>
                    <a:ext uri="{9D8B030D-6E8A-4147-A177-3AD203B41FA5}">
                      <a16:colId xmlns:a16="http://schemas.microsoft.com/office/drawing/2014/main" val="1430101634"/>
                    </a:ext>
                  </a:extLst>
                </a:gridCol>
                <a:gridCol w="2348917">
                  <a:extLst>
                    <a:ext uri="{9D8B030D-6E8A-4147-A177-3AD203B41FA5}">
                      <a16:colId xmlns:a16="http://schemas.microsoft.com/office/drawing/2014/main" val="2631419405"/>
                    </a:ext>
                  </a:extLst>
                </a:gridCol>
                <a:gridCol w="2206305">
                  <a:extLst>
                    <a:ext uri="{9D8B030D-6E8A-4147-A177-3AD203B41FA5}">
                      <a16:colId xmlns:a16="http://schemas.microsoft.com/office/drawing/2014/main" val="1956943231"/>
                    </a:ext>
                  </a:extLst>
                </a:gridCol>
              </a:tblGrid>
              <a:tr h="310807">
                <a:tc>
                  <a:txBody>
                    <a:bodyPr/>
                    <a:lstStyle/>
                    <a:p>
                      <a:pPr algn="ctr"/>
                      <a:r>
                        <a:rPr lang="en-US" dirty="0">
                          <a:latin typeface="Arial" panose="020B0604020202020204" pitchFamily="34" charset="0"/>
                          <a:cs typeface="Arial" panose="020B0604020202020204" pitchFamily="34" charset="0"/>
                        </a:rPr>
                        <a:t>ACTIONS</a:t>
                      </a:r>
                    </a:p>
                  </a:txBody>
                  <a:tcPr/>
                </a:tc>
                <a:tc>
                  <a:txBody>
                    <a:bodyPr/>
                    <a:lstStyle/>
                    <a:p>
                      <a:pPr algn="ctr"/>
                      <a:r>
                        <a:rPr lang="en-US" dirty="0">
                          <a:latin typeface="Arial" panose="020B0604020202020204" pitchFamily="34" charset="0"/>
                          <a:cs typeface="Arial" panose="020B0604020202020204" pitchFamily="34" charset="0"/>
                        </a:rPr>
                        <a:t>October 1, 2020 - September 30, 2021</a:t>
                      </a:r>
                    </a:p>
                  </a:txBody>
                  <a:tcPr/>
                </a:tc>
                <a:tc>
                  <a:txBody>
                    <a:bodyPr/>
                    <a:lstStyle/>
                    <a:p>
                      <a:pPr algn="ctr"/>
                      <a:r>
                        <a:rPr lang="en-US" dirty="0">
                          <a:latin typeface="Arial" panose="020B0604020202020204" pitchFamily="34" charset="0"/>
                          <a:cs typeface="Arial" panose="020B0604020202020204" pitchFamily="34" charset="0"/>
                        </a:rPr>
                        <a:t>Since Inception (FY2015)</a:t>
                      </a:r>
                    </a:p>
                  </a:txBody>
                  <a:tcPr/>
                </a:tc>
                <a:extLst>
                  <a:ext uri="{0D108BD9-81ED-4DB2-BD59-A6C34878D82A}">
                    <a16:rowId xmlns:a16="http://schemas.microsoft.com/office/drawing/2014/main" val="3324520792"/>
                  </a:ext>
                </a:extLst>
              </a:tr>
              <a:tr h="370840">
                <a:tc>
                  <a:txBody>
                    <a:bodyPr/>
                    <a:lstStyle/>
                    <a:p>
                      <a:pPr algn="ctr"/>
                      <a:r>
                        <a:rPr lang="en-US" sz="1200" b="1" dirty="0">
                          <a:latin typeface="Arial" panose="020B0604020202020204" pitchFamily="34" charset="0"/>
                          <a:cs typeface="Arial" panose="020B0604020202020204" pitchFamily="34" charset="0"/>
                        </a:rPr>
                        <a:t>Correspondences Received</a:t>
                      </a:r>
                    </a:p>
                  </a:txBody>
                  <a:tcPr/>
                </a:tc>
                <a:tc>
                  <a:txBody>
                    <a:bodyPr/>
                    <a:lstStyle/>
                    <a:p>
                      <a:pPr algn="ctr"/>
                      <a:r>
                        <a:rPr lang="en-US" sz="1200" dirty="0">
                          <a:latin typeface="Arial" panose="020B0604020202020204" pitchFamily="34" charset="0"/>
                          <a:cs typeface="Arial" panose="020B0604020202020204" pitchFamily="34" charset="0"/>
                        </a:rPr>
                        <a:t>118</a:t>
                      </a:r>
                    </a:p>
                  </a:txBody>
                  <a:tcPr/>
                </a:tc>
                <a:tc>
                  <a:txBody>
                    <a:bodyPr/>
                    <a:lstStyle/>
                    <a:p>
                      <a:pPr algn="ctr"/>
                      <a:r>
                        <a:rPr lang="en-US" sz="1200" dirty="0">
                          <a:latin typeface="Arial" panose="020B0604020202020204" pitchFamily="34" charset="0"/>
                          <a:cs typeface="Arial" panose="020B0604020202020204" pitchFamily="34" charset="0"/>
                        </a:rPr>
                        <a:t>798</a:t>
                      </a:r>
                    </a:p>
                  </a:txBody>
                  <a:tcPr/>
                </a:tc>
                <a:extLst>
                  <a:ext uri="{0D108BD9-81ED-4DB2-BD59-A6C34878D82A}">
                    <a16:rowId xmlns:a16="http://schemas.microsoft.com/office/drawing/2014/main" val="83191842"/>
                  </a:ext>
                </a:extLst>
              </a:tr>
              <a:tr h="370840">
                <a:tc>
                  <a:txBody>
                    <a:bodyPr/>
                    <a:lstStyle/>
                    <a:p>
                      <a:pPr algn="ctr"/>
                      <a:r>
                        <a:rPr lang="en-US" sz="1200" b="1" kern="1200" dirty="0">
                          <a:solidFill>
                            <a:schemeClr val="dk1"/>
                          </a:solidFill>
                          <a:latin typeface="Arial" panose="020B0604020202020204" pitchFamily="34" charset="0"/>
                          <a:ea typeface="+mn-ea"/>
                          <a:cs typeface="Arial" panose="020B0604020202020204" pitchFamily="34" charset="0"/>
                        </a:rPr>
                        <a:t>Closed</a:t>
                      </a:r>
                    </a:p>
                  </a:txBody>
                  <a:tcPr/>
                </a:tc>
                <a:tc>
                  <a:txBody>
                    <a:bodyPr/>
                    <a:lstStyle/>
                    <a:p>
                      <a:pPr algn="ctr"/>
                      <a:r>
                        <a:rPr lang="en-US" sz="1200" dirty="0">
                          <a:latin typeface="Arial" panose="020B0604020202020204" pitchFamily="34" charset="0"/>
                          <a:cs typeface="Arial" panose="020B0604020202020204" pitchFamily="34" charset="0"/>
                        </a:rPr>
                        <a:t>99</a:t>
                      </a:r>
                    </a:p>
                  </a:txBody>
                  <a:tcPr/>
                </a:tc>
                <a:tc>
                  <a:txBody>
                    <a:bodyPr/>
                    <a:lstStyle/>
                    <a:p>
                      <a:pPr algn="ctr"/>
                      <a:r>
                        <a:rPr lang="en-US" sz="1200" dirty="0">
                          <a:latin typeface="Arial" panose="020B0604020202020204" pitchFamily="34" charset="0"/>
                          <a:cs typeface="Arial" panose="020B0604020202020204" pitchFamily="34" charset="0"/>
                        </a:rPr>
                        <a:t>721</a:t>
                      </a:r>
                    </a:p>
                  </a:txBody>
                  <a:tcPr/>
                </a:tc>
                <a:extLst>
                  <a:ext uri="{0D108BD9-81ED-4DB2-BD59-A6C34878D82A}">
                    <a16:rowId xmlns:a16="http://schemas.microsoft.com/office/drawing/2014/main" val="3406216573"/>
                  </a:ext>
                </a:extLst>
              </a:tr>
              <a:tr h="370840">
                <a:tc>
                  <a:txBody>
                    <a:bodyPr/>
                    <a:lstStyle/>
                    <a:p>
                      <a:pPr algn="ctr"/>
                      <a:r>
                        <a:rPr lang="en-US" sz="1200" b="1" kern="1200" dirty="0">
                          <a:solidFill>
                            <a:schemeClr val="dk1"/>
                          </a:solidFill>
                          <a:latin typeface="Arial" panose="020B0604020202020204" pitchFamily="34" charset="0"/>
                          <a:ea typeface="+mn-ea"/>
                          <a:cs typeface="Arial" panose="020B0604020202020204" pitchFamily="34" charset="0"/>
                        </a:rPr>
                        <a:t>Open</a:t>
                      </a:r>
                    </a:p>
                  </a:txBody>
                  <a:tcPr/>
                </a:tc>
                <a:tc>
                  <a:txBody>
                    <a:bodyPr/>
                    <a:lstStyle/>
                    <a:p>
                      <a:pPr algn="ctr"/>
                      <a:r>
                        <a:rPr lang="en-US" sz="1200" dirty="0">
                          <a:latin typeface="Arial" panose="020B0604020202020204" pitchFamily="34" charset="0"/>
                          <a:cs typeface="Arial" panose="020B0604020202020204" pitchFamily="34" charset="0"/>
                        </a:rPr>
                        <a:t>19</a:t>
                      </a:r>
                    </a:p>
                  </a:txBody>
                  <a:tcPr/>
                </a:tc>
                <a:tc>
                  <a:txBody>
                    <a:bodyPr/>
                    <a:lstStyle/>
                    <a:p>
                      <a:pPr algn="ctr"/>
                      <a:r>
                        <a:rPr lang="en-US" sz="1200" dirty="0">
                          <a:latin typeface="Arial" panose="020B0604020202020204" pitchFamily="34" charset="0"/>
                          <a:cs typeface="Arial" panose="020B0604020202020204" pitchFamily="34" charset="0"/>
                        </a:rPr>
                        <a:t>77</a:t>
                      </a:r>
                    </a:p>
                  </a:txBody>
                  <a:tcPr/>
                </a:tc>
                <a:extLst>
                  <a:ext uri="{0D108BD9-81ED-4DB2-BD59-A6C34878D82A}">
                    <a16:rowId xmlns:a16="http://schemas.microsoft.com/office/drawing/2014/main" val="2052333074"/>
                  </a:ext>
                </a:extLst>
              </a:tr>
              <a:tr h="370840">
                <a:tc>
                  <a:txBody>
                    <a:bodyPr/>
                    <a:lstStyle/>
                    <a:p>
                      <a:pPr algn="ctr"/>
                      <a:r>
                        <a:rPr lang="en-US" sz="1200" b="1" kern="1200" dirty="0">
                          <a:solidFill>
                            <a:schemeClr val="dk1"/>
                          </a:solidFill>
                          <a:latin typeface="Arial" panose="020B0604020202020204" pitchFamily="34" charset="0"/>
                          <a:ea typeface="+mn-ea"/>
                          <a:cs typeface="Arial" panose="020B0604020202020204" pitchFamily="34" charset="0"/>
                        </a:rPr>
                        <a:t>Reports Issued</a:t>
                      </a:r>
                    </a:p>
                    <a:p>
                      <a:pPr algn="ctr"/>
                      <a:r>
                        <a:rPr lang="en-US" sz="1200" b="1" kern="1200" dirty="0">
                          <a:solidFill>
                            <a:schemeClr val="dk1"/>
                          </a:solidFill>
                          <a:latin typeface="Arial" panose="020B0604020202020204" pitchFamily="34" charset="0"/>
                          <a:ea typeface="+mn-ea"/>
                          <a:cs typeface="Arial" panose="020B0604020202020204" pitchFamily="34" charset="0"/>
                        </a:rPr>
                        <a:t>(Contract, Audit, Investigations)</a:t>
                      </a:r>
                    </a:p>
                  </a:txBody>
                  <a:tcPr/>
                </a:tc>
                <a:tc>
                  <a:txBody>
                    <a:bodyPr/>
                    <a:lstStyle/>
                    <a:p>
                      <a:pPr algn="ctr"/>
                      <a:r>
                        <a:rPr lang="en-US" sz="1200" dirty="0">
                          <a:latin typeface="Arial" panose="020B0604020202020204" pitchFamily="34" charset="0"/>
                          <a:cs typeface="Arial" panose="020B0604020202020204" pitchFamily="34" charset="0"/>
                        </a:rPr>
                        <a:t>5</a:t>
                      </a:r>
                    </a:p>
                  </a:txBody>
                  <a:tcPr/>
                </a:tc>
                <a:tc>
                  <a:txBody>
                    <a:bodyPr/>
                    <a:lstStyle/>
                    <a:p>
                      <a:pPr algn="ctr"/>
                      <a:r>
                        <a:rPr lang="en-US" sz="1200" dirty="0">
                          <a:latin typeface="Arial" panose="020B0604020202020204" pitchFamily="34" charset="0"/>
                          <a:cs typeface="Arial" panose="020B0604020202020204" pitchFamily="34" charset="0"/>
                        </a:rPr>
                        <a:t>55</a:t>
                      </a:r>
                    </a:p>
                  </a:txBody>
                  <a:tcPr/>
                </a:tc>
                <a:extLst>
                  <a:ext uri="{0D108BD9-81ED-4DB2-BD59-A6C34878D82A}">
                    <a16:rowId xmlns:a16="http://schemas.microsoft.com/office/drawing/2014/main" val="2163629571"/>
                  </a:ext>
                </a:extLst>
              </a:tr>
              <a:tr h="370840">
                <a:tc>
                  <a:txBody>
                    <a:bodyPr/>
                    <a:lstStyle/>
                    <a:p>
                      <a:pPr algn="ctr"/>
                      <a:r>
                        <a:rPr lang="en-US" sz="1200" b="1" kern="1200" dirty="0">
                          <a:solidFill>
                            <a:schemeClr val="dk1"/>
                          </a:solidFill>
                          <a:latin typeface="Arial" panose="020B0604020202020204" pitchFamily="34" charset="0"/>
                          <a:ea typeface="+mn-ea"/>
                          <a:cs typeface="Arial" panose="020B0604020202020204" pitchFamily="34" charset="0"/>
                        </a:rPr>
                        <a:t>Costs Identified (Recoverable) &amp; Investigative Costs Recovered</a:t>
                      </a:r>
                    </a:p>
                  </a:txBody>
                  <a:tcPr/>
                </a:tc>
                <a:tc>
                  <a:txBody>
                    <a:bodyPr/>
                    <a:lstStyle/>
                    <a:p>
                      <a:pPr algn="ctr"/>
                      <a:r>
                        <a:rPr lang="en-US" sz="1200" dirty="0">
                          <a:latin typeface="Arial" panose="020B0604020202020204" pitchFamily="34" charset="0"/>
                          <a:cs typeface="Arial" panose="020B0604020202020204" pitchFamily="34" charset="0"/>
                        </a:rPr>
                        <a:t>$69,172</a:t>
                      </a:r>
                    </a:p>
                    <a:p>
                      <a:pPr algn="ctr"/>
                      <a:r>
                        <a:rPr lang="en-US" sz="1200" dirty="0">
                          <a:latin typeface="Arial" panose="020B0604020202020204" pitchFamily="34" charset="0"/>
                          <a:cs typeface="Arial" panose="020B0604020202020204" pitchFamily="34" charset="0"/>
                        </a:rPr>
                        <a:t>$  5,723</a:t>
                      </a:r>
                    </a:p>
                  </a:txBody>
                  <a:tcPr/>
                </a:tc>
                <a:tc>
                  <a:txBody>
                    <a:bodyPr/>
                    <a:lstStyle/>
                    <a:p>
                      <a:pPr algn="ctr"/>
                      <a:r>
                        <a:rPr lang="en-US" sz="1200" dirty="0">
                          <a:latin typeface="Arial" panose="020B0604020202020204" pitchFamily="34" charset="0"/>
                          <a:cs typeface="Arial" panose="020B0604020202020204" pitchFamily="34" charset="0"/>
                        </a:rPr>
                        <a:t>$1,048,409</a:t>
                      </a:r>
                    </a:p>
                  </a:txBody>
                  <a:tcPr/>
                </a:tc>
                <a:extLst>
                  <a:ext uri="{0D108BD9-81ED-4DB2-BD59-A6C34878D82A}">
                    <a16:rowId xmlns:a16="http://schemas.microsoft.com/office/drawing/2014/main" val="2823890187"/>
                  </a:ext>
                </a:extLst>
              </a:tr>
              <a:tr h="370840">
                <a:tc>
                  <a:txBody>
                    <a:bodyPr/>
                    <a:lstStyle/>
                    <a:p>
                      <a:pPr algn="ctr"/>
                      <a:r>
                        <a:rPr lang="en-US" sz="1200" b="1" kern="1200" dirty="0">
                          <a:solidFill>
                            <a:schemeClr val="dk1"/>
                          </a:solidFill>
                          <a:latin typeface="Arial" panose="020B0604020202020204" pitchFamily="34" charset="0"/>
                          <a:ea typeface="+mn-ea"/>
                          <a:cs typeface="Arial" panose="020B0604020202020204" pitchFamily="34" charset="0"/>
                        </a:rPr>
                        <a:t>Costs Questioned (potentially recoverable)</a:t>
                      </a:r>
                    </a:p>
                  </a:txBody>
                  <a:tcPr/>
                </a:tc>
                <a:tc>
                  <a:txBody>
                    <a:bodyPr/>
                    <a:lstStyle/>
                    <a:p>
                      <a:pPr algn="ctr"/>
                      <a:r>
                        <a:rPr lang="en-US" sz="1200" dirty="0">
                          <a:latin typeface="Arial" panose="020B0604020202020204" pitchFamily="34" charset="0"/>
                          <a:cs typeface="Arial" panose="020B0604020202020204" pitchFamily="34" charset="0"/>
                        </a:rPr>
                        <a:t>--</a:t>
                      </a:r>
                    </a:p>
                  </a:txBody>
                  <a:tcPr/>
                </a:tc>
                <a:tc>
                  <a:txBody>
                    <a:bodyPr/>
                    <a:lstStyle/>
                    <a:p>
                      <a:pPr algn="ctr"/>
                      <a:r>
                        <a:rPr lang="en-US" sz="1200" dirty="0">
                          <a:latin typeface="Arial" panose="020B0604020202020204" pitchFamily="34" charset="0"/>
                          <a:cs typeface="Arial" panose="020B0604020202020204" pitchFamily="34" charset="0"/>
                        </a:rPr>
                        <a:t>$952,567</a:t>
                      </a:r>
                    </a:p>
                  </a:txBody>
                  <a:tcPr/>
                </a:tc>
                <a:extLst>
                  <a:ext uri="{0D108BD9-81ED-4DB2-BD59-A6C34878D82A}">
                    <a16:rowId xmlns:a16="http://schemas.microsoft.com/office/drawing/2014/main" val="2149006791"/>
                  </a:ext>
                </a:extLst>
              </a:tr>
              <a:tr h="370840">
                <a:tc>
                  <a:txBody>
                    <a:bodyPr/>
                    <a:lstStyle/>
                    <a:p>
                      <a:pPr algn="ctr"/>
                      <a:r>
                        <a:rPr lang="en-US" sz="1200" b="1" kern="1200" dirty="0">
                          <a:solidFill>
                            <a:schemeClr val="dk1"/>
                          </a:solidFill>
                          <a:latin typeface="Arial" panose="020B0604020202020204" pitchFamily="34" charset="0"/>
                          <a:ea typeface="+mn-ea"/>
                          <a:cs typeface="Arial" panose="020B0604020202020204" pitchFamily="34" charset="0"/>
                        </a:rPr>
                        <a:t>Corrective Actions Recommended</a:t>
                      </a:r>
                    </a:p>
                  </a:txBody>
                  <a:tcPr/>
                </a:tc>
                <a:tc>
                  <a:txBody>
                    <a:bodyPr/>
                    <a:lstStyle/>
                    <a:p>
                      <a:pPr algn="ctr"/>
                      <a:r>
                        <a:rPr lang="en-US" sz="1200" dirty="0">
                          <a:latin typeface="Arial" panose="020B0604020202020204" pitchFamily="34" charset="0"/>
                          <a:cs typeface="Arial" panose="020B0604020202020204" pitchFamily="34" charset="0"/>
                        </a:rPr>
                        <a:t>38</a:t>
                      </a:r>
                    </a:p>
                  </a:txBody>
                  <a:tcPr/>
                </a:tc>
                <a:tc>
                  <a:txBody>
                    <a:bodyPr/>
                    <a:lstStyle/>
                    <a:p>
                      <a:pPr algn="ctr"/>
                      <a:r>
                        <a:rPr lang="en-US" sz="1200" dirty="0">
                          <a:latin typeface="Arial" panose="020B0604020202020204" pitchFamily="34" charset="0"/>
                          <a:cs typeface="Arial" panose="020B0604020202020204" pitchFamily="34" charset="0"/>
                        </a:rPr>
                        <a:t>271</a:t>
                      </a:r>
                    </a:p>
                  </a:txBody>
                  <a:tcPr/>
                </a:tc>
                <a:extLst>
                  <a:ext uri="{0D108BD9-81ED-4DB2-BD59-A6C34878D82A}">
                    <a16:rowId xmlns:a16="http://schemas.microsoft.com/office/drawing/2014/main" val="2983751500"/>
                  </a:ext>
                </a:extLst>
              </a:tr>
              <a:tr h="370840">
                <a:tc>
                  <a:txBody>
                    <a:bodyPr/>
                    <a:lstStyle/>
                    <a:p>
                      <a:pPr algn="ctr"/>
                      <a:r>
                        <a:rPr lang="en-US" sz="1200" b="1" kern="1200" dirty="0">
                          <a:solidFill>
                            <a:schemeClr val="dk1"/>
                          </a:solidFill>
                          <a:latin typeface="Arial" panose="020B0604020202020204" pitchFamily="34" charset="0"/>
                          <a:ea typeface="+mn-ea"/>
                          <a:cs typeface="Arial" panose="020B0604020202020204" pitchFamily="34" charset="0"/>
                        </a:rPr>
                        <a:t>Accepted</a:t>
                      </a:r>
                    </a:p>
                  </a:txBody>
                  <a:tcPr/>
                </a:tc>
                <a:tc>
                  <a:txBody>
                    <a:bodyPr/>
                    <a:lstStyle/>
                    <a:p>
                      <a:pPr algn="ctr"/>
                      <a:r>
                        <a:rPr lang="en-US" sz="1200" dirty="0">
                          <a:latin typeface="Arial" panose="020B0604020202020204" pitchFamily="34" charset="0"/>
                          <a:cs typeface="Arial" panose="020B0604020202020204" pitchFamily="34" charset="0"/>
                        </a:rPr>
                        <a:t>38</a:t>
                      </a:r>
                    </a:p>
                  </a:txBody>
                  <a:tcPr/>
                </a:tc>
                <a:tc>
                  <a:txBody>
                    <a:bodyPr/>
                    <a:lstStyle/>
                    <a:p>
                      <a:pPr algn="ctr"/>
                      <a:r>
                        <a:rPr lang="en-US" sz="1200" dirty="0">
                          <a:latin typeface="Arial" panose="020B0604020202020204" pitchFamily="34" charset="0"/>
                          <a:cs typeface="Arial" panose="020B0604020202020204" pitchFamily="34" charset="0"/>
                        </a:rPr>
                        <a:t>261</a:t>
                      </a:r>
                    </a:p>
                  </a:txBody>
                  <a:tcPr/>
                </a:tc>
                <a:extLst>
                  <a:ext uri="{0D108BD9-81ED-4DB2-BD59-A6C34878D82A}">
                    <a16:rowId xmlns:a16="http://schemas.microsoft.com/office/drawing/2014/main" val="1870374000"/>
                  </a:ext>
                </a:extLst>
              </a:tr>
            </a:tbl>
          </a:graphicData>
        </a:graphic>
      </p:graphicFrame>
    </p:spTree>
    <p:extLst>
      <p:ext uri="{BB962C8B-B14F-4D97-AF65-F5344CB8AC3E}">
        <p14:creationId xmlns:p14="http://schemas.microsoft.com/office/powerpoint/2010/main" val="21690931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A4F28-8E72-4049-A8A9-490855FFE0BD}"/>
              </a:ext>
            </a:extLst>
          </p:cNvPr>
          <p:cNvSpPr>
            <a:spLocks noGrp="1"/>
          </p:cNvSpPr>
          <p:nvPr>
            <p:ph type="ctrTitle"/>
          </p:nvPr>
        </p:nvSpPr>
        <p:spPr>
          <a:xfrm>
            <a:off x="986118" y="735106"/>
            <a:ext cx="7540322" cy="1756424"/>
          </a:xfrm>
        </p:spPr>
        <p:txBody>
          <a:bodyPr anchor="b">
            <a:normAutofit/>
          </a:bodyPr>
          <a:lstStyle/>
          <a:p>
            <a:r>
              <a:rPr lang="en-US" sz="4200">
                <a:solidFill>
                  <a:srgbClr val="FFFFFF"/>
                </a:solidFill>
                <a:latin typeface="Arial" panose="020B0604020202020204" pitchFamily="34" charset="0"/>
                <a:cs typeface="Arial" panose="020B0604020202020204" pitchFamily="34" charset="0"/>
              </a:rPr>
              <a:t>Inspector General Overview</a:t>
            </a:r>
            <a:endParaRPr lang="en-US" sz="42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581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35B0594-E418-4301-8D13-C8AE1358653D}"/>
              </a:ext>
            </a:extLst>
          </p:cNvPr>
          <p:cNvSpPr>
            <a:spLocks noGrp="1"/>
          </p:cNvSpPr>
          <p:nvPr>
            <p:ph type="title"/>
          </p:nvPr>
        </p:nvSpPr>
        <p:spPr>
          <a:xfrm>
            <a:off x="718879" y="800392"/>
            <a:ext cx="7698523" cy="1212102"/>
          </a:xfrm>
        </p:spPr>
        <p:txBody>
          <a:bodyPr>
            <a:normAutofit/>
          </a:bodyPr>
          <a:lstStyle/>
          <a:p>
            <a:pPr algn="ctr"/>
            <a:r>
              <a:rPr lang="en-US" sz="3500" dirty="0">
                <a:solidFill>
                  <a:srgbClr val="FFFFFF"/>
                </a:solidFill>
                <a:latin typeface="Arial" panose="020B0604020202020204" pitchFamily="34" charset="0"/>
                <a:cs typeface="Arial" panose="020B0604020202020204" pitchFamily="34" charset="0"/>
              </a:rPr>
              <a:t>Inspector General Responsibilities</a:t>
            </a:r>
          </a:p>
        </p:txBody>
      </p:sp>
      <p:sp>
        <p:nvSpPr>
          <p:cNvPr id="3" name="Content Placeholder 2">
            <a:extLst>
              <a:ext uri="{FF2B5EF4-FFF2-40B4-BE49-F238E27FC236}">
                <a16:creationId xmlns:a16="http://schemas.microsoft.com/office/drawing/2014/main" id="{8F5802E2-D99E-4986-97C0-7E44335F836C}"/>
              </a:ext>
            </a:extLst>
          </p:cNvPr>
          <p:cNvSpPr>
            <a:spLocks noGrp="1"/>
          </p:cNvSpPr>
          <p:nvPr>
            <p:ph idx="1"/>
          </p:nvPr>
        </p:nvSpPr>
        <p:spPr>
          <a:xfrm>
            <a:off x="1067663" y="2812887"/>
            <a:ext cx="7281746" cy="3567173"/>
          </a:xfrm>
        </p:spPr>
        <p:txBody>
          <a:bodyPr anchor="ctr">
            <a:normAutofit/>
          </a:bodyPr>
          <a:lstStyle/>
          <a:p>
            <a:pPr algn="just">
              <a:buClr>
                <a:srgbClr val="002060"/>
              </a:buClr>
              <a:buSzPct val="100000"/>
              <a:buFont typeface="Wingdings" panose="05000000000000000000" pitchFamily="2" charset="2"/>
              <a:buChar char="§"/>
            </a:pPr>
            <a:r>
              <a:rPr kumimoji="1" lang="en-US" altLang="en-US" sz="2400" dirty="0">
                <a:latin typeface="Arial" panose="020B0604020202020204" pitchFamily="34" charset="0"/>
                <a:cs typeface="Arial" panose="020B0604020202020204" pitchFamily="34" charset="0"/>
              </a:rPr>
              <a:t>Promote accountability, efficiency, integrity, and transparency in government;</a:t>
            </a:r>
          </a:p>
          <a:p>
            <a:pPr algn="just">
              <a:buClr>
                <a:srgbClr val="002060"/>
              </a:buClr>
              <a:buSzPct val="100000"/>
              <a:buFont typeface="Wingdings" panose="05000000000000000000" pitchFamily="2" charset="2"/>
              <a:buChar char="§"/>
            </a:pPr>
            <a:r>
              <a:rPr kumimoji="1" lang="en-US" altLang="en-US" sz="2400" dirty="0">
                <a:latin typeface="Arial" panose="020B0604020202020204" pitchFamily="34" charset="0"/>
                <a:cs typeface="Arial" panose="020B0604020202020204" pitchFamily="34" charset="0"/>
              </a:rPr>
              <a:t>Prevent and detect fraud, waste, abuse, inefficiencies and mismanagement;</a:t>
            </a:r>
            <a:endParaRPr lang="en-US" altLang="en-US" sz="2400" dirty="0">
              <a:latin typeface="Arial" panose="020B0604020202020204" pitchFamily="34" charset="0"/>
              <a:cs typeface="Arial" panose="020B0604020202020204" pitchFamily="34" charset="0"/>
            </a:endParaRPr>
          </a:p>
          <a:p>
            <a:pPr algn="just">
              <a:buClr>
                <a:srgbClr val="002060"/>
              </a:buClr>
              <a:buSzPct val="100000"/>
              <a:buFont typeface="Wingdings" panose="05000000000000000000" pitchFamily="2" charset="2"/>
              <a:buChar char="§"/>
            </a:pPr>
            <a:r>
              <a:rPr kumimoji="1" lang="en-US" altLang="en-US" sz="2400" dirty="0">
                <a:latin typeface="Arial" panose="020B0604020202020204" pitchFamily="34" charset="0"/>
                <a:cs typeface="Arial" panose="020B0604020202020204" pitchFamily="34" charset="0"/>
              </a:rPr>
              <a:t>Conduct audits, investigations and contract oversight reviews;</a:t>
            </a:r>
          </a:p>
          <a:p>
            <a:pPr algn="just">
              <a:buClr>
                <a:srgbClr val="002060"/>
              </a:buClr>
              <a:buSzPct val="100000"/>
              <a:buFont typeface="Wingdings" panose="05000000000000000000" pitchFamily="2" charset="2"/>
              <a:buChar char="§"/>
            </a:pPr>
            <a:r>
              <a:rPr lang="en-US" altLang="en-US" sz="2400" dirty="0">
                <a:latin typeface="Arial" panose="020B0604020202020204" pitchFamily="34" charset="0"/>
                <a:cs typeface="Arial" panose="020B0604020202020204" pitchFamily="34" charset="0"/>
              </a:rPr>
              <a:t>Pr</a:t>
            </a:r>
            <a:r>
              <a:rPr kumimoji="1" lang="en-US" altLang="en-US" sz="2400" dirty="0">
                <a:latin typeface="Arial" panose="020B0604020202020204" pitchFamily="34" charset="0"/>
                <a:cs typeface="Arial" panose="020B0604020202020204" pitchFamily="34" charset="0"/>
              </a:rPr>
              <a:t>ovide independent oversight; and</a:t>
            </a:r>
          </a:p>
          <a:p>
            <a:pPr algn="just">
              <a:buClr>
                <a:srgbClr val="002060"/>
              </a:buClr>
              <a:buSzPct val="100000"/>
              <a:buFont typeface="Wingdings" panose="05000000000000000000" pitchFamily="2" charset="2"/>
              <a:buChar char="§"/>
            </a:pPr>
            <a:r>
              <a:rPr kumimoji="1" lang="en-US" altLang="en-US" sz="2400" dirty="0">
                <a:latin typeface="Arial" panose="020B0604020202020204" pitchFamily="34" charset="0"/>
                <a:cs typeface="Arial" panose="020B0604020202020204" pitchFamily="34" charset="0"/>
              </a:rPr>
              <a:t>Receive full and unrestricted access to the records.</a:t>
            </a:r>
          </a:p>
          <a:p>
            <a:endParaRPr lang="en-US" sz="2100" dirty="0"/>
          </a:p>
        </p:txBody>
      </p:sp>
    </p:spTree>
    <p:extLst>
      <p:ext uri="{BB962C8B-B14F-4D97-AF65-F5344CB8AC3E}">
        <p14:creationId xmlns:p14="http://schemas.microsoft.com/office/powerpoint/2010/main" val="903550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5">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3043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4A089A-51A8-4E32-AE8C-D749130114B7}"/>
              </a:ext>
            </a:extLst>
          </p:cNvPr>
          <p:cNvSpPr>
            <a:spLocks noGrp="1"/>
          </p:cNvSpPr>
          <p:nvPr>
            <p:ph type="title"/>
          </p:nvPr>
        </p:nvSpPr>
        <p:spPr>
          <a:xfrm>
            <a:off x="417399" y="5322147"/>
            <a:ext cx="8408193" cy="744836"/>
          </a:xfrm>
        </p:spPr>
        <p:txBody>
          <a:bodyPr vert="horz" lIns="91440" tIns="45720" rIns="91440" bIns="45720" rtlCol="0" anchor="ctr">
            <a:normAutofit/>
          </a:bodyPr>
          <a:lstStyle/>
          <a:p>
            <a:pPr algn="ctr"/>
            <a:r>
              <a:rPr lang="en-US" sz="3200" kern="1200" dirty="0">
                <a:solidFill>
                  <a:schemeClr val="bg1"/>
                </a:solidFill>
                <a:latin typeface="Arial" panose="020B0604020202020204" pitchFamily="34" charset="0"/>
                <a:cs typeface="Arial" panose="020B0604020202020204" pitchFamily="34" charset="0"/>
              </a:rPr>
              <a:t>Foundation</a:t>
            </a:r>
          </a:p>
        </p:txBody>
      </p:sp>
      <p:pic>
        <p:nvPicPr>
          <p:cNvPr id="5" name="Picture 4" descr="Diagram&#10;&#10;Description automatically generated">
            <a:extLst>
              <a:ext uri="{FF2B5EF4-FFF2-40B4-BE49-F238E27FC236}">
                <a16:creationId xmlns:a16="http://schemas.microsoft.com/office/drawing/2014/main" id="{B4846131-808E-4455-8170-8830E4F7D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624" y="379697"/>
            <a:ext cx="7021585" cy="4831573"/>
          </a:xfrm>
          <a:prstGeom prst="rect">
            <a:avLst/>
          </a:prstGeom>
        </p:spPr>
      </p:pic>
    </p:spTree>
    <p:extLst>
      <p:ext uri="{BB962C8B-B14F-4D97-AF65-F5344CB8AC3E}">
        <p14:creationId xmlns:p14="http://schemas.microsoft.com/office/powerpoint/2010/main" val="3168870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00762" y="563918"/>
            <a:ext cx="3089954"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1E4A089A-51A8-4E32-AE8C-D749130114B7}"/>
              </a:ext>
            </a:extLst>
          </p:cNvPr>
          <p:cNvSpPr>
            <a:spLocks noGrp="1"/>
          </p:cNvSpPr>
          <p:nvPr>
            <p:ph type="title"/>
          </p:nvPr>
        </p:nvSpPr>
        <p:spPr>
          <a:xfrm>
            <a:off x="823851" y="885652"/>
            <a:ext cx="2422352" cy="4047076"/>
          </a:xfrm>
        </p:spPr>
        <p:txBody>
          <a:bodyPr>
            <a:normAutofit/>
          </a:bodyPr>
          <a:lstStyle/>
          <a:p>
            <a:r>
              <a:rPr lang="en-US" sz="3700" dirty="0">
                <a:solidFill>
                  <a:srgbClr val="FFFFFF"/>
                </a:solidFill>
                <a:latin typeface="Arial" panose="020B0604020202020204" pitchFamily="34" charset="0"/>
                <a:cs typeface="Arial" panose="020B0604020202020204" pitchFamily="34" charset="0"/>
              </a:rPr>
              <a:t>Who Watches the Watchdog</a:t>
            </a:r>
          </a:p>
        </p:txBody>
      </p:sp>
      <p:pic>
        <p:nvPicPr>
          <p:cNvPr id="5" name="Content Placeholder 4" descr="A picture containing text&#10;&#10;Description automatically generated">
            <a:extLst>
              <a:ext uri="{FF2B5EF4-FFF2-40B4-BE49-F238E27FC236}">
                <a16:creationId xmlns:a16="http://schemas.microsoft.com/office/drawing/2014/main" id="{91430A18-0405-4BB9-8549-D4C250022012}"/>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184" t="34024" r="33556" b="5917"/>
          <a:stretch/>
        </p:blipFill>
        <p:spPr>
          <a:xfrm>
            <a:off x="1579061" y="4149272"/>
            <a:ext cx="943902" cy="992809"/>
          </a:xfrm>
        </p:spPr>
      </p:pic>
      <p:sp>
        <p:nvSpPr>
          <p:cNvPr id="7" name="TextBox 6">
            <a:extLst>
              <a:ext uri="{FF2B5EF4-FFF2-40B4-BE49-F238E27FC236}">
                <a16:creationId xmlns:a16="http://schemas.microsoft.com/office/drawing/2014/main" id="{6A447618-6508-475B-A024-98728F41B061}"/>
              </a:ext>
            </a:extLst>
          </p:cNvPr>
          <p:cNvSpPr txBox="1"/>
          <p:nvPr/>
        </p:nvSpPr>
        <p:spPr>
          <a:xfrm>
            <a:off x="4217448" y="4122457"/>
            <a:ext cx="4599077"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 Very Common Question</a:t>
            </a:r>
          </a:p>
        </p:txBody>
      </p:sp>
      <p:pic>
        <p:nvPicPr>
          <p:cNvPr id="15" name="Picture 14" descr="Logo, icon&#10;&#10;Description automatically generated">
            <a:extLst>
              <a:ext uri="{FF2B5EF4-FFF2-40B4-BE49-F238E27FC236}">
                <a16:creationId xmlns:a16="http://schemas.microsoft.com/office/drawing/2014/main" id="{183C70B8-F4E9-4645-AC47-644E0E3E4E1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690151" y="831567"/>
            <a:ext cx="3208789" cy="3208789"/>
          </a:xfrm>
          <a:prstGeom prst="rect">
            <a:avLst/>
          </a:prstGeom>
        </p:spPr>
      </p:pic>
    </p:spTree>
    <p:extLst>
      <p:ext uri="{BB962C8B-B14F-4D97-AF65-F5344CB8AC3E}">
        <p14:creationId xmlns:p14="http://schemas.microsoft.com/office/powerpoint/2010/main" val="798339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1769</TotalTime>
  <Words>1421</Words>
  <Application>Microsoft Office PowerPoint</Application>
  <PresentationFormat>On-screen Show (4:3)</PresentationFormat>
  <Paragraphs>254</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Office Theme</vt:lpstr>
      <vt:lpstr>Office of  Inspector General</vt:lpstr>
      <vt:lpstr>Chapter 602; Part 3 Inspector General</vt:lpstr>
      <vt:lpstr>October  1, 2020  – September 30, 2021</vt:lpstr>
      <vt:lpstr>October 1, 2020 – September 30, 2021</vt:lpstr>
      <vt:lpstr>OIG Impact</vt:lpstr>
      <vt:lpstr>Inspector General Overview</vt:lpstr>
      <vt:lpstr>Inspector General Responsibilities</vt:lpstr>
      <vt:lpstr>Foundation</vt:lpstr>
      <vt:lpstr>Who Watches the Watchdog</vt:lpstr>
      <vt:lpstr>Principles and Standards</vt:lpstr>
      <vt:lpstr>Foundation</vt:lpstr>
      <vt:lpstr>Statement  of Principles</vt:lpstr>
      <vt:lpstr>Nine Quality Standards for  Offices of Inspectors General</vt:lpstr>
      <vt:lpstr>What the OIG Does Do?</vt:lpstr>
      <vt:lpstr>What the OIG Does Not Do To Those Under Its Jurisdiction</vt:lpstr>
      <vt:lpstr>December 2021 Highlights</vt:lpstr>
      <vt:lpstr>December 2021 Highlights</vt:lpstr>
      <vt:lpstr>Whistle-blower Protection </vt:lpstr>
      <vt:lpstr>Inspector General Accreditation     Commission for Florida Law Enforcement Accreditation (CFLEA) </vt:lpstr>
      <vt:lpstr>Inspector General Charter</vt:lpstr>
      <vt:lpstr>Inspector General Annual Audit Plan</vt:lpstr>
      <vt:lpstr>Inspector General Selection  &amp; Retention Committee</vt:lpstr>
      <vt:lpstr>New Focus</vt:lpstr>
      <vt:lpstr>Leadership</vt:lpstr>
      <vt:lpstr>Future Outlook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Inspector General</dc:title>
  <dc:creator>Goodman, Sheryl</dc:creator>
  <cp:lastModifiedBy>Gatto, Christina</cp:lastModifiedBy>
  <cp:revision>117</cp:revision>
  <cp:lastPrinted>2022-01-06T18:03:20Z</cp:lastPrinted>
  <dcterms:created xsi:type="dcterms:W3CDTF">2021-12-21T17:23:20Z</dcterms:created>
  <dcterms:modified xsi:type="dcterms:W3CDTF">2022-01-11T12:59:00Z</dcterms:modified>
</cp:coreProperties>
</file>