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258" r:id="rId3"/>
    <p:sldId id="259" r:id="rId4"/>
    <p:sldId id="261" r:id="rId5"/>
    <p:sldId id="260" r:id="rId6"/>
    <p:sldId id="262" r:id="rId7"/>
    <p:sldId id="264" r:id="rId8"/>
    <p:sldId id="268" r:id="rId9"/>
    <p:sldId id="267" r:id="rId10"/>
    <p:sldId id="266" r:id="rId11"/>
    <p:sldId id="265" r:id="rId12"/>
    <p:sldId id="263" r:id="rId13"/>
    <p:sldId id="269" r:id="rId14"/>
    <p:sldId id="270" r:id="rId15"/>
    <p:sldId id="271" r:id="rId16"/>
    <p:sldId id="272" r:id="rId1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C1AC56-C5A5-41AA-BBD2-215D4161E838}" v="6" dt="2023-12-07T20:36:43.0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02296-43B8-2668-7BD2-1DFE44BB9D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682C97-1FA0-11A9-D866-78E244823E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F7FAA5-32C6-0CEF-FC02-A90DFC198614}"/>
              </a:ext>
            </a:extLst>
          </p:cNvPr>
          <p:cNvSpPr>
            <a:spLocks noGrp="1"/>
          </p:cNvSpPr>
          <p:nvPr>
            <p:ph type="dt" sz="half" idx="10"/>
          </p:nvPr>
        </p:nvSpPr>
        <p:spPr/>
        <p:txBody>
          <a:bodyPr/>
          <a:lstStyle/>
          <a:p>
            <a:fld id="{7CB77487-D31C-4A2A-987B-903083E8920D}" type="datetimeFigureOut">
              <a:rPr lang="en-US" smtClean="0"/>
              <a:t>1/8/2024</a:t>
            </a:fld>
            <a:endParaRPr lang="en-US"/>
          </a:p>
        </p:txBody>
      </p:sp>
      <p:sp>
        <p:nvSpPr>
          <p:cNvPr id="5" name="Footer Placeholder 4">
            <a:extLst>
              <a:ext uri="{FF2B5EF4-FFF2-40B4-BE49-F238E27FC236}">
                <a16:creationId xmlns:a16="http://schemas.microsoft.com/office/drawing/2014/main" id="{6C249344-9F28-2CE0-0077-6E6FA9935E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2D29F1-363E-1471-52F1-B90E8FFB1804}"/>
              </a:ext>
            </a:extLst>
          </p:cNvPr>
          <p:cNvSpPr>
            <a:spLocks noGrp="1"/>
          </p:cNvSpPr>
          <p:nvPr>
            <p:ph type="sldNum" sz="quarter" idx="12"/>
          </p:nvPr>
        </p:nvSpPr>
        <p:spPr/>
        <p:txBody>
          <a:bodyPr/>
          <a:lstStyle/>
          <a:p>
            <a:fld id="{9291ACE6-11A9-4C94-A08C-EB8A326781DE}" type="slidenum">
              <a:rPr lang="en-US" smtClean="0"/>
              <a:t>‹#›</a:t>
            </a:fld>
            <a:endParaRPr lang="en-US"/>
          </a:p>
        </p:txBody>
      </p:sp>
    </p:spTree>
    <p:extLst>
      <p:ext uri="{BB962C8B-B14F-4D97-AF65-F5344CB8AC3E}">
        <p14:creationId xmlns:p14="http://schemas.microsoft.com/office/powerpoint/2010/main" val="35117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F2832-E4FA-2090-59E6-987E358C56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05852E-A824-9C36-8D52-91BD7756D7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875113-15BE-BE38-038E-A3C60EE8102B}"/>
              </a:ext>
            </a:extLst>
          </p:cNvPr>
          <p:cNvSpPr>
            <a:spLocks noGrp="1"/>
          </p:cNvSpPr>
          <p:nvPr>
            <p:ph type="dt" sz="half" idx="10"/>
          </p:nvPr>
        </p:nvSpPr>
        <p:spPr/>
        <p:txBody>
          <a:bodyPr/>
          <a:lstStyle/>
          <a:p>
            <a:fld id="{7CB77487-D31C-4A2A-987B-903083E8920D}" type="datetimeFigureOut">
              <a:rPr lang="en-US" smtClean="0"/>
              <a:t>1/8/2024</a:t>
            </a:fld>
            <a:endParaRPr lang="en-US"/>
          </a:p>
        </p:txBody>
      </p:sp>
      <p:sp>
        <p:nvSpPr>
          <p:cNvPr id="5" name="Footer Placeholder 4">
            <a:extLst>
              <a:ext uri="{FF2B5EF4-FFF2-40B4-BE49-F238E27FC236}">
                <a16:creationId xmlns:a16="http://schemas.microsoft.com/office/drawing/2014/main" id="{E0DE014E-FF98-7653-58A8-D229C44A4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F23A43-2443-5A6D-126E-B85D7A2B8512}"/>
              </a:ext>
            </a:extLst>
          </p:cNvPr>
          <p:cNvSpPr>
            <a:spLocks noGrp="1"/>
          </p:cNvSpPr>
          <p:nvPr>
            <p:ph type="sldNum" sz="quarter" idx="12"/>
          </p:nvPr>
        </p:nvSpPr>
        <p:spPr/>
        <p:txBody>
          <a:bodyPr/>
          <a:lstStyle/>
          <a:p>
            <a:fld id="{9291ACE6-11A9-4C94-A08C-EB8A326781DE}" type="slidenum">
              <a:rPr lang="en-US" smtClean="0"/>
              <a:t>‹#›</a:t>
            </a:fld>
            <a:endParaRPr lang="en-US"/>
          </a:p>
        </p:txBody>
      </p:sp>
    </p:spTree>
    <p:extLst>
      <p:ext uri="{BB962C8B-B14F-4D97-AF65-F5344CB8AC3E}">
        <p14:creationId xmlns:p14="http://schemas.microsoft.com/office/powerpoint/2010/main" val="2054018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8CA7E2-737F-DAFD-A714-8C2253EC89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F08090-7918-3DF6-6B81-FFE0781058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11B741-4078-68E0-03A1-73B20041B56C}"/>
              </a:ext>
            </a:extLst>
          </p:cNvPr>
          <p:cNvSpPr>
            <a:spLocks noGrp="1"/>
          </p:cNvSpPr>
          <p:nvPr>
            <p:ph type="dt" sz="half" idx="10"/>
          </p:nvPr>
        </p:nvSpPr>
        <p:spPr/>
        <p:txBody>
          <a:bodyPr/>
          <a:lstStyle/>
          <a:p>
            <a:fld id="{7CB77487-D31C-4A2A-987B-903083E8920D}" type="datetimeFigureOut">
              <a:rPr lang="en-US" smtClean="0"/>
              <a:t>1/8/2024</a:t>
            </a:fld>
            <a:endParaRPr lang="en-US"/>
          </a:p>
        </p:txBody>
      </p:sp>
      <p:sp>
        <p:nvSpPr>
          <p:cNvPr id="5" name="Footer Placeholder 4">
            <a:extLst>
              <a:ext uri="{FF2B5EF4-FFF2-40B4-BE49-F238E27FC236}">
                <a16:creationId xmlns:a16="http://schemas.microsoft.com/office/drawing/2014/main" id="{573457D6-9BDD-2D78-9E02-83790A927B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DF6111-242E-2748-A080-D969CD068F31}"/>
              </a:ext>
            </a:extLst>
          </p:cNvPr>
          <p:cNvSpPr>
            <a:spLocks noGrp="1"/>
          </p:cNvSpPr>
          <p:nvPr>
            <p:ph type="sldNum" sz="quarter" idx="12"/>
          </p:nvPr>
        </p:nvSpPr>
        <p:spPr/>
        <p:txBody>
          <a:bodyPr/>
          <a:lstStyle/>
          <a:p>
            <a:fld id="{9291ACE6-11A9-4C94-A08C-EB8A326781DE}" type="slidenum">
              <a:rPr lang="en-US" smtClean="0"/>
              <a:t>‹#›</a:t>
            </a:fld>
            <a:endParaRPr lang="en-US"/>
          </a:p>
        </p:txBody>
      </p:sp>
    </p:spTree>
    <p:extLst>
      <p:ext uri="{BB962C8B-B14F-4D97-AF65-F5344CB8AC3E}">
        <p14:creationId xmlns:p14="http://schemas.microsoft.com/office/powerpoint/2010/main" val="244043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DA5FE-4747-CD9C-CDE6-C5BC604613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16A837-62F1-B45A-0AA7-A02B1D0B7B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F38EC9-81C6-4F58-0BA7-7BB3355AF78F}"/>
              </a:ext>
            </a:extLst>
          </p:cNvPr>
          <p:cNvSpPr>
            <a:spLocks noGrp="1"/>
          </p:cNvSpPr>
          <p:nvPr>
            <p:ph type="dt" sz="half" idx="10"/>
          </p:nvPr>
        </p:nvSpPr>
        <p:spPr/>
        <p:txBody>
          <a:bodyPr/>
          <a:lstStyle/>
          <a:p>
            <a:fld id="{7CB77487-D31C-4A2A-987B-903083E8920D}" type="datetimeFigureOut">
              <a:rPr lang="en-US" smtClean="0"/>
              <a:t>1/8/2024</a:t>
            </a:fld>
            <a:endParaRPr lang="en-US"/>
          </a:p>
        </p:txBody>
      </p:sp>
      <p:sp>
        <p:nvSpPr>
          <p:cNvPr id="5" name="Footer Placeholder 4">
            <a:extLst>
              <a:ext uri="{FF2B5EF4-FFF2-40B4-BE49-F238E27FC236}">
                <a16:creationId xmlns:a16="http://schemas.microsoft.com/office/drawing/2014/main" id="{901B72BB-438F-3AC9-90A1-99C98F8826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1E2E14-8549-4456-155F-D849A0D1DE49}"/>
              </a:ext>
            </a:extLst>
          </p:cNvPr>
          <p:cNvSpPr>
            <a:spLocks noGrp="1"/>
          </p:cNvSpPr>
          <p:nvPr>
            <p:ph type="sldNum" sz="quarter" idx="12"/>
          </p:nvPr>
        </p:nvSpPr>
        <p:spPr/>
        <p:txBody>
          <a:bodyPr/>
          <a:lstStyle/>
          <a:p>
            <a:fld id="{9291ACE6-11A9-4C94-A08C-EB8A326781DE}" type="slidenum">
              <a:rPr lang="en-US" smtClean="0"/>
              <a:t>‹#›</a:t>
            </a:fld>
            <a:endParaRPr lang="en-US"/>
          </a:p>
        </p:txBody>
      </p:sp>
    </p:spTree>
    <p:extLst>
      <p:ext uri="{BB962C8B-B14F-4D97-AF65-F5344CB8AC3E}">
        <p14:creationId xmlns:p14="http://schemas.microsoft.com/office/powerpoint/2010/main" val="252499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53106-503D-213C-B555-8A34B86AC2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B29274-4623-0600-3A70-4224C1D35F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71947A-FCEF-F22D-49C0-0C479C68C993}"/>
              </a:ext>
            </a:extLst>
          </p:cNvPr>
          <p:cNvSpPr>
            <a:spLocks noGrp="1"/>
          </p:cNvSpPr>
          <p:nvPr>
            <p:ph type="dt" sz="half" idx="10"/>
          </p:nvPr>
        </p:nvSpPr>
        <p:spPr/>
        <p:txBody>
          <a:bodyPr/>
          <a:lstStyle/>
          <a:p>
            <a:fld id="{7CB77487-D31C-4A2A-987B-903083E8920D}" type="datetimeFigureOut">
              <a:rPr lang="en-US" smtClean="0"/>
              <a:t>1/8/2024</a:t>
            </a:fld>
            <a:endParaRPr lang="en-US"/>
          </a:p>
        </p:txBody>
      </p:sp>
      <p:sp>
        <p:nvSpPr>
          <p:cNvPr id="5" name="Footer Placeholder 4">
            <a:extLst>
              <a:ext uri="{FF2B5EF4-FFF2-40B4-BE49-F238E27FC236}">
                <a16:creationId xmlns:a16="http://schemas.microsoft.com/office/drawing/2014/main" id="{4B100710-6F6D-D9D1-BB6A-A403F764DD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FE85A6-EB29-BB53-58FB-B2AA025E773B}"/>
              </a:ext>
            </a:extLst>
          </p:cNvPr>
          <p:cNvSpPr>
            <a:spLocks noGrp="1"/>
          </p:cNvSpPr>
          <p:nvPr>
            <p:ph type="sldNum" sz="quarter" idx="12"/>
          </p:nvPr>
        </p:nvSpPr>
        <p:spPr/>
        <p:txBody>
          <a:bodyPr/>
          <a:lstStyle/>
          <a:p>
            <a:fld id="{9291ACE6-11A9-4C94-A08C-EB8A326781DE}" type="slidenum">
              <a:rPr lang="en-US" smtClean="0"/>
              <a:t>‹#›</a:t>
            </a:fld>
            <a:endParaRPr lang="en-US"/>
          </a:p>
        </p:txBody>
      </p:sp>
    </p:spTree>
    <p:extLst>
      <p:ext uri="{BB962C8B-B14F-4D97-AF65-F5344CB8AC3E}">
        <p14:creationId xmlns:p14="http://schemas.microsoft.com/office/powerpoint/2010/main" val="1644647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CD08C-CB63-E708-890F-9BCD8F5206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A3AFD5-AF49-8CBE-6926-242F882DBB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BEF1FE-9D5A-E3BF-D5B9-32DA6C445B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E8AAA9-841E-E76A-3275-65554CB8CFA9}"/>
              </a:ext>
            </a:extLst>
          </p:cNvPr>
          <p:cNvSpPr>
            <a:spLocks noGrp="1"/>
          </p:cNvSpPr>
          <p:nvPr>
            <p:ph type="dt" sz="half" idx="10"/>
          </p:nvPr>
        </p:nvSpPr>
        <p:spPr/>
        <p:txBody>
          <a:bodyPr/>
          <a:lstStyle/>
          <a:p>
            <a:fld id="{7CB77487-D31C-4A2A-987B-903083E8920D}" type="datetimeFigureOut">
              <a:rPr lang="en-US" smtClean="0"/>
              <a:t>1/8/2024</a:t>
            </a:fld>
            <a:endParaRPr lang="en-US"/>
          </a:p>
        </p:txBody>
      </p:sp>
      <p:sp>
        <p:nvSpPr>
          <p:cNvPr id="6" name="Footer Placeholder 5">
            <a:extLst>
              <a:ext uri="{FF2B5EF4-FFF2-40B4-BE49-F238E27FC236}">
                <a16:creationId xmlns:a16="http://schemas.microsoft.com/office/drawing/2014/main" id="{A5CCFE57-460E-2FE8-660E-43C55C7BB6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7102DC-56AF-95FD-F334-3509964AE1DE}"/>
              </a:ext>
            </a:extLst>
          </p:cNvPr>
          <p:cNvSpPr>
            <a:spLocks noGrp="1"/>
          </p:cNvSpPr>
          <p:nvPr>
            <p:ph type="sldNum" sz="quarter" idx="12"/>
          </p:nvPr>
        </p:nvSpPr>
        <p:spPr/>
        <p:txBody>
          <a:bodyPr/>
          <a:lstStyle/>
          <a:p>
            <a:fld id="{9291ACE6-11A9-4C94-A08C-EB8A326781DE}" type="slidenum">
              <a:rPr lang="en-US" smtClean="0"/>
              <a:t>‹#›</a:t>
            </a:fld>
            <a:endParaRPr lang="en-US"/>
          </a:p>
        </p:txBody>
      </p:sp>
    </p:spTree>
    <p:extLst>
      <p:ext uri="{BB962C8B-B14F-4D97-AF65-F5344CB8AC3E}">
        <p14:creationId xmlns:p14="http://schemas.microsoft.com/office/powerpoint/2010/main" val="1496538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A789A-C933-3484-F881-F05325D571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362D90-78DF-2544-A174-9C92B133A1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31D571-15A0-F09D-DB1D-F55D276916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79AF78-755F-35BC-2F60-0B9D3EAF30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FAA6BB-F979-A870-E361-9DA89318E4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97A383-CD83-16D5-81A8-FCB3911B5D8A}"/>
              </a:ext>
            </a:extLst>
          </p:cNvPr>
          <p:cNvSpPr>
            <a:spLocks noGrp="1"/>
          </p:cNvSpPr>
          <p:nvPr>
            <p:ph type="dt" sz="half" idx="10"/>
          </p:nvPr>
        </p:nvSpPr>
        <p:spPr/>
        <p:txBody>
          <a:bodyPr/>
          <a:lstStyle/>
          <a:p>
            <a:fld id="{7CB77487-D31C-4A2A-987B-903083E8920D}" type="datetimeFigureOut">
              <a:rPr lang="en-US" smtClean="0"/>
              <a:t>1/8/2024</a:t>
            </a:fld>
            <a:endParaRPr lang="en-US"/>
          </a:p>
        </p:txBody>
      </p:sp>
      <p:sp>
        <p:nvSpPr>
          <p:cNvPr id="8" name="Footer Placeholder 7">
            <a:extLst>
              <a:ext uri="{FF2B5EF4-FFF2-40B4-BE49-F238E27FC236}">
                <a16:creationId xmlns:a16="http://schemas.microsoft.com/office/drawing/2014/main" id="{F3918D2F-E91F-BED0-D107-337B62636D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F3FB8E-AC40-A4FE-7C90-223A2FEBEF2E}"/>
              </a:ext>
            </a:extLst>
          </p:cNvPr>
          <p:cNvSpPr>
            <a:spLocks noGrp="1"/>
          </p:cNvSpPr>
          <p:nvPr>
            <p:ph type="sldNum" sz="quarter" idx="12"/>
          </p:nvPr>
        </p:nvSpPr>
        <p:spPr/>
        <p:txBody>
          <a:bodyPr/>
          <a:lstStyle/>
          <a:p>
            <a:fld id="{9291ACE6-11A9-4C94-A08C-EB8A326781DE}" type="slidenum">
              <a:rPr lang="en-US" smtClean="0"/>
              <a:t>‹#›</a:t>
            </a:fld>
            <a:endParaRPr lang="en-US"/>
          </a:p>
        </p:txBody>
      </p:sp>
    </p:spTree>
    <p:extLst>
      <p:ext uri="{BB962C8B-B14F-4D97-AF65-F5344CB8AC3E}">
        <p14:creationId xmlns:p14="http://schemas.microsoft.com/office/powerpoint/2010/main" val="2820884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AF1DB-C58F-4689-15EB-7866E5D261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0DCA10-8449-B531-5667-C7620963F269}"/>
              </a:ext>
            </a:extLst>
          </p:cNvPr>
          <p:cNvSpPr>
            <a:spLocks noGrp="1"/>
          </p:cNvSpPr>
          <p:nvPr>
            <p:ph type="dt" sz="half" idx="10"/>
          </p:nvPr>
        </p:nvSpPr>
        <p:spPr/>
        <p:txBody>
          <a:bodyPr/>
          <a:lstStyle/>
          <a:p>
            <a:fld id="{7CB77487-D31C-4A2A-987B-903083E8920D}" type="datetimeFigureOut">
              <a:rPr lang="en-US" smtClean="0"/>
              <a:t>1/8/2024</a:t>
            </a:fld>
            <a:endParaRPr lang="en-US"/>
          </a:p>
        </p:txBody>
      </p:sp>
      <p:sp>
        <p:nvSpPr>
          <p:cNvPr id="4" name="Footer Placeholder 3">
            <a:extLst>
              <a:ext uri="{FF2B5EF4-FFF2-40B4-BE49-F238E27FC236}">
                <a16:creationId xmlns:a16="http://schemas.microsoft.com/office/drawing/2014/main" id="{A907BD23-66FD-025E-A977-16C5F307AF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F0FD22-C86A-190E-1BEF-23F243EBB52B}"/>
              </a:ext>
            </a:extLst>
          </p:cNvPr>
          <p:cNvSpPr>
            <a:spLocks noGrp="1"/>
          </p:cNvSpPr>
          <p:nvPr>
            <p:ph type="sldNum" sz="quarter" idx="12"/>
          </p:nvPr>
        </p:nvSpPr>
        <p:spPr/>
        <p:txBody>
          <a:bodyPr/>
          <a:lstStyle/>
          <a:p>
            <a:fld id="{9291ACE6-11A9-4C94-A08C-EB8A326781DE}" type="slidenum">
              <a:rPr lang="en-US" smtClean="0"/>
              <a:t>‹#›</a:t>
            </a:fld>
            <a:endParaRPr lang="en-US"/>
          </a:p>
        </p:txBody>
      </p:sp>
    </p:spTree>
    <p:extLst>
      <p:ext uri="{BB962C8B-B14F-4D97-AF65-F5344CB8AC3E}">
        <p14:creationId xmlns:p14="http://schemas.microsoft.com/office/powerpoint/2010/main" val="902132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72BB50-8945-E3E1-127D-8235D1717428}"/>
              </a:ext>
            </a:extLst>
          </p:cNvPr>
          <p:cNvSpPr>
            <a:spLocks noGrp="1"/>
          </p:cNvSpPr>
          <p:nvPr>
            <p:ph type="dt" sz="half" idx="10"/>
          </p:nvPr>
        </p:nvSpPr>
        <p:spPr/>
        <p:txBody>
          <a:bodyPr/>
          <a:lstStyle/>
          <a:p>
            <a:fld id="{7CB77487-D31C-4A2A-987B-903083E8920D}" type="datetimeFigureOut">
              <a:rPr lang="en-US" smtClean="0"/>
              <a:t>1/8/2024</a:t>
            </a:fld>
            <a:endParaRPr lang="en-US"/>
          </a:p>
        </p:txBody>
      </p:sp>
      <p:sp>
        <p:nvSpPr>
          <p:cNvPr id="3" name="Footer Placeholder 2">
            <a:extLst>
              <a:ext uri="{FF2B5EF4-FFF2-40B4-BE49-F238E27FC236}">
                <a16:creationId xmlns:a16="http://schemas.microsoft.com/office/drawing/2014/main" id="{1980B3FE-EAC9-4425-9AC6-D7BA52EE12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969964-69A4-CFEC-3830-3611A599F9BF}"/>
              </a:ext>
            </a:extLst>
          </p:cNvPr>
          <p:cNvSpPr>
            <a:spLocks noGrp="1"/>
          </p:cNvSpPr>
          <p:nvPr>
            <p:ph type="sldNum" sz="quarter" idx="12"/>
          </p:nvPr>
        </p:nvSpPr>
        <p:spPr/>
        <p:txBody>
          <a:bodyPr/>
          <a:lstStyle/>
          <a:p>
            <a:fld id="{9291ACE6-11A9-4C94-A08C-EB8A326781DE}" type="slidenum">
              <a:rPr lang="en-US" smtClean="0"/>
              <a:t>‹#›</a:t>
            </a:fld>
            <a:endParaRPr lang="en-US"/>
          </a:p>
        </p:txBody>
      </p:sp>
    </p:spTree>
    <p:extLst>
      <p:ext uri="{BB962C8B-B14F-4D97-AF65-F5344CB8AC3E}">
        <p14:creationId xmlns:p14="http://schemas.microsoft.com/office/powerpoint/2010/main" val="3934162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0C488-7402-F33E-7933-CB1497545D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BEAF83-8FA4-8E21-6FD5-26896C032A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552225-B4C4-76D9-B22D-FC5B9343C5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31A0D2-5891-F7E2-383A-C15CF61AD491}"/>
              </a:ext>
            </a:extLst>
          </p:cNvPr>
          <p:cNvSpPr>
            <a:spLocks noGrp="1"/>
          </p:cNvSpPr>
          <p:nvPr>
            <p:ph type="dt" sz="half" idx="10"/>
          </p:nvPr>
        </p:nvSpPr>
        <p:spPr/>
        <p:txBody>
          <a:bodyPr/>
          <a:lstStyle/>
          <a:p>
            <a:fld id="{7CB77487-D31C-4A2A-987B-903083E8920D}" type="datetimeFigureOut">
              <a:rPr lang="en-US" smtClean="0"/>
              <a:t>1/8/2024</a:t>
            </a:fld>
            <a:endParaRPr lang="en-US"/>
          </a:p>
        </p:txBody>
      </p:sp>
      <p:sp>
        <p:nvSpPr>
          <p:cNvPr id="6" name="Footer Placeholder 5">
            <a:extLst>
              <a:ext uri="{FF2B5EF4-FFF2-40B4-BE49-F238E27FC236}">
                <a16:creationId xmlns:a16="http://schemas.microsoft.com/office/drawing/2014/main" id="{E8603687-7B58-D57C-94A2-96205E7036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9B9AB1-E3E6-A4AC-4929-A0A45C3AD161}"/>
              </a:ext>
            </a:extLst>
          </p:cNvPr>
          <p:cNvSpPr>
            <a:spLocks noGrp="1"/>
          </p:cNvSpPr>
          <p:nvPr>
            <p:ph type="sldNum" sz="quarter" idx="12"/>
          </p:nvPr>
        </p:nvSpPr>
        <p:spPr/>
        <p:txBody>
          <a:bodyPr/>
          <a:lstStyle/>
          <a:p>
            <a:fld id="{9291ACE6-11A9-4C94-A08C-EB8A326781DE}" type="slidenum">
              <a:rPr lang="en-US" smtClean="0"/>
              <a:t>‹#›</a:t>
            </a:fld>
            <a:endParaRPr lang="en-US"/>
          </a:p>
        </p:txBody>
      </p:sp>
    </p:spTree>
    <p:extLst>
      <p:ext uri="{BB962C8B-B14F-4D97-AF65-F5344CB8AC3E}">
        <p14:creationId xmlns:p14="http://schemas.microsoft.com/office/powerpoint/2010/main" val="419261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44DF2-A283-0779-030C-25A9B750CE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68D1E2-A816-0557-99AF-6611CBB362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E694BD-DAE4-BA70-627E-FA3F16AA5A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9AAE1D-0754-3A8F-7A26-7CA1A9EF3300}"/>
              </a:ext>
            </a:extLst>
          </p:cNvPr>
          <p:cNvSpPr>
            <a:spLocks noGrp="1"/>
          </p:cNvSpPr>
          <p:nvPr>
            <p:ph type="dt" sz="half" idx="10"/>
          </p:nvPr>
        </p:nvSpPr>
        <p:spPr/>
        <p:txBody>
          <a:bodyPr/>
          <a:lstStyle/>
          <a:p>
            <a:fld id="{7CB77487-D31C-4A2A-987B-903083E8920D}" type="datetimeFigureOut">
              <a:rPr lang="en-US" smtClean="0"/>
              <a:t>1/8/2024</a:t>
            </a:fld>
            <a:endParaRPr lang="en-US"/>
          </a:p>
        </p:txBody>
      </p:sp>
      <p:sp>
        <p:nvSpPr>
          <p:cNvPr id="6" name="Footer Placeholder 5">
            <a:extLst>
              <a:ext uri="{FF2B5EF4-FFF2-40B4-BE49-F238E27FC236}">
                <a16:creationId xmlns:a16="http://schemas.microsoft.com/office/drawing/2014/main" id="{C0F73D76-918C-DC00-065D-68E2E6D7F4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60BF76-43FA-AB61-8D60-8F1E86F936B3}"/>
              </a:ext>
            </a:extLst>
          </p:cNvPr>
          <p:cNvSpPr>
            <a:spLocks noGrp="1"/>
          </p:cNvSpPr>
          <p:nvPr>
            <p:ph type="sldNum" sz="quarter" idx="12"/>
          </p:nvPr>
        </p:nvSpPr>
        <p:spPr/>
        <p:txBody>
          <a:bodyPr/>
          <a:lstStyle/>
          <a:p>
            <a:fld id="{9291ACE6-11A9-4C94-A08C-EB8A326781DE}" type="slidenum">
              <a:rPr lang="en-US" smtClean="0"/>
              <a:t>‹#›</a:t>
            </a:fld>
            <a:endParaRPr lang="en-US"/>
          </a:p>
        </p:txBody>
      </p:sp>
    </p:spTree>
    <p:extLst>
      <p:ext uri="{BB962C8B-B14F-4D97-AF65-F5344CB8AC3E}">
        <p14:creationId xmlns:p14="http://schemas.microsoft.com/office/powerpoint/2010/main" val="1977176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BD2B18-7989-3468-F2DD-CBFB99B2C2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E87FC7-8CF6-B765-A02C-B7CB9CEE23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6A141D-187A-0A02-BE5B-5DCFFCB3E8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B77487-D31C-4A2A-987B-903083E8920D}" type="datetimeFigureOut">
              <a:rPr lang="en-US" smtClean="0"/>
              <a:t>1/8/2024</a:t>
            </a:fld>
            <a:endParaRPr lang="en-US"/>
          </a:p>
        </p:txBody>
      </p:sp>
      <p:sp>
        <p:nvSpPr>
          <p:cNvPr id="5" name="Footer Placeholder 4">
            <a:extLst>
              <a:ext uri="{FF2B5EF4-FFF2-40B4-BE49-F238E27FC236}">
                <a16:creationId xmlns:a16="http://schemas.microsoft.com/office/drawing/2014/main" id="{69654EE4-6B5B-5399-C126-9A17D74BD4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D959DD-E033-6495-BB66-D0B57D887F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91ACE6-11A9-4C94-A08C-EB8A326781DE}" type="slidenum">
              <a:rPr lang="en-US" smtClean="0"/>
              <a:t>‹#›</a:t>
            </a:fld>
            <a:endParaRPr lang="en-US"/>
          </a:p>
        </p:txBody>
      </p:sp>
    </p:spTree>
    <p:extLst>
      <p:ext uri="{BB962C8B-B14F-4D97-AF65-F5344CB8AC3E}">
        <p14:creationId xmlns:p14="http://schemas.microsoft.com/office/powerpoint/2010/main" val="163276388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mailto:SupplierRegistration@coj.net" TargetMode="External"/><Relationship Id="rId2" Type="http://schemas.openxmlformats.org/officeDocument/2006/relationships/hyperlink" Target="mailto:insidesalesteam@company.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4" name="Rectangle 3093">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FF7449C-47A6-E6AC-F3C2-7EC17042B554}"/>
              </a:ext>
            </a:extLst>
          </p:cNvPr>
          <p:cNvSpPr>
            <a:spLocks noGrp="1"/>
          </p:cNvSpPr>
          <p:nvPr>
            <p:ph type="ctrTitle"/>
          </p:nvPr>
        </p:nvSpPr>
        <p:spPr>
          <a:xfrm>
            <a:off x="982639" y="1012536"/>
            <a:ext cx="4545706" cy="1948778"/>
          </a:xfrm>
        </p:spPr>
        <p:txBody>
          <a:bodyPr anchor="t">
            <a:normAutofit/>
          </a:bodyPr>
          <a:lstStyle/>
          <a:p>
            <a:pPr algn="l"/>
            <a:r>
              <a:rPr lang="en-US" sz="4400" dirty="0"/>
              <a:t>City of Jacksonville </a:t>
            </a:r>
            <a:br>
              <a:rPr lang="en-US" sz="4800" dirty="0"/>
            </a:br>
            <a:r>
              <a:rPr lang="en-US" sz="3200" dirty="0"/>
              <a:t>Procurement Division</a:t>
            </a:r>
          </a:p>
        </p:txBody>
      </p:sp>
      <p:sp>
        <p:nvSpPr>
          <p:cNvPr id="3" name="Subtitle 2">
            <a:extLst>
              <a:ext uri="{FF2B5EF4-FFF2-40B4-BE49-F238E27FC236}">
                <a16:creationId xmlns:a16="http://schemas.microsoft.com/office/drawing/2014/main" id="{BD008F0B-3F45-4108-177E-301735DEBF20}"/>
              </a:ext>
            </a:extLst>
          </p:cNvPr>
          <p:cNvSpPr>
            <a:spLocks noGrp="1"/>
          </p:cNvSpPr>
          <p:nvPr>
            <p:ph type="subTitle" idx="1"/>
          </p:nvPr>
        </p:nvSpPr>
        <p:spPr>
          <a:xfrm>
            <a:off x="982638" y="4389120"/>
            <a:ext cx="4408228" cy="1192815"/>
          </a:xfrm>
        </p:spPr>
        <p:txBody>
          <a:bodyPr anchor="b">
            <a:normAutofit/>
          </a:bodyPr>
          <a:lstStyle/>
          <a:p>
            <a:pPr algn="l"/>
            <a:r>
              <a:rPr lang="en-US" sz="2000"/>
              <a:t>Supplier Training Guide</a:t>
            </a:r>
          </a:p>
          <a:p>
            <a:pPr algn="l"/>
            <a:r>
              <a:rPr lang="en-US" sz="2000"/>
              <a:t>Responding to bidding opportunities using the 1Cloud E-Procurement System  </a:t>
            </a:r>
          </a:p>
          <a:p>
            <a:pPr algn="l"/>
            <a:endParaRPr lang="en-US" sz="2000"/>
          </a:p>
        </p:txBody>
      </p:sp>
      <p:sp>
        <p:nvSpPr>
          <p:cNvPr id="3093" name="Rectangle 3092">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5" name="Rectangle 3094">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7" name="Rectangle 3096">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F4E4E0D8-3CAD-240D-2BE2-1795A0583E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2"/>
          <a:stretch/>
        </p:blipFill>
        <p:spPr bwMode="auto">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8609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65407-6076-F3A0-93B9-BB1AA376297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50492C-CFE3-16D8-4840-42D06321CD08}"/>
              </a:ext>
            </a:extLst>
          </p:cNvPr>
          <p:cNvSpPr>
            <a:spLocks noGrp="1"/>
          </p:cNvSpPr>
          <p:nvPr>
            <p:ph sz="half" idx="1"/>
          </p:nvPr>
        </p:nvSpPr>
        <p:spPr>
          <a:xfrm>
            <a:off x="604629" y="4833868"/>
            <a:ext cx="10515600" cy="1060284"/>
          </a:xfrm>
        </p:spPr>
        <p:txBody>
          <a:bodyPr/>
          <a:lstStyle/>
          <a:p>
            <a:pPr marL="0" indent="0">
              <a:buNone/>
            </a:pPr>
            <a:r>
              <a:rPr lang="en-US" dirty="0"/>
              <a:t>Suppliers may select the next circle or press the Next Button to advance through each section of the ITQ. </a:t>
            </a:r>
          </a:p>
        </p:txBody>
      </p:sp>
      <p:pic>
        <p:nvPicPr>
          <p:cNvPr id="18" name="Content Placeholder 17">
            <a:extLst>
              <a:ext uri="{FF2B5EF4-FFF2-40B4-BE49-F238E27FC236}">
                <a16:creationId xmlns:a16="http://schemas.microsoft.com/office/drawing/2014/main" id="{F48DD391-E4C3-CD50-BC19-C9BE00487FBB}"/>
              </a:ext>
            </a:extLst>
          </p:cNvPr>
          <p:cNvPicPr>
            <a:picLocks noGrp="1" noChangeAspect="1"/>
          </p:cNvPicPr>
          <p:nvPr>
            <p:ph sz="half" idx="2"/>
          </p:nvPr>
        </p:nvPicPr>
        <p:blipFill>
          <a:blip r:embed="rId2"/>
          <a:stretch>
            <a:fillRect/>
          </a:stretch>
        </p:blipFill>
        <p:spPr>
          <a:xfrm>
            <a:off x="838200" y="1690688"/>
            <a:ext cx="9303327" cy="2993068"/>
          </a:xfrm>
        </p:spPr>
      </p:pic>
    </p:spTree>
    <p:extLst>
      <p:ext uri="{BB962C8B-B14F-4D97-AF65-F5344CB8AC3E}">
        <p14:creationId xmlns:p14="http://schemas.microsoft.com/office/powerpoint/2010/main" val="1260745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65407-6076-F3A0-93B9-BB1AA376297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50492C-CFE3-16D8-4840-42D06321CD08}"/>
              </a:ext>
            </a:extLst>
          </p:cNvPr>
          <p:cNvSpPr>
            <a:spLocks noGrp="1"/>
          </p:cNvSpPr>
          <p:nvPr>
            <p:ph sz="half" idx="1"/>
          </p:nvPr>
        </p:nvSpPr>
        <p:spPr>
          <a:xfrm>
            <a:off x="930966" y="5244686"/>
            <a:ext cx="10515600" cy="987781"/>
          </a:xfrm>
        </p:spPr>
        <p:txBody>
          <a:bodyPr>
            <a:normAutofit fontScale="92500" lnSpcReduction="20000"/>
          </a:bodyPr>
          <a:lstStyle/>
          <a:p>
            <a:pPr marL="0" indent="0">
              <a:buNone/>
            </a:pPr>
            <a:r>
              <a:rPr lang="en-US" dirty="0"/>
              <a:t>Review all requirements by section using the arrows to the right. Enter all information or select Acknowledge when prompted. Be sure to attach any files which are requested.  </a:t>
            </a:r>
          </a:p>
        </p:txBody>
      </p:sp>
      <p:pic>
        <p:nvPicPr>
          <p:cNvPr id="12" name="Content Placeholder 11">
            <a:extLst>
              <a:ext uri="{FF2B5EF4-FFF2-40B4-BE49-F238E27FC236}">
                <a16:creationId xmlns:a16="http://schemas.microsoft.com/office/drawing/2014/main" id="{C590CFAA-7BE4-B981-DC57-5DFCB148D44E}"/>
              </a:ext>
            </a:extLst>
          </p:cNvPr>
          <p:cNvPicPr>
            <a:picLocks noGrp="1" noChangeAspect="1"/>
          </p:cNvPicPr>
          <p:nvPr>
            <p:ph sz="half" idx="2"/>
          </p:nvPr>
        </p:nvPicPr>
        <p:blipFill>
          <a:blip r:embed="rId2"/>
          <a:stretch>
            <a:fillRect/>
          </a:stretch>
        </p:blipFill>
        <p:spPr>
          <a:xfrm>
            <a:off x="759829" y="2067339"/>
            <a:ext cx="10252728" cy="3182193"/>
          </a:xfrm>
        </p:spPr>
      </p:pic>
    </p:spTree>
    <p:extLst>
      <p:ext uri="{BB962C8B-B14F-4D97-AF65-F5344CB8AC3E}">
        <p14:creationId xmlns:p14="http://schemas.microsoft.com/office/powerpoint/2010/main" val="1516677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65407-6076-F3A0-93B9-BB1AA376297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50492C-CFE3-16D8-4840-42D06321CD08}"/>
              </a:ext>
            </a:extLst>
          </p:cNvPr>
          <p:cNvSpPr>
            <a:spLocks noGrp="1"/>
          </p:cNvSpPr>
          <p:nvPr>
            <p:ph sz="half" idx="1"/>
          </p:nvPr>
        </p:nvSpPr>
        <p:spPr>
          <a:xfrm>
            <a:off x="1007166" y="5505741"/>
            <a:ext cx="10634870" cy="775790"/>
          </a:xfrm>
        </p:spPr>
        <p:txBody>
          <a:bodyPr>
            <a:normAutofit/>
          </a:bodyPr>
          <a:lstStyle/>
          <a:p>
            <a:pPr marL="0" indent="0">
              <a:buNone/>
            </a:pPr>
            <a:r>
              <a:rPr lang="en-US" dirty="0"/>
              <a:t>After reviewing all Requirements review lines to enter your quote price.</a:t>
            </a:r>
          </a:p>
        </p:txBody>
      </p:sp>
      <p:pic>
        <p:nvPicPr>
          <p:cNvPr id="6" name="Content Placeholder 5">
            <a:extLst>
              <a:ext uri="{FF2B5EF4-FFF2-40B4-BE49-F238E27FC236}">
                <a16:creationId xmlns:a16="http://schemas.microsoft.com/office/drawing/2014/main" id="{49BDF911-D4FE-6526-C4B3-7DB244AC77F3}"/>
              </a:ext>
            </a:extLst>
          </p:cNvPr>
          <p:cNvPicPr>
            <a:picLocks noGrp="1" noChangeAspect="1"/>
          </p:cNvPicPr>
          <p:nvPr>
            <p:ph sz="half" idx="2"/>
          </p:nvPr>
        </p:nvPicPr>
        <p:blipFill>
          <a:blip r:embed="rId2"/>
          <a:stretch>
            <a:fillRect/>
          </a:stretch>
        </p:blipFill>
        <p:spPr>
          <a:xfrm>
            <a:off x="1007166" y="1790132"/>
            <a:ext cx="10359886" cy="3277735"/>
          </a:xfrm>
        </p:spPr>
      </p:pic>
    </p:spTree>
    <p:extLst>
      <p:ext uri="{BB962C8B-B14F-4D97-AF65-F5344CB8AC3E}">
        <p14:creationId xmlns:p14="http://schemas.microsoft.com/office/powerpoint/2010/main" val="3118533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3E967-9013-0C44-9943-9F2F3F80C3D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706C6BF-6164-BA6C-DBAA-DFE065A45997}"/>
              </a:ext>
            </a:extLst>
          </p:cNvPr>
          <p:cNvSpPr>
            <a:spLocks noGrp="1"/>
          </p:cNvSpPr>
          <p:nvPr>
            <p:ph sz="half" idx="1"/>
          </p:nvPr>
        </p:nvSpPr>
        <p:spPr>
          <a:xfrm>
            <a:off x="1142999" y="5167312"/>
            <a:ext cx="10515599" cy="1325563"/>
          </a:xfrm>
        </p:spPr>
        <p:txBody>
          <a:bodyPr>
            <a:normAutofit fontScale="92500" lnSpcReduction="20000"/>
          </a:bodyPr>
          <a:lstStyle/>
          <a:p>
            <a:pPr marL="0" indent="0">
              <a:buNone/>
            </a:pPr>
            <a:r>
              <a:rPr lang="en-US" dirty="0"/>
              <a:t>We recommend periodically saving your progress as you go. You may log-off after saving your draft then return later to complete the submission as needed. Be aware of the time remaining for timely submission. Once done, review all entries, select Validate under Actions, then Submit.</a:t>
            </a:r>
          </a:p>
        </p:txBody>
      </p:sp>
      <p:pic>
        <p:nvPicPr>
          <p:cNvPr id="6" name="Content Placeholder 5">
            <a:extLst>
              <a:ext uri="{FF2B5EF4-FFF2-40B4-BE49-F238E27FC236}">
                <a16:creationId xmlns:a16="http://schemas.microsoft.com/office/drawing/2014/main" id="{37F89FFE-3630-37D9-E98F-7B94F5D039FD}"/>
              </a:ext>
            </a:extLst>
          </p:cNvPr>
          <p:cNvPicPr>
            <a:picLocks noGrp="1" noChangeAspect="1"/>
          </p:cNvPicPr>
          <p:nvPr>
            <p:ph sz="half" idx="2"/>
          </p:nvPr>
        </p:nvPicPr>
        <p:blipFill>
          <a:blip r:embed="rId2"/>
          <a:stretch>
            <a:fillRect/>
          </a:stretch>
        </p:blipFill>
        <p:spPr>
          <a:xfrm>
            <a:off x="1677108" y="2133601"/>
            <a:ext cx="8837784" cy="2398552"/>
          </a:xfrm>
        </p:spPr>
      </p:pic>
    </p:spTree>
    <p:extLst>
      <p:ext uri="{BB962C8B-B14F-4D97-AF65-F5344CB8AC3E}">
        <p14:creationId xmlns:p14="http://schemas.microsoft.com/office/powerpoint/2010/main" val="2907668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E8B56-6740-5738-9018-5A7B7734DB4C}"/>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E8104231-5126-4AE7-9B84-C9F044C03B2C}"/>
              </a:ext>
            </a:extLst>
          </p:cNvPr>
          <p:cNvPicPr>
            <a:picLocks noGrp="1" noChangeAspect="1"/>
          </p:cNvPicPr>
          <p:nvPr>
            <p:ph sz="half" idx="1"/>
          </p:nvPr>
        </p:nvPicPr>
        <p:blipFill>
          <a:blip r:embed="rId2"/>
          <a:stretch>
            <a:fillRect/>
          </a:stretch>
        </p:blipFill>
        <p:spPr>
          <a:xfrm>
            <a:off x="1468103" y="2090127"/>
            <a:ext cx="9050783" cy="2677745"/>
          </a:xfrm>
        </p:spPr>
      </p:pic>
      <p:sp>
        <p:nvSpPr>
          <p:cNvPr id="4" name="Content Placeholder 3">
            <a:extLst>
              <a:ext uri="{FF2B5EF4-FFF2-40B4-BE49-F238E27FC236}">
                <a16:creationId xmlns:a16="http://schemas.microsoft.com/office/drawing/2014/main" id="{B0449A78-231C-CCBC-27C2-93887DA047C7}"/>
              </a:ext>
            </a:extLst>
          </p:cNvPr>
          <p:cNvSpPr>
            <a:spLocks noGrp="1"/>
          </p:cNvSpPr>
          <p:nvPr>
            <p:ph sz="half" idx="2"/>
          </p:nvPr>
        </p:nvSpPr>
        <p:spPr>
          <a:xfrm>
            <a:off x="1468103" y="5167171"/>
            <a:ext cx="8420879" cy="998375"/>
          </a:xfrm>
        </p:spPr>
        <p:txBody>
          <a:bodyPr/>
          <a:lstStyle/>
          <a:p>
            <a:pPr marL="0" indent="0">
              <a:buNone/>
            </a:pPr>
            <a:r>
              <a:rPr lang="en-US" dirty="0"/>
              <a:t>After selecting Validate, you will receive a Confirmation about possible errors.</a:t>
            </a:r>
          </a:p>
        </p:txBody>
      </p:sp>
    </p:spTree>
    <p:extLst>
      <p:ext uri="{BB962C8B-B14F-4D97-AF65-F5344CB8AC3E}">
        <p14:creationId xmlns:p14="http://schemas.microsoft.com/office/powerpoint/2010/main" val="1924019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3E5F9-6672-E91D-5B55-379EB1BF2DBC}"/>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ECEB0F48-A4F6-E9A8-9B52-484A22A102C2}"/>
              </a:ext>
            </a:extLst>
          </p:cNvPr>
          <p:cNvPicPr>
            <a:picLocks noGrp="1" noChangeAspect="1"/>
          </p:cNvPicPr>
          <p:nvPr>
            <p:ph sz="half" idx="1"/>
          </p:nvPr>
        </p:nvPicPr>
        <p:blipFill>
          <a:blip r:embed="rId2"/>
          <a:stretch>
            <a:fillRect/>
          </a:stretch>
        </p:blipFill>
        <p:spPr>
          <a:xfrm>
            <a:off x="838200" y="1950099"/>
            <a:ext cx="9824790" cy="2785816"/>
          </a:xfrm>
        </p:spPr>
      </p:pic>
      <p:sp>
        <p:nvSpPr>
          <p:cNvPr id="4" name="Content Placeholder 3">
            <a:extLst>
              <a:ext uri="{FF2B5EF4-FFF2-40B4-BE49-F238E27FC236}">
                <a16:creationId xmlns:a16="http://schemas.microsoft.com/office/drawing/2014/main" id="{1393F7CA-F4BD-0F58-D746-280D3B2F6B20}"/>
              </a:ext>
            </a:extLst>
          </p:cNvPr>
          <p:cNvSpPr>
            <a:spLocks noGrp="1"/>
          </p:cNvSpPr>
          <p:nvPr>
            <p:ph sz="half" idx="2"/>
          </p:nvPr>
        </p:nvSpPr>
        <p:spPr>
          <a:xfrm>
            <a:off x="1184988" y="5085183"/>
            <a:ext cx="9478001" cy="989045"/>
          </a:xfrm>
        </p:spPr>
        <p:txBody>
          <a:bodyPr>
            <a:normAutofit/>
          </a:bodyPr>
          <a:lstStyle/>
          <a:p>
            <a:pPr marL="0" indent="0">
              <a:buNone/>
            </a:pPr>
            <a:r>
              <a:rPr lang="en-US" dirty="0"/>
              <a:t>After Submitting, you will receive a confirmation notice that your response was submitted.</a:t>
            </a:r>
          </a:p>
        </p:txBody>
      </p:sp>
    </p:spTree>
    <p:extLst>
      <p:ext uri="{BB962C8B-B14F-4D97-AF65-F5344CB8AC3E}">
        <p14:creationId xmlns:p14="http://schemas.microsoft.com/office/powerpoint/2010/main" val="2768256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1AB0F3-8F2F-6A42-2CFB-DD8D1E491091}"/>
              </a:ext>
            </a:extLst>
          </p:cNvPr>
          <p:cNvSpPr>
            <a:spLocks noGrp="1"/>
          </p:cNvSpPr>
          <p:nvPr>
            <p:ph type="title"/>
          </p:nvPr>
        </p:nvSpPr>
        <p:spPr/>
        <p:txBody>
          <a:bodyPr/>
          <a:lstStyle/>
          <a:p>
            <a:endParaRPr lang="en-US" dirty="0"/>
          </a:p>
        </p:txBody>
      </p:sp>
      <p:sp>
        <p:nvSpPr>
          <p:cNvPr id="6" name="Content Placeholder 5">
            <a:extLst>
              <a:ext uri="{FF2B5EF4-FFF2-40B4-BE49-F238E27FC236}">
                <a16:creationId xmlns:a16="http://schemas.microsoft.com/office/drawing/2014/main" id="{BD4AF5AA-80FC-8CA4-7996-91AA91F466BA}"/>
              </a:ext>
            </a:extLst>
          </p:cNvPr>
          <p:cNvSpPr>
            <a:spLocks noGrp="1"/>
          </p:cNvSpPr>
          <p:nvPr>
            <p:ph idx="1"/>
          </p:nvPr>
        </p:nvSpPr>
        <p:spPr/>
        <p:txBody>
          <a:bodyPr/>
          <a:lstStyle/>
          <a:p>
            <a:pPr marL="0" indent="0">
              <a:buNone/>
            </a:pPr>
            <a:r>
              <a:rPr lang="en-US" b="0" i="0" dirty="0">
                <a:solidFill>
                  <a:srgbClr val="000000"/>
                </a:solidFill>
                <a:effectLst/>
                <a:latin typeface="Arial" panose="020B0604020202020204" pitchFamily="34" charset="0"/>
              </a:rPr>
              <a:t>We encourage all suppliers to regularly review their contact information in 1Cloud to ensure at least one email address is provided</a:t>
            </a:r>
            <a:r>
              <a:rPr lang="en-US" dirty="0">
                <a:solidFill>
                  <a:srgbClr val="000000"/>
                </a:solidFill>
                <a:latin typeface="Arial" panose="020B0604020202020204" pitchFamily="34" charset="0"/>
              </a:rPr>
              <a:t> and</a:t>
            </a:r>
            <a:r>
              <a:rPr lang="en-US" b="0" i="0" dirty="0">
                <a:solidFill>
                  <a:srgbClr val="000000"/>
                </a:solidFill>
                <a:effectLst/>
                <a:latin typeface="Arial" panose="020B0604020202020204" pitchFamily="34" charset="0"/>
              </a:rPr>
              <a:t> remove or edit any emails and phone numbers that are no longer valid. We also recommend using a generic email monitored by a sales team rather than an </a:t>
            </a:r>
            <a:r>
              <a:rPr lang="en-US" b="0" i="0">
                <a:solidFill>
                  <a:srgbClr val="000000"/>
                </a:solidFill>
                <a:effectLst/>
                <a:latin typeface="Arial" panose="020B0604020202020204" pitchFamily="34" charset="0"/>
              </a:rPr>
              <a:t>email used by </a:t>
            </a:r>
            <a:r>
              <a:rPr lang="en-US" b="0" i="0" dirty="0">
                <a:solidFill>
                  <a:srgbClr val="000000"/>
                </a:solidFill>
                <a:effectLst/>
                <a:latin typeface="Arial" panose="020B0604020202020204" pitchFamily="34" charset="0"/>
              </a:rPr>
              <a:t>an individual. For example, </a:t>
            </a:r>
            <a:r>
              <a:rPr lang="en-US" b="0" i="0" u="sng" dirty="0">
                <a:solidFill>
                  <a:srgbClr val="30567D"/>
                </a:solidFill>
                <a:effectLst/>
                <a:latin typeface="Arial" panose="020B0604020202020204" pitchFamily="34" charset="0"/>
                <a:hlinkClick r:id="rId2"/>
              </a:rPr>
              <a:t>insidesalesteam@company.com</a:t>
            </a:r>
            <a:r>
              <a:rPr lang="en-US" b="0" i="0" dirty="0">
                <a:solidFill>
                  <a:srgbClr val="000000"/>
                </a:solidFill>
                <a:effectLst/>
                <a:latin typeface="Arial" panose="020B0604020202020204" pitchFamily="34" charset="0"/>
              </a:rPr>
              <a:t>.</a:t>
            </a:r>
            <a:br>
              <a:rPr lang="en-US" dirty="0"/>
            </a:br>
            <a:r>
              <a:rPr lang="en-US" b="0" i="0" dirty="0">
                <a:solidFill>
                  <a:srgbClr val="000000"/>
                </a:solidFill>
                <a:effectLst/>
                <a:latin typeface="Arial" panose="020B0604020202020204" pitchFamily="34" charset="0"/>
              </a:rPr>
              <a:t> </a:t>
            </a:r>
            <a:br>
              <a:rPr lang="en-US" dirty="0"/>
            </a:br>
            <a:r>
              <a:rPr lang="en-US" b="0" i="0" dirty="0">
                <a:solidFill>
                  <a:srgbClr val="000000"/>
                </a:solidFill>
                <a:effectLst/>
                <a:latin typeface="Arial" panose="020B0604020202020204" pitchFamily="34" charset="0"/>
              </a:rPr>
              <a:t>If you have any questions, please contact us at </a:t>
            </a:r>
            <a:r>
              <a:rPr lang="en-US" b="0" i="0" u="sng" dirty="0">
                <a:solidFill>
                  <a:srgbClr val="30567D"/>
                </a:solidFill>
                <a:effectLst/>
                <a:latin typeface="Arial" panose="020B0604020202020204" pitchFamily="34" charset="0"/>
                <a:hlinkClick r:id="rId3"/>
              </a:rPr>
              <a:t>SupplierRegistration@coj.net </a:t>
            </a:r>
            <a:r>
              <a:rPr lang="en-US" b="0" i="0" dirty="0">
                <a:solidFill>
                  <a:srgbClr val="000000"/>
                </a:solidFill>
                <a:effectLst/>
                <a:latin typeface="Arial" panose="020B0604020202020204" pitchFamily="34" charset="0"/>
              </a:rPr>
              <a:t>or (904) 255-8800.</a:t>
            </a:r>
            <a:endParaRPr lang="en-US" dirty="0"/>
          </a:p>
        </p:txBody>
      </p:sp>
    </p:spTree>
    <p:extLst>
      <p:ext uri="{BB962C8B-B14F-4D97-AF65-F5344CB8AC3E}">
        <p14:creationId xmlns:p14="http://schemas.microsoft.com/office/powerpoint/2010/main" val="3226327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261C4-BB6C-35AB-4B1B-4E52F5CBFD05}"/>
              </a:ext>
            </a:extLst>
          </p:cNvPr>
          <p:cNvSpPr>
            <a:spLocks noGrp="1"/>
          </p:cNvSpPr>
          <p:nvPr>
            <p:ph type="title"/>
          </p:nvPr>
        </p:nvSpPr>
        <p:spPr>
          <a:xfrm>
            <a:off x="1656521" y="365125"/>
            <a:ext cx="9578009" cy="1460500"/>
          </a:xfrm>
        </p:spPr>
        <p:txBody>
          <a:bodyPr/>
          <a:lstStyle/>
          <a:p>
            <a:r>
              <a:rPr lang="en-US" dirty="0"/>
              <a:t>Introduction</a:t>
            </a:r>
          </a:p>
        </p:txBody>
      </p:sp>
      <p:sp>
        <p:nvSpPr>
          <p:cNvPr id="3" name="Content Placeholder 2">
            <a:extLst>
              <a:ext uri="{FF2B5EF4-FFF2-40B4-BE49-F238E27FC236}">
                <a16:creationId xmlns:a16="http://schemas.microsoft.com/office/drawing/2014/main" id="{9FDAF817-E2D6-E514-EFD2-F9DA55DA3F55}"/>
              </a:ext>
            </a:extLst>
          </p:cNvPr>
          <p:cNvSpPr>
            <a:spLocks noGrp="1"/>
          </p:cNvSpPr>
          <p:nvPr>
            <p:ph idx="1"/>
          </p:nvPr>
        </p:nvSpPr>
        <p:spPr>
          <a:xfrm>
            <a:off x="1656522" y="1825625"/>
            <a:ext cx="9697278" cy="4351338"/>
          </a:xfrm>
        </p:spPr>
        <p:txBody>
          <a:bodyPr>
            <a:normAutofit lnSpcReduction="10000"/>
          </a:bodyPr>
          <a:lstStyle/>
          <a:p>
            <a:pPr marL="0" indent="0">
              <a:buNone/>
            </a:pPr>
            <a:r>
              <a:rPr lang="en-US" b="0" i="0" dirty="0">
                <a:solidFill>
                  <a:srgbClr val="000000"/>
                </a:solidFill>
                <a:effectLst/>
                <a:latin typeface="Arial" panose="020B0604020202020204" pitchFamily="34" charset="0"/>
              </a:rPr>
              <a:t>As previously announced, the City of Jacksonville’s Procurement Division is now launching updated Invitation to Quote templates as part of the process of bringing our entire solicitation and bid submission process into the future! Starting on Monday, December 4, 2023, suppliers will notice some additional questions, prompts and attachments as part of Invitation to Quotes received for our low-dollar purchases using 1Cloud. This is a minor modification to the previous design so the learning curve should not be that steep. Our formal solicitation templates will be introduced over the next few months and will have the same look and feel as the new ITQ design.</a:t>
            </a:r>
            <a:endParaRPr lang="en-US" dirty="0"/>
          </a:p>
        </p:txBody>
      </p:sp>
    </p:spTree>
    <p:extLst>
      <p:ext uri="{BB962C8B-B14F-4D97-AF65-F5344CB8AC3E}">
        <p14:creationId xmlns:p14="http://schemas.microsoft.com/office/powerpoint/2010/main" val="3598393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98BF68-3500-5943-AEC4-9CE7BCC7F770}"/>
              </a:ext>
            </a:extLst>
          </p:cNvPr>
          <p:cNvSpPr>
            <a:spLocks noGrp="1"/>
          </p:cNvSpPr>
          <p:nvPr>
            <p:ph type="title"/>
          </p:nvPr>
        </p:nvSpPr>
        <p:spPr>
          <a:xfrm>
            <a:off x="838200" y="159851"/>
            <a:ext cx="10515600" cy="1325563"/>
          </a:xfrm>
        </p:spPr>
        <p:txBody>
          <a:bodyPr>
            <a:normAutofit/>
          </a:bodyPr>
          <a:lstStyle/>
          <a:p>
            <a:r>
              <a:rPr lang="en-US" sz="3600" b="1" dirty="0"/>
              <a:t>Opportunities Posted on COJ Procurement Website.</a:t>
            </a:r>
          </a:p>
        </p:txBody>
      </p:sp>
      <p:sp>
        <p:nvSpPr>
          <p:cNvPr id="5" name="Content Placeholder 4">
            <a:extLst>
              <a:ext uri="{FF2B5EF4-FFF2-40B4-BE49-F238E27FC236}">
                <a16:creationId xmlns:a16="http://schemas.microsoft.com/office/drawing/2014/main" id="{99FF6B63-08F2-32FD-C312-8CE601CFD75E}"/>
              </a:ext>
            </a:extLst>
          </p:cNvPr>
          <p:cNvSpPr>
            <a:spLocks noGrp="1"/>
          </p:cNvSpPr>
          <p:nvPr>
            <p:ph sz="half" idx="1"/>
          </p:nvPr>
        </p:nvSpPr>
        <p:spPr>
          <a:xfrm>
            <a:off x="716901" y="5389919"/>
            <a:ext cx="11254273" cy="1468081"/>
          </a:xfrm>
        </p:spPr>
        <p:txBody>
          <a:bodyPr>
            <a:normAutofit/>
          </a:bodyPr>
          <a:lstStyle/>
          <a:p>
            <a:pPr marL="0" indent="0">
              <a:buNone/>
            </a:pPr>
            <a:r>
              <a:rPr lang="en-US" sz="2400" dirty="0"/>
              <a:t>All invitations for bidding opportunities, both informal and soon formal, will be available in the same location on the COJ Supplier Portal Section of our website.  Be sure to scroll down to Current Solicitations and Single Source Awards.</a:t>
            </a:r>
          </a:p>
        </p:txBody>
      </p:sp>
      <p:pic>
        <p:nvPicPr>
          <p:cNvPr id="12" name="Content Placeholder 11">
            <a:extLst>
              <a:ext uri="{FF2B5EF4-FFF2-40B4-BE49-F238E27FC236}">
                <a16:creationId xmlns:a16="http://schemas.microsoft.com/office/drawing/2014/main" id="{10ACF0B5-DF72-41EF-B241-6A1E7157CE13}"/>
              </a:ext>
            </a:extLst>
          </p:cNvPr>
          <p:cNvPicPr>
            <a:picLocks noGrp="1" noChangeAspect="1"/>
          </p:cNvPicPr>
          <p:nvPr>
            <p:ph sz="half" idx="2"/>
          </p:nvPr>
        </p:nvPicPr>
        <p:blipFill>
          <a:blip r:embed="rId2"/>
          <a:stretch>
            <a:fillRect/>
          </a:stretch>
        </p:blipFill>
        <p:spPr>
          <a:xfrm>
            <a:off x="2062066" y="1359833"/>
            <a:ext cx="7462935" cy="3874573"/>
          </a:xfrm>
        </p:spPr>
      </p:pic>
    </p:spTree>
    <p:extLst>
      <p:ext uri="{BB962C8B-B14F-4D97-AF65-F5344CB8AC3E}">
        <p14:creationId xmlns:p14="http://schemas.microsoft.com/office/powerpoint/2010/main" val="2105053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98BF68-3500-5943-AEC4-9CE7BCC7F770}"/>
              </a:ext>
            </a:extLst>
          </p:cNvPr>
          <p:cNvSpPr>
            <a:spLocks noGrp="1"/>
          </p:cNvSpPr>
          <p:nvPr>
            <p:ph type="title"/>
          </p:nvPr>
        </p:nvSpPr>
        <p:spPr/>
        <p:txBody>
          <a:bodyPr/>
          <a:lstStyle/>
          <a:p>
            <a:r>
              <a:rPr lang="en-US" dirty="0"/>
              <a:t>Notifications</a:t>
            </a:r>
          </a:p>
        </p:txBody>
      </p:sp>
      <p:sp>
        <p:nvSpPr>
          <p:cNvPr id="5" name="Content Placeholder 4">
            <a:extLst>
              <a:ext uri="{FF2B5EF4-FFF2-40B4-BE49-F238E27FC236}">
                <a16:creationId xmlns:a16="http://schemas.microsoft.com/office/drawing/2014/main" id="{99FF6B63-08F2-32FD-C312-8CE601CFD75E}"/>
              </a:ext>
            </a:extLst>
          </p:cNvPr>
          <p:cNvSpPr>
            <a:spLocks noGrp="1"/>
          </p:cNvSpPr>
          <p:nvPr>
            <p:ph sz="half" idx="1"/>
          </p:nvPr>
        </p:nvSpPr>
        <p:spPr>
          <a:xfrm>
            <a:off x="903515" y="5128662"/>
            <a:ext cx="10171922" cy="1486742"/>
          </a:xfrm>
        </p:spPr>
        <p:txBody>
          <a:bodyPr>
            <a:normAutofit/>
          </a:bodyPr>
          <a:lstStyle/>
          <a:p>
            <a:pPr marL="0" indent="0">
              <a:buNone/>
            </a:pPr>
            <a:r>
              <a:rPr lang="en-US" sz="2400" dirty="0"/>
              <a:t>Click on the details to see additional information. Suppliers will also be sent an invitation to participate by email through the 1Cloud E-Procurement system based on the commodity codes they have selected when registering.</a:t>
            </a:r>
          </a:p>
        </p:txBody>
      </p:sp>
      <p:pic>
        <p:nvPicPr>
          <p:cNvPr id="8" name="Content Placeholder 7">
            <a:extLst>
              <a:ext uri="{FF2B5EF4-FFF2-40B4-BE49-F238E27FC236}">
                <a16:creationId xmlns:a16="http://schemas.microsoft.com/office/drawing/2014/main" id="{F57807F3-5F84-0A87-FF2F-DD9778AF4E7B}"/>
              </a:ext>
            </a:extLst>
          </p:cNvPr>
          <p:cNvPicPr>
            <a:picLocks noGrp="1" noChangeAspect="1"/>
          </p:cNvPicPr>
          <p:nvPr>
            <p:ph sz="half" idx="2"/>
          </p:nvPr>
        </p:nvPicPr>
        <p:blipFill>
          <a:blip r:embed="rId2"/>
          <a:stretch>
            <a:fillRect/>
          </a:stretch>
        </p:blipFill>
        <p:spPr>
          <a:xfrm>
            <a:off x="903515" y="1586204"/>
            <a:ext cx="10336763" cy="3293706"/>
          </a:xfrm>
        </p:spPr>
      </p:pic>
    </p:spTree>
    <p:extLst>
      <p:ext uri="{BB962C8B-B14F-4D97-AF65-F5344CB8AC3E}">
        <p14:creationId xmlns:p14="http://schemas.microsoft.com/office/powerpoint/2010/main" val="1219296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08864-B833-12FA-F1C0-BD651349429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041942E-76D7-3E59-3FEE-DD307DFF1F46}"/>
              </a:ext>
            </a:extLst>
          </p:cNvPr>
          <p:cNvSpPr>
            <a:spLocks noGrp="1"/>
          </p:cNvSpPr>
          <p:nvPr>
            <p:ph sz="half" idx="1"/>
          </p:nvPr>
        </p:nvSpPr>
        <p:spPr>
          <a:xfrm>
            <a:off x="838200" y="5833424"/>
            <a:ext cx="9681594" cy="842074"/>
          </a:xfrm>
        </p:spPr>
        <p:txBody>
          <a:bodyPr>
            <a:normAutofit lnSpcReduction="10000"/>
          </a:bodyPr>
          <a:lstStyle/>
          <a:p>
            <a:pPr marL="0" indent="0">
              <a:buNone/>
            </a:pPr>
            <a:r>
              <a:rPr lang="en-US" dirty="0"/>
              <a:t>Suppliers must sign into the Supplier Portal in order to respond to solicitations.</a:t>
            </a:r>
          </a:p>
        </p:txBody>
      </p:sp>
      <p:pic>
        <p:nvPicPr>
          <p:cNvPr id="6" name="Content Placeholder 5">
            <a:extLst>
              <a:ext uri="{FF2B5EF4-FFF2-40B4-BE49-F238E27FC236}">
                <a16:creationId xmlns:a16="http://schemas.microsoft.com/office/drawing/2014/main" id="{2CE3D095-1AC2-D7B2-9E53-628E01E9DDA4}"/>
              </a:ext>
            </a:extLst>
          </p:cNvPr>
          <p:cNvPicPr>
            <a:picLocks noGrp="1" noChangeAspect="1"/>
          </p:cNvPicPr>
          <p:nvPr>
            <p:ph sz="half" idx="2"/>
          </p:nvPr>
        </p:nvPicPr>
        <p:blipFill>
          <a:blip r:embed="rId2"/>
          <a:stretch>
            <a:fillRect/>
          </a:stretch>
        </p:blipFill>
        <p:spPr>
          <a:xfrm>
            <a:off x="2357307" y="1782004"/>
            <a:ext cx="7618632" cy="3960104"/>
          </a:xfrm>
        </p:spPr>
      </p:pic>
    </p:spTree>
    <p:extLst>
      <p:ext uri="{BB962C8B-B14F-4D97-AF65-F5344CB8AC3E}">
        <p14:creationId xmlns:p14="http://schemas.microsoft.com/office/powerpoint/2010/main" val="3521360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65407-6076-F3A0-93B9-BB1AA376297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50492C-CFE3-16D8-4840-42D06321CD08}"/>
              </a:ext>
            </a:extLst>
          </p:cNvPr>
          <p:cNvSpPr>
            <a:spLocks noGrp="1"/>
          </p:cNvSpPr>
          <p:nvPr>
            <p:ph sz="half" idx="1"/>
          </p:nvPr>
        </p:nvSpPr>
        <p:spPr/>
        <p:txBody>
          <a:bodyPr/>
          <a:lstStyle/>
          <a:p>
            <a:r>
              <a:rPr lang="en-US" dirty="0"/>
              <a:t>After logging into the Supplier Portal, suppliers may search for specific solicitations or review invitations.</a:t>
            </a:r>
          </a:p>
        </p:txBody>
      </p:sp>
      <p:pic>
        <p:nvPicPr>
          <p:cNvPr id="6" name="Content Placeholder 5">
            <a:extLst>
              <a:ext uri="{FF2B5EF4-FFF2-40B4-BE49-F238E27FC236}">
                <a16:creationId xmlns:a16="http://schemas.microsoft.com/office/drawing/2014/main" id="{F41798E1-8725-0826-05E8-D87BDAEA5A89}"/>
              </a:ext>
            </a:extLst>
          </p:cNvPr>
          <p:cNvPicPr>
            <a:picLocks noGrp="1" noChangeAspect="1"/>
          </p:cNvPicPr>
          <p:nvPr>
            <p:ph sz="half" idx="2"/>
          </p:nvPr>
        </p:nvPicPr>
        <p:blipFill>
          <a:blip r:embed="rId2"/>
          <a:stretch>
            <a:fillRect/>
          </a:stretch>
        </p:blipFill>
        <p:spPr>
          <a:xfrm>
            <a:off x="6172200" y="2581557"/>
            <a:ext cx="5181600" cy="2839474"/>
          </a:xfrm>
        </p:spPr>
      </p:pic>
    </p:spTree>
    <p:extLst>
      <p:ext uri="{BB962C8B-B14F-4D97-AF65-F5344CB8AC3E}">
        <p14:creationId xmlns:p14="http://schemas.microsoft.com/office/powerpoint/2010/main" val="735996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65407-6076-F3A0-93B9-BB1AA376297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50492C-CFE3-16D8-4840-42D06321CD08}"/>
              </a:ext>
            </a:extLst>
          </p:cNvPr>
          <p:cNvSpPr>
            <a:spLocks noGrp="1"/>
          </p:cNvSpPr>
          <p:nvPr>
            <p:ph sz="half" idx="1"/>
          </p:nvPr>
        </p:nvSpPr>
        <p:spPr>
          <a:xfrm>
            <a:off x="1169505" y="5562738"/>
            <a:ext cx="9551504" cy="1076601"/>
          </a:xfrm>
        </p:spPr>
        <p:txBody>
          <a:bodyPr/>
          <a:lstStyle/>
          <a:p>
            <a:pPr marL="0" indent="0">
              <a:buNone/>
            </a:pPr>
            <a:r>
              <a:rPr lang="en-US" dirty="0"/>
              <a:t>The first step to responding is to acknowledge participation.</a:t>
            </a:r>
          </a:p>
        </p:txBody>
      </p:sp>
      <p:pic>
        <p:nvPicPr>
          <p:cNvPr id="6" name="Content Placeholder 5">
            <a:extLst>
              <a:ext uri="{FF2B5EF4-FFF2-40B4-BE49-F238E27FC236}">
                <a16:creationId xmlns:a16="http://schemas.microsoft.com/office/drawing/2014/main" id="{83C8168A-6620-9468-C063-89756494D32D}"/>
              </a:ext>
            </a:extLst>
          </p:cNvPr>
          <p:cNvPicPr>
            <a:picLocks noGrp="1" noChangeAspect="1"/>
          </p:cNvPicPr>
          <p:nvPr>
            <p:ph sz="half" idx="2"/>
          </p:nvPr>
        </p:nvPicPr>
        <p:blipFill>
          <a:blip r:embed="rId2"/>
          <a:stretch>
            <a:fillRect/>
          </a:stretch>
        </p:blipFill>
        <p:spPr>
          <a:xfrm>
            <a:off x="981507" y="1524001"/>
            <a:ext cx="10381385" cy="3798254"/>
          </a:xfrm>
        </p:spPr>
      </p:pic>
    </p:spTree>
    <p:extLst>
      <p:ext uri="{BB962C8B-B14F-4D97-AF65-F5344CB8AC3E}">
        <p14:creationId xmlns:p14="http://schemas.microsoft.com/office/powerpoint/2010/main" val="1281889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65407-6076-F3A0-93B9-BB1AA3762979}"/>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E42DAD6-5789-A408-D2BF-F77EA6512448}"/>
              </a:ext>
            </a:extLst>
          </p:cNvPr>
          <p:cNvPicPr>
            <a:picLocks noGrp="1" noChangeAspect="1"/>
          </p:cNvPicPr>
          <p:nvPr>
            <p:ph sz="half" idx="1"/>
          </p:nvPr>
        </p:nvPicPr>
        <p:blipFill>
          <a:blip r:embed="rId2"/>
          <a:stretch>
            <a:fillRect/>
          </a:stretch>
        </p:blipFill>
        <p:spPr>
          <a:xfrm>
            <a:off x="1413013" y="2016534"/>
            <a:ext cx="9365974" cy="3206415"/>
          </a:xfrm>
        </p:spPr>
      </p:pic>
      <p:sp>
        <p:nvSpPr>
          <p:cNvPr id="4" name="Content Placeholder 3">
            <a:extLst>
              <a:ext uri="{FF2B5EF4-FFF2-40B4-BE49-F238E27FC236}">
                <a16:creationId xmlns:a16="http://schemas.microsoft.com/office/drawing/2014/main" id="{9FBB9524-A50A-D9E3-5332-DA2394C2DD99}"/>
              </a:ext>
            </a:extLst>
          </p:cNvPr>
          <p:cNvSpPr>
            <a:spLocks noGrp="1"/>
          </p:cNvSpPr>
          <p:nvPr>
            <p:ph sz="half" idx="2"/>
          </p:nvPr>
        </p:nvSpPr>
        <p:spPr>
          <a:xfrm>
            <a:off x="1020417" y="5548795"/>
            <a:ext cx="10757452" cy="944079"/>
          </a:xfrm>
        </p:spPr>
        <p:txBody>
          <a:bodyPr/>
          <a:lstStyle/>
          <a:p>
            <a:pPr marL="0" indent="0">
              <a:buNone/>
            </a:pPr>
            <a:r>
              <a:rPr lang="en-US" dirty="0"/>
              <a:t>Please enter a note to the buyer indicating your intention to participate.</a:t>
            </a:r>
          </a:p>
        </p:txBody>
      </p:sp>
    </p:spTree>
    <p:extLst>
      <p:ext uri="{BB962C8B-B14F-4D97-AF65-F5344CB8AC3E}">
        <p14:creationId xmlns:p14="http://schemas.microsoft.com/office/powerpoint/2010/main" val="2785573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65407-6076-F3A0-93B9-BB1AA376297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C50492C-CFE3-16D8-4840-42D06321CD08}"/>
              </a:ext>
            </a:extLst>
          </p:cNvPr>
          <p:cNvSpPr>
            <a:spLocks noGrp="1"/>
          </p:cNvSpPr>
          <p:nvPr>
            <p:ph sz="half" idx="1"/>
          </p:nvPr>
        </p:nvSpPr>
        <p:spPr>
          <a:xfrm>
            <a:off x="940693" y="4889500"/>
            <a:ext cx="10515600" cy="1603375"/>
          </a:xfrm>
        </p:spPr>
        <p:txBody>
          <a:bodyPr>
            <a:normAutofit lnSpcReduction="10000"/>
          </a:bodyPr>
          <a:lstStyle/>
          <a:p>
            <a:pPr marL="0" indent="0">
              <a:buNone/>
            </a:pPr>
            <a:r>
              <a:rPr lang="en-US" dirty="0"/>
              <a:t>The next step is to select Create Response. Before starting, carefully review all sections, clauses and terms and conditions of the invitation. Before submitting ensure all sections are completed, requirements are acknowledged, and attachments are inserted prior to submission. </a:t>
            </a:r>
          </a:p>
        </p:txBody>
      </p:sp>
      <p:pic>
        <p:nvPicPr>
          <p:cNvPr id="6" name="Content Placeholder 5">
            <a:extLst>
              <a:ext uri="{FF2B5EF4-FFF2-40B4-BE49-F238E27FC236}">
                <a16:creationId xmlns:a16="http://schemas.microsoft.com/office/drawing/2014/main" id="{696A326D-1EC6-3DC7-B2A3-D76089A0ED24}"/>
              </a:ext>
            </a:extLst>
          </p:cNvPr>
          <p:cNvPicPr>
            <a:picLocks noGrp="1" noChangeAspect="1"/>
          </p:cNvPicPr>
          <p:nvPr>
            <p:ph sz="half" idx="2"/>
          </p:nvPr>
        </p:nvPicPr>
        <p:blipFill>
          <a:blip r:embed="rId2"/>
          <a:stretch>
            <a:fillRect/>
          </a:stretch>
        </p:blipFill>
        <p:spPr>
          <a:xfrm>
            <a:off x="838200" y="2278141"/>
            <a:ext cx="10261640" cy="2227417"/>
          </a:xfrm>
        </p:spPr>
      </p:pic>
    </p:spTree>
    <p:extLst>
      <p:ext uri="{BB962C8B-B14F-4D97-AF65-F5344CB8AC3E}">
        <p14:creationId xmlns:p14="http://schemas.microsoft.com/office/powerpoint/2010/main" val="1343268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151</TotalTime>
  <Words>552</Words>
  <Application>Microsoft Office PowerPoint</Application>
  <PresentationFormat>Widescreen</PresentationFormat>
  <Paragraphs>21</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City of Jacksonville  Procurement Division</vt:lpstr>
      <vt:lpstr>Introduction</vt:lpstr>
      <vt:lpstr>Opportunities Posted on COJ Procurement Website.</vt:lpstr>
      <vt:lpstr>Notifications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Jacksonville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Jacksonville  Procurement Division</dc:title>
  <dc:creator>Waremburg, Robert</dc:creator>
  <cp:lastModifiedBy>Phillips, Cynthia</cp:lastModifiedBy>
  <cp:revision>2</cp:revision>
  <cp:lastPrinted>2023-12-07T20:08:10Z</cp:lastPrinted>
  <dcterms:created xsi:type="dcterms:W3CDTF">2023-12-07T18:24:29Z</dcterms:created>
  <dcterms:modified xsi:type="dcterms:W3CDTF">2024-01-08T20:17:38Z</dcterms:modified>
</cp:coreProperties>
</file>