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Lst>
  <p:notesMasterIdLst>
    <p:notesMasterId r:id="rId28"/>
  </p:notesMasterIdLst>
  <p:sldIdLst>
    <p:sldId id="256" r:id="rId2"/>
    <p:sldId id="333" r:id="rId3"/>
    <p:sldId id="338" r:id="rId4"/>
    <p:sldId id="315" r:id="rId5"/>
    <p:sldId id="308" r:id="rId6"/>
    <p:sldId id="335" r:id="rId7"/>
    <p:sldId id="298" r:id="rId8"/>
    <p:sldId id="340" r:id="rId9"/>
    <p:sldId id="310" r:id="rId10"/>
    <p:sldId id="337" r:id="rId11"/>
    <p:sldId id="295" r:id="rId12"/>
    <p:sldId id="288" r:id="rId13"/>
    <p:sldId id="289" r:id="rId14"/>
    <p:sldId id="342" r:id="rId15"/>
    <p:sldId id="329" r:id="rId16"/>
    <p:sldId id="273" r:id="rId17"/>
    <p:sldId id="294" r:id="rId18"/>
    <p:sldId id="280" r:id="rId19"/>
    <p:sldId id="341" r:id="rId20"/>
    <p:sldId id="336" r:id="rId21"/>
    <p:sldId id="343" r:id="rId22"/>
    <p:sldId id="344" r:id="rId23"/>
    <p:sldId id="324" r:id="rId24"/>
    <p:sldId id="328" r:id="rId25"/>
    <p:sldId id="322" r:id="rId26"/>
    <p:sldId id="323"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63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82" autoAdjust="0"/>
  </p:normalViewPr>
  <p:slideViewPr>
    <p:cSldViewPr showGuides="1">
      <p:cViewPr>
        <p:scale>
          <a:sx n="90" d="100"/>
          <a:sy n="90" d="100"/>
        </p:scale>
        <p:origin x="-1378" y="24"/>
      </p:cViewPr>
      <p:guideLst>
        <p:guide orient="horz" pos="297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ummit-files\summit$\MANAGER%20RESEARCH\Private%20Equity\Presentations\PE%20Education\2014\Charts%20for%20Education%20February%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ummit-files\summit$\MANAGER%20RESEARCH\Private%20Equity\Presentations\PE%20Education\2014\Charts%20for%20Education%20February%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35941507290245"/>
          <c:y val="0.17754569190600544"/>
          <c:w val="0.83657090123587563"/>
          <c:h val="0.69190600522193157"/>
        </c:manualLayout>
      </c:layout>
      <c:barChart>
        <c:barDir val="col"/>
        <c:grouping val="stacked"/>
        <c:varyColors val="0"/>
        <c:ser>
          <c:idx val="0"/>
          <c:order val="0"/>
          <c:tx>
            <c:strRef>
              <c:f>dispersion2!$D$3</c:f>
              <c:strCache>
                <c:ptCount val="1"/>
                <c:pt idx="0">
                  <c:v>75th Percentile</c:v>
                </c:pt>
              </c:strCache>
            </c:strRef>
          </c:tx>
          <c:spPr>
            <a:solidFill>
              <a:schemeClr val="accent1"/>
            </a:solidFill>
            <a:ln w="12700">
              <a:solidFill>
                <a:schemeClr val="bg1">
                  <a:lumMod val="95000"/>
                </a:schemeClr>
              </a:solidFill>
              <a:prstDash val="solid"/>
            </a:ln>
          </c:spPr>
          <c:invertIfNegative val="0"/>
          <c:dLbls>
            <c:dLbl>
              <c:idx val="0"/>
              <c:layout>
                <c:manualLayout>
                  <c:x val="-7.5243120664320799E-4"/>
                  <c:y val="-5.3505478916962987E-2"/>
                </c:manualLayout>
              </c:layout>
              <c:dLblPos val="ctr"/>
              <c:showLegendKey val="0"/>
              <c:showVal val="1"/>
              <c:showCatName val="0"/>
              <c:showSerName val="0"/>
              <c:showPercent val="0"/>
              <c:showBubbleSize val="0"/>
            </c:dLbl>
            <c:dLbl>
              <c:idx val="1"/>
              <c:layout>
                <c:manualLayout>
                  <c:x val="2.0793517315190013E-3"/>
                  <c:y val="-5.5669359867875468E-2"/>
                </c:manualLayout>
              </c:layout>
              <c:dLblPos val="ctr"/>
              <c:showLegendKey val="0"/>
              <c:showVal val="1"/>
              <c:showCatName val="0"/>
              <c:showSerName val="0"/>
              <c:showPercent val="0"/>
              <c:showBubbleSize val="0"/>
            </c:dLbl>
            <c:dLbl>
              <c:idx val="2"/>
              <c:layout>
                <c:manualLayout>
                  <c:x val="-1.0221780529860952E-3"/>
                  <c:y val="-8.2404007593045642E-2"/>
                </c:manualLayout>
              </c:layout>
              <c:dLblPos val="ctr"/>
              <c:showLegendKey val="0"/>
              <c:showVal val="1"/>
              <c:showCatName val="0"/>
              <c:showSerName val="0"/>
              <c:showPercent val="0"/>
              <c:showBubbleSize val="0"/>
            </c:dLbl>
            <c:dLbl>
              <c:idx val="3"/>
              <c:layout>
                <c:manualLayout>
                  <c:x val="-2.0198931444249083E-3"/>
                  <c:y val="-0.18448414574809999"/>
                </c:manualLayout>
              </c:layout>
              <c:dLblPos val="ctr"/>
              <c:showLegendKey val="0"/>
              <c:showVal val="1"/>
              <c:showCatName val="0"/>
              <c:showSerName val="0"/>
              <c:showPercent val="0"/>
              <c:showBubbleSize val="0"/>
            </c:dLbl>
            <c:dLbl>
              <c:idx val="4"/>
              <c:layout>
                <c:manualLayout>
                  <c:x val="0"/>
                  <c:y val="-0.17795028885096933"/>
                </c:manualLayout>
              </c:layout>
              <c:dLblPos val="ctr"/>
              <c:showLegendKey val="0"/>
              <c:showVal val="1"/>
              <c:showCatName val="0"/>
              <c:showSerName val="0"/>
              <c:showPercent val="0"/>
              <c:showBubbleSize val="0"/>
            </c:dLbl>
            <c:numFmt formatCode="0.0%" sourceLinked="0"/>
            <c:spPr>
              <a:noFill/>
              <a:ln w="25400">
                <a:noFill/>
              </a:ln>
            </c:spPr>
            <c:txPr>
              <a:bodyPr/>
              <a:lstStyle/>
              <a:p>
                <a:pPr>
                  <a:defRPr b="1"/>
                </a:pPr>
                <a:endParaRPr lang="en-US"/>
              </a:p>
            </c:txPr>
            <c:dLblPos val="inEnd"/>
            <c:showLegendKey val="0"/>
            <c:showVal val="1"/>
            <c:showCatName val="0"/>
            <c:showSerName val="0"/>
            <c:showPercent val="0"/>
            <c:showBubbleSize val="0"/>
            <c:showLeaderLines val="0"/>
          </c:dLbls>
          <c:cat>
            <c:strRef>
              <c:f>dispersion2!$C$4:$C$8</c:f>
              <c:strCache>
                <c:ptCount val="4"/>
                <c:pt idx="0">
                  <c:v>Core Fixed Income</c:v>
                </c:pt>
                <c:pt idx="1">
                  <c:v>Large Cap Equity</c:v>
                </c:pt>
                <c:pt idx="2">
                  <c:v>Small Cap Equity</c:v>
                </c:pt>
                <c:pt idx="3">
                  <c:v>All Private Equity</c:v>
                </c:pt>
              </c:strCache>
            </c:strRef>
          </c:cat>
          <c:val>
            <c:numRef>
              <c:f>dispersion2!$D$4:$D$8</c:f>
              <c:numCache>
                <c:formatCode>0.00%</c:formatCode>
                <c:ptCount val="4"/>
                <c:pt idx="0">
                  <c:v>3.2999999999999974E-3</c:v>
                </c:pt>
                <c:pt idx="1">
                  <c:v>9.3999999999999917E-3</c:v>
                </c:pt>
                <c:pt idx="2">
                  <c:v>1.0599999999999998E-2</c:v>
                </c:pt>
                <c:pt idx="3">
                  <c:v>0.06</c:v>
                </c:pt>
              </c:numCache>
            </c:numRef>
          </c:val>
        </c:ser>
        <c:ser>
          <c:idx val="1"/>
          <c:order val="1"/>
          <c:tx>
            <c:strRef>
              <c:f>dispersion2!$E$3</c:f>
              <c:strCache>
                <c:ptCount val="1"/>
                <c:pt idx="0">
                  <c:v>25th Percentile</c:v>
                </c:pt>
              </c:strCache>
            </c:strRef>
          </c:tx>
          <c:spPr>
            <a:solidFill>
              <a:schemeClr val="accent2"/>
            </a:solidFill>
            <a:ln w="12700">
              <a:solidFill>
                <a:schemeClr val="bg1"/>
              </a:solidFill>
              <a:prstDash val="solid"/>
            </a:ln>
          </c:spPr>
          <c:invertIfNegative val="0"/>
          <c:dLbls>
            <c:dLbl>
              <c:idx val="0"/>
              <c:layout>
                <c:manualLayout>
                  <c:x val="-5.9681512513321345E-3"/>
                  <c:y val="-3.3317571595978791E-2"/>
                </c:manualLayout>
              </c:layout>
              <c:dLblPos val="ctr"/>
              <c:showLegendKey val="0"/>
              <c:showVal val="1"/>
              <c:showCatName val="0"/>
              <c:showSerName val="0"/>
              <c:showPercent val="0"/>
              <c:showBubbleSize val="0"/>
            </c:dLbl>
            <c:dLbl>
              <c:idx val="1"/>
              <c:layout>
                <c:manualLayout>
                  <c:x val="-1.5184024327056205E-3"/>
                  <c:y val="-6.4099833473818382E-2"/>
                </c:manualLayout>
              </c:layout>
              <c:dLblPos val="ctr"/>
              <c:showLegendKey val="0"/>
              <c:showVal val="1"/>
              <c:showCatName val="0"/>
              <c:showSerName val="0"/>
              <c:showPercent val="0"/>
              <c:showBubbleSize val="0"/>
            </c:dLbl>
            <c:dLbl>
              <c:idx val="2"/>
              <c:layout>
                <c:manualLayout>
                  <c:x val="-1.3835163808407444E-3"/>
                  <c:y val="-7.4408832055262025E-2"/>
                </c:manualLayout>
              </c:layout>
              <c:dLblPos val="ctr"/>
              <c:showLegendKey val="0"/>
              <c:showVal val="1"/>
              <c:showCatName val="0"/>
              <c:showSerName val="0"/>
              <c:showPercent val="0"/>
              <c:showBubbleSize val="0"/>
            </c:dLbl>
            <c:dLbl>
              <c:idx val="3"/>
              <c:layout>
                <c:manualLayout>
                  <c:x val="-7.0925600319377555E-4"/>
                  <c:y val="-0.15252509885350493"/>
                </c:manualLayout>
              </c:layout>
              <c:dLblPos val="ctr"/>
              <c:showLegendKey val="0"/>
              <c:showVal val="1"/>
              <c:showCatName val="0"/>
              <c:showSerName val="0"/>
              <c:showPercent val="0"/>
              <c:showBubbleSize val="0"/>
            </c:dLbl>
            <c:dLbl>
              <c:idx val="4"/>
              <c:layout>
                <c:manualLayout>
                  <c:x val="0"/>
                  <c:y val="-0.15709600268634827"/>
                </c:manualLayout>
              </c:layout>
              <c:dLblPos val="ctr"/>
              <c:showLegendKey val="0"/>
              <c:showVal val="1"/>
              <c:showCatName val="0"/>
              <c:showSerName val="0"/>
              <c:showPercent val="0"/>
              <c:showBubbleSize val="0"/>
            </c:dLbl>
            <c:numFmt formatCode="0.0%" sourceLinked="0"/>
            <c:spPr>
              <a:noFill/>
              <a:ln w="25400">
                <a:noFill/>
              </a:ln>
            </c:spPr>
            <c:txPr>
              <a:bodyPr/>
              <a:lstStyle/>
              <a:p>
                <a:pPr>
                  <a:defRPr b="1"/>
                </a:pPr>
                <a:endParaRPr lang="en-US"/>
              </a:p>
            </c:txPr>
            <c:dLblPos val="inBase"/>
            <c:showLegendKey val="0"/>
            <c:showVal val="1"/>
            <c:showCatName val="0"/>
            <c:showSerName val="0"/>
            <c:showPercent val="0"/>
            <c:showBubbleSize val="0"/>
            <c:showLeaderLines val="0"/>
          </c:dLbls>
          <c:cat>
            <c:strRef>
              <c:f>dispersion2!$C$4:$C$8</c:f>
              <c:strCache>
                <c:ptCount val="4"/>
                <c:pt idx="0">
                  <c:v>Core Fixed Income</c:v>
                </c:pt>
                <c:pt idx="1">
                  <c:v>Large Cap Equity</c:v>
                </c:pt>
                <c:pt idx="2">
                  <c:v>Small Cap Equity</c:v>
                </c:pt>
                <c:pt idx="3">
                  <c:v>All Private Equity</c:v>
                </c:pt>
              </c:strCache>
            </c:strRef>
          </c:cat>
          <c:val>
            <c:numRef>
              <c:f>dispersion2!$E$4:$E$8</c:f>
              <c:numCache>
                <c:formatCode>0.00%</c:formatCode>
                <c:ptCount val="4"/>
                <c:pt idx="0">
                  <c:v>-2.8999999999999998E-3</c:v>
                </c:pt>
                <c:pt idx="1">
                  <c:v>-8.0000000000000071E-3</c:v>
                </c:pt>
                <c:pt idx="2">
                  <c:v>-9.3000000000000027E-3</c:v>
                </c:pt>
                <c:pt idx="3" formatCode="0.000%">
                  <c:v>-4.5000000000000005E-2</c:v>
                </c:pt>
              </c:numCache>
            </c:numRef>
          </c:val>
        </c:ser>
        <c:dLbls>
          <c:showLegendKey val="0"/>
          <c:showVal val="0"/>
          <c:showCatName val="0"/>
          <c:showSerName val="0"/>
          <c:showPercent val="0"/>
          <c:showBubbleSize val="0"/>
        </c:dLbls>
        <c:gapWidth val="150"/>
        <c:overlap val="100"/>
        <c:axId val="45534592"/>
        <c:axId val="43254912"/>
      </c:barChart>
      <c:catAx>
        <c:axId val="45534592"/>
        <c:scaling>
          <c:orientation val="minMax"/>
        </c:scaling>
        <c:delete val="0"/>
        <c:axPos val="b"/>
        <c:numFmt formatCode="General" sourceLinked="1"/>
        <c:majorTickMark val="out"/>
        <c:minorTickMark val="none"/>
        <c:tickLblPos val="low"/>
        <c:spPr>
          <a:ln w="3175">
            <a:solidFill>
              <a:srgbClr val="969696"/>
            </a:solidFill>
            <a:prstDash val="solid"/>
          </a:ln>
        </c:spPr>
        <c:txPr>
          <a:bodyPr rot="0" vert="horz"/>
          <a:lstStyle/>
          <a:p>
            <a:pPr>
              <a:defRPr b="1"/>
            </a:pPr>
            <a:endParaRPr lang="en-US"/>
          </a:p>
        </c:txPr>
        <c:crossAx val="43254912"/>
        <c:crosses val="autoZero"/>
        <c:auto val="1"/>
        <c:lblAlgn val="ctr"/>
        <c:lblOffset val="1000"/>
        <c:tickLblSkip val="1"/>
        <c:tickMarkSkip val="1"/>
        <c:noMultiLvlLbl val="0"/>
      </c:catAx>
      <c:valAx>
        <c:axId val="43254912"/>
        <c:scaling>
          <c:orientation val="minMax"/>
        </c:scaling>
        <c:delete val="1"/>
        <c:axPos val="l"/>
        <c:majorGridlines>
          <c:spPr>
            <a:ln w="3175">
              <a:solidFill>
                <a:srgbClr val="FFFFFF"/>
              </a:solidFill>
              <a:prstDash val="solid"/>
            </a:ln>
          </c:spPr>
        </c:majorGridlines>
        <c:numFmt formatCode="0.00%" sourceLinked="1"/>
        <c:majorTickMark val="out"/>
        <c:minorTickMark val="none"/>
        <c:tickLblPos val="none"/>
        <c:crossAx val="4553459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mn-lt"/>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35941507290245"/>
          <c:y val="0.17754569190600544"/>
          <c:w val="0.76730681392098765"/>
          <c:h val="0.69190600522193157"/>
        </c:manualLayout>
      </c:layout>
      <c:barChart>
        <c:barDir val="col"/>
        <c:grouping val="stacked"/>
        <c:varyColors val="0"/>
        <c:ser>
          <c:idx val="0"/>
          <c:order val="0"/>
          <c:tx>
            <c:strRef>
              <c:f>dispersion2!$D$3</c:f>
              <c:strCache>
                <c:ptCount val="1"/>
                <c:pt idx="0">
                  <c:v>75th Percentile</c:v>
                </c:pt>
              </c:strCache>
            </c:strRef>
          </c:tx>
          <c:spPr>
            <a:solidFill>
              <a:schemeClr val="accent1"/>
            </a:solidFill>
            <a:ln w="12700">
              <a:solidFill>
                <a:schemeClr val="bg1"/>
              </a:solidFill>
              <a:prstDash val="solid"/>
            </a:ln>
          </c:spPr>
          <c:invertIfNegative val="0"/>
          <c:dLbls>
            <c:dLbl>
              <c:idx val="0"/>
              <c:layout>
                <c:manualLayout>
                  <c:x val="3.0246927349378777E-3"/>
                  <c:y val="-0.15446310725519624"/>
                </c:manualLayout>
              </c:layout>
              <c:dLblPos val="ctr"/>
              <c:showLegendKey val="0"/>
              <c:showVal val="1"/>
              <c:showCatName val="0"/>
              <c:showSerName val="0"/>
              <c:showPercent val="0"/>
              <c:showBubbleSize val="0"/>
            </c:dLbl>
            <c:dLbl>
              <c:idx val="1"/>
              <c:layout>
                <c:manualLayout>
                  <c:x val="-1.697932234391381E-3"/>
                  <c:y val="-0.16707085243587372"/>
                </c:manualLayout>
              </c:layout>
              <c:dLblPos val="ctr"/>
              <c:showLegendKey val="0"/>
              <c:showVal val="1"/>
              <c:showCatName val="0"/>
              <c:showSerName val="0"/>
              <c:showPercent val="0"/>
              <c:showBubbleSize val="0"/>
            </c:dLbl>
            <c:dLbl>
              <c:idx val="2"/>
              <c:layout>
                <c:manualLayout>
                  <c:x val="3.2929864349481382E-3"/>
                  <c:y val="-6.8478855286692286E-2"/>
                </c:manualLayout>
              </c:layout>
              <c:dLblPos val="ctr"/>
              <c:showLegendKey val="0"/>
              <c:showVal val="1"/>
              <c:showCatName val="0"/>
              <c:showSerName val="0"/>
              <c:showPercent val="0"/>
              <c:showBubbleSize val="0"/>
            </c:dLbl>
            <c:dLbl>
              <c:idx val="3"/>
              <c:layout>
                <c:manualLayout>
                  <c:x val="4.4525987649602144E-3"/>
                  <c:y val="-0.17404028151833556"/>
                </c:manualLayout>
              </c:layout>
              <c:dLblPos val="ctr"/>
              <c:showLegendKey val="0"/>
              <c:showVal val="1"/>
              <c:showCatName val="0"/>
              <c:showSerName val="0"/>
              <c:showPercent val="0"/>
              <c:showBubbleSize val="0"/>
            </c:dLbl>
            <c:numFmt formatCode="0.0%" sourceLinked="0"/>
            <c:spPr>
              <a:noFill/>
              <a:ln w="25400">
                <a:noFill/>
              </a:ln>
            </c:spPr>
            <c:txPr>
              <a:bodyPr/>
              <a:lstStyle/>
              <a:p>
                <a:pPr>
                  <a:defRPr b="1"/>
                </a:pPr>
                <a:endParaRPr lang="en-US"/>
              </a:p>
            </c:txPr>
            <c:dLblPos val="inEnd"/>
            <c:showLegendKey val="0"/>
            <c:showVal val="1"/>
            <c:showCatName val="0"/>
            <c:showSerName val="0"/>
            <c:showPercent val="0"/>
            <c:showBubbleSize val="0"/>
            <c:showLeaderLines val="0"/>
          </c:dLbls>
          <c:cat>
            <c:strRef>
              <c:f>dispersion2!$C$11:$C$12</c:f>
              <c:strCache>
                <c:ptCount val="2"/>
                <c:pt idx="0">
                  <c:v>Buyouts</c:v>
                </c:pt>
                <c:pt idx="1">
                  <c:v>Venture</c:v>
                </c:pt>
              </c:strCache>
            </c:strRef>
          </c:cat>
          <c:val>
            <c:numRef>
              <c:f>dispersion2!$D$11:$D$12</c:f>
              <c:numCache>
                <c:formatCode>0.00%</c:formatCode>
                <c:ptCount val="2"/>
                <c:pt idx="0">
                  <c:v>7.2000000000000008E-2</c:v>
                </c:pt>
                <c:pt idx="1">
                  <c:v>7.9000000000000001E-2</c:v>
                </c:pt>
              </c:numCache>
            </c:numRef>
          </c:val>
        </c:ser>
        <c:ser>
          <c:idx val="1"/>
          <c:order val="1"/>
          <c:tx>
            <c:strRef>
              <c:f>dispersion2!$E$3</c:f>
              <c:strCache>
                <c:ptCount val="1"/>
                <c:pt idx="0">
                  <c:v>25th Percentile</c:v>
                </c:pt>
              </c:strCache>
            </c:strRef>
          </c:tx>
          <c:spPr>
            <a:solidFill>
              <a:schemeClr val="accent2"/>
            </a:solidFill>
            <a:ln w="12700">
              <a:solidFill>
                <a:schemeClr val="bg1"/>
              </a:solidFill>
              <a:prstDash val="solid"/>
            </a:ln>
          </c:spPr>
          <c:invertIfNegative val="0"/>
          <c:dLbls>
            <c:dLbl>
              <c:idx val="0"/>
              <c:layout>
                <c:manualLayout>
                  <c:x val="1.5861048530406787E-3"/>
                  <c:y val="-0.12034895115917299"/>
                </c:manualLayout>
              </c:layout>
              <c:dLblPos val="ctr"/>
              <c:showLegendKey val="0"/>
              <c:showVal val="1"/>
              <c:showCatName val="0"/>
              <c:showSerName val="0"/>
              <c:showPercent val="0"/>
              <c:showBubbleSize val="0"/>
            </c:dLbl>
            <c:dLbl>
              <c:idx val="1"/>
              <c:layout>
                <c:manualLayout>
                  <c:x val="-1.5182946324344018E-3"/>
                  <c:y val="-0.17201921561371408"/>
                </c:manualLayout>
              </c:layout>
              <c:dLblPos val="ctr"/>
              <c:showLegendKey val="0"/>
              <c:showVal val="1"/>
              <c:showCatName val="0"/>
              <c:showSerName val="0"/>
              <c:showPercent val="0"/>
              <c:showBubbleSize val="0"/>
            </c:dLbl>
            <c:dLbl>
              <c:idx val="2"/>
              <c:layout>
                <c:manualLayout>
                  <c:x val="2.9314782254159992E-3"/>
                  <c:y val="-8.4852970402198524E-2"/>
                </c:manualLayout>
              </c:layout>
              <c:dLblPos val="ctr"/>
              <c:showLegendKey val="0"/>
              <c:showVal val="1"/>
              <c:showCatName val="0"/>
              <c:showSerName val="0"/>
              <c:showPercent val="0"/>
              <c:showBubbleSize val="0"/>
            </c:dLbl>
            <c:dLbl>
              <c:idx val="3"/>
              <c:layout>
                <c:manualLayout>
                  <c:x val="5.7631885727847838E-3"/>
                  <c:y val="-0.14208233109242635"/>
                </c:manualLayout>
              </c:layout>
              <c:dLblPos val="ctr"/>
              <c:showLegendKey val="0"/>
              <c:showVal val="1"/>
              <c:showCatName val="0"/>
              <c:showSerName val="0"/>
              <c:showPercent val="0"/>
              <c:showBubbleSize val="0"/>
            </c:dLbl>
            <c:numFmt formatCode="0.0%" sourceLinked="0"/>
            <c:spPr>
              <a:noFill/>
              <a:ln w="25400">
                <a:noFill/>
              </a:ln>
            </c:spPr>
            <c:txPr>
              <a:bodyPr/>
              <a:lstStyle/>
              <a:p>
                <a:pPr>
                  <a:defRPr b="1"/>
                </a:pPr>
                <a:endParaRPr lang="en-US"/>
              </a:p>
            </c:txPr>
            <c:dLblPos val="inBase"/>
            <c:showLegendKey val="0"/>
            <c:showVal val="1"/>
            <c:showCatName val="0"/>
            <c:showSerName val="0"/>
            <c:showPercent val="0"/>
            <c:showBubbleSize val="0"/>
            <c:showLeaderLines val="0"/>
          </c:dLbls>
          <c:cat>
            <c:strRef>
              <c:f>dispersion2!$C$11:$C$12</c:f>
              <c:strCache>
                <c:ptCount val="2"/>
                <c:pt idx="0">
                  <c:v>Buyouts</c:v>
                </c:pt>
                <c:pt idx="1">
                  <c:v>Venture</c:v>
                </c:pt>
              </c:strCache>
            </c:strRef>
          </c:cat>
          <c:val>
            <c:numRef>
              <c:f>dispersion2!$E$11:$E$12</c:f>
              <c:numCache>
                <c:formatCode>0.00%</c:formatCode>
                <c:ptCount val="2"/>
                <c:pt idx="0">
                  <c:v>-4.7E-2</c:v>
                </c:pt>
                <c:pt idx="1">
                  <c:v>-7.9000000000000001E-2</c:v>
                </c:pt>
              </c:numCache>
            </c:numRef>
          </c:val>
        </c:ser>
        <c:dLbls>
          <c:showLegendKey val="0"/>
          <c:showVal val="0"/>
          <c:showCatName val="0"/>
          <c:showSerName val="0"/>
          <c:showPercent val="0"/>
          <c:showBubbleSize val="0"/>
        </c:dLbls>
        <c:gapWidth val="150"/>
        <c:overlap val="100"/>
        <c:axId val="43307008"/>
        <c:axId val="43308544"/>
      </c:barChart>
      <c:catAx>
        <c:axId val="43307008"/>
        <c:scaling>
          <c:orientation val="minMax"/>
        </c:scaling>
        <c:delete val="0"/>
        <c:axPos val="b"/>
        <c:numFmt formatCode="General" sourceLinked="1"/>
        <c:majorTickMark val="out"/>
        <c:minorTickMark val="none"/>
        <c:tickLblPos val="low"/>
        <c:spPr>
          <a:ln w="3175">
            <a:solidFill>
              <a:srgbClr val="969696"/>
            </a:solidFill>
            <a:prstDash val="solid"/>
          </a:ln>
        </c:spPr>
        <c:txPr>
          <a:bodyPr rot="0" vert="horz"/>
          <a:lstStyle/>
          <a:p>
            <a:pPr>
              <a:defRPr b="1"/>
            </a:pPr>
            <a:endParaRPr lang="en-US"/>
          </a:p>
        </c:txPr>
        <c:crossAx val="43308544"/>
        <c:crosses val="autoZero"/>
        <c:auto val="1"/>
        <c:lblAlgn val="ctr"/>
        <c:lblOffset val="1000"/>
        <c:tickLblSkip val="1"/>
        <c:tickMarkSkip val="1"/>
        <c:noMultiLvlLbl val="0"/>
      </c:catAx>
      <c:valAx>
        <c:axId val="43308544"/>
        <c:scaling>
          <c:orientation val="minMax"/>
        </c:scaling>
        <c:delete val="1"/>
        <c:axPos val="l"/>
        <c:majorGridlines>
          <c:spPr>
            <a:ln w="3175">
              <a:solidFill>
                <a:srgbClr val="FFFFFF"/>
              </a:solidFill>
              <a:prstDash val="solid"/>
            </a:ln>
          </c:spPr>
        </c:majorGridlines>
        <c:numFmt formatCode="0.00%" sourceLinked="1"/>
        <c:majorTickMark val="out"/>
        <c:minorTickMark val="none"/>
        <c:tickLblPos val="none"/>
        <c:crossAx val="43307008"/>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mn-lt"/>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0.00495</cdr:x>
      <cdr:y>0.47857</cdr:y>
    </cdr:from>
    <cdr:to>
      <cdr:x>0.11563</cdr:x>
      <cdr:y>0.5392</cdr:y>
    </cdr:to>
    <cdr:sp macro="" textlink="">
      <cdr:nvSpPr>
        <cdr:cNvPr id="73732" name="Text Box 4"/>
        <cdr:cNvSpPr txBox="1">
          <a:spLocks xmlns:a="http://schemas.openxmlformats.org/drawingml/2006/main" noChangeArrowheads="1"/>
        </cdr:cNvSpPr>
      </cdr:nvSpPr>
      <cdr:spPr bwMode="auto">
        <a:xfrm xmlns:a="http://schemas.openxmlformats.org/drawingml/2006/main">
          <a:off x="29112" y="1745842"/>
          <a:ext cx="651512" cy="221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1">
            <a:defRPr sz="1000"/>
          </a:pPr>
          <a:r>
            <a:rPr lang="en-US" sz="800" b="1" i="0" strike="noStrike" dirty="0">
              <a:solidFill>
                <a:schemeClr val="tx1"/>
              </a:solidFill>
              <a:latin typeface="Arial"/>
              <a:cs typeface="Arial"/>
            </a:rPr>
            <a:t>Median</a:t>
          </a:r>
        </a:p>
      </cdr:txBody>
    </cdr:sp>
  </cdr:relSizeAnchor>
  <cdr:relSizeAnchor xmlns:cdr="http://schemas.openxmlformats.org/drawingml/2006/chartDrawing">
    <cdr:from>
      <cdr:x>0.00809</cdr:x>
      <cdr:y>0.16188</cdr:y>
    </cdr:from>
    <cdr:to>
      <cdr:x>0.11877</cdr:x>
      <cdr:y>0.2376</cdr:y>
    </cdr:to>
    <cdr:sp macro="" textlink="">
      <cdr:nvSpPr>
        <cdr:cNvPr id="3" name="Text Box 4"/>
        <cdr:cNvSpPr txBox="1">
          <a:spLocks xmlns:a="http://schemas.openxmlformats.org/drawingml/2006/main" noChangeArrowheads="1"/>
        </cdr:cNvSpPr>
      </cdr:nvSpPr>
      <cdr:spPr bwMode="auto">
        <a:xfrm xmlns:a="http://schemas.openxmlformats.org/drawingml/2006/main">
          <a:off x="47625" y="590550"/>
          <a:ext cx="651512" cy="2762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27432"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1">
            <a:defRPr sz="1000"/>
          </a:pPr>
          <a:r>
            <a:rPr lang="en-US" sz="800" b="1" i="0" strike="noStrike" dirty="0">
              <a:solidFill>
                <a:sysClr val="windowText" lastClr="000000"/>
              </a:solidFill>
              <a:latin typeface="Arial"/>
              <a:cs typeface="Arial"/>
            </a:rPr>
            <a:t>Upper Quartile</a:t>
          </a:r>
        </a:p>
      </cdr:txBody>
    </cdr:sp>
  </cdr:relSizeAnchor>
  <cdr:relSizeAnchor xmlns:cdr="http://schemas.openxmlformats.org/drawingml/2006/chartDrawing">
    <cdr:from>
      <cdr:x>0.00647</cdr:x>
      <cdr:y>0.73368</cdr:y>
    </cdr:from>
    <cdr:to>
      <cdr:x>0.11715</cdr:x>
      <cdr:y>0.81723</cdr:y>
    </cdr:to>
    <cdr:sp macro="" textlink="">
      <cdr:nvSpPr>
        <cdr:cNvPr id="4" name="Text Box 4"/>
        <cdr:cNvSpPr txBox="1">
          <a:spLocks xmlns:a="http://schemas.openxmlformats.org/drawingml/2006/main" noChangeArrowheads="1"/>
        </cdr:cNvSpPr>
      </cdr:nvSpPr>
      <cdr:spPr bwMode="auto">
        <a:xfrm xmlns:a="http://schemas.openxmlformats.org/drawingml/2006/main">
          <a:off x="38100" y="2676525"/>
          <a:ext cx="651512" cy="3048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27432"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1">
            <a:defRPr sz="1000"/>
          </a:pPr>
          <a:r>
            <a:rPr lang="en-US" sz="800" b="1" i="0" strike="noStrike" dirty="0">
              <a:solidFill>
                <a:sysClr val="windowText" lastClr="000000"/>
              </a:solidFill>
              <a:latin typeface="Arial"/>
              <a:cs typeface="Arial"/>
            </a:rPr>
            <a:t>Lower Quartile</a:t>
          </a:r>
        </a:p>
      </cdr:txBody>
    </cdr:sp>
  </cdr:relSizeAnchor>
  <cdr:relSizeAnchor xmlns:cdr="http://schemas.openxmlformats.org/drawingml/2006/chartDrawing">
    <cdr:from>
      <cdr:x>0.12284</cdr:x>
      <cdr:y>0.54591</cdr:y>
    </cdr:from>
    <cdr:to>
      <cdr:x>0.12311</cdr:x>
      <cdr:y>0.85139</cdr:y>
    </cdr:to>
    <cdr:sp macro="" textlink="">
      <cdr:nvSpPr>
        <cdr:cNvPr id="10" name="Straight Arrow Connector 9"/>
        <cdr:cNvSpPr/>
      </cdr:nvSpPr>
      <cdr:spPr>
        <a:xfrm xmlns:a="http://schemas.openxmlformats.org/drawingml/2006/main" rot="5400000">
          <a:off x="166691" y="2547930"/>
          <a:ext cx="1114414" cy="1589"/>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0.12446</cdr:x>
      <cdr:y>0.14121</cdr:y>
    </cdr:from>
    <cdr:to>
      <cdr:x>0.12473</cdr:x>
      <cdr:y>0.55114</cdr:y>
    </cdr:to>
    <cdr:sp macro="" textlink="">
      <cdr:nvSpPr>
        <cdr:cNvPr id="17" name="Straight Arrow Connector 16"/>
        <cdr:cNvSpPr/>
      </cdr:nvSpPr>
      <cdr:spPr>
        <a:xfrm xmlns:a="http://schemas.openxmlformats.org/drawingml/2006/main" rot="5400000" flipH="1" flipV="1">
          <a:off x="-14305" y="1262060"/>
          <a:ext cx="1495455" cy="1589"/>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3" tIns="46661" rIns="93323" bIns="4666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3" tIns="46661" rIns="93323" bIns="46661" rtlCol="0"/>
          <a:lstStyle>
            <a:lvl1pPr algn="r">
              <a:defRPr sz="1200"/>
            </a:lvl1pPr>
          </a:lstStyle>
          <a:p>
            <a:fld id="{6816D4DD-1A88-47D9-B802-DDB0403418AE}" type="datetimeFigureOut">
              <a:rPr lang="en-US" smtClean="0"/>
              <a:t>7/16/2015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3" tIns="46661" rIns="93323" bIns="4666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3" tIns="46661" rIns="93323" bIns="466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23" tIns="46661" rIns="93323"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3" tIns="46661" rIns="93323" bIns="46661" rtlCol="0" anchor="b"/>
          <a:lstStyle>
            <a:lvl1pPr algn="r">
              <a:defRPr sz="1200"/>
            </a:lvl1pPr>
          </a:lstStyle>
          <a:p>
            <a:fld id="{54800EF2-371C-4A2C-A51F-AEC1002398B5}" type="slidenum">
              <a:rPr lang="en-US" smtClean="0"/>
              <a:t>‹#›</a:t>
            </a:fld>
            <a:endParaRPr lang="en-US" dirty="0"/>
          </a:p>
        </p:txBody>
      </p:sp>
    </p:spTree>
    <p:extLst>
      <p:ext uri="{BB962C8B-B14F-4D97-AF65-F5344CB8AC3E}">
        <p14:creationId xmlns:p14="http://schemas.microsoft.com/office/powerpoint/2010/main" val="28680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92213" y="706438"/>
            <a:ext cx="4635500" cy="3478212"/>
          </a:xfrm>
          <a:ln/>
        </p:spPr>
      </p:sp>
      <p:sp>
        <p:nvSpPr>
          <p:cNvPr id="24578" name="Rectangle 3"/>
          <p:cNvSpPr>
            <a:spLocks noGrp="1" noChangeArrowheads="1"/>
          </p:cNvSpPr>
          <p:nvPr>
            <p:ph type="body" idx="1"/>
          </p:nvPr>
        </p:nvSpPr>
        <p:spPr>
          <a:noFill/>
          <a:ln w="9525"/>
        </p:spPr>
        <p:txBody>
          <a:bodyPr/>
          <a:lstStyle/>
          <a:p>
            <a:r>
              <a:rPr lang="en-US" dirty="0" smtClean="0"/>
              <a:t>http://www.bnet.com/2403-13241_23-55860.html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3" name="Rectangle 7"/>
          <p:cNvSpPr txBox="1">
            <a:spLocks noGrp="1" noChangeArrowheads="1"/>
          </p:cNvSpPr>
          <p:nvPr/>
        </p:nvSpPr>
        <p:spPr bwMode="auto">
          <a:xfrm>
            <a:off x="3988598" y="8859653"/>
            <a:ext cx="3010117" cy="449447"/>
          </a:xfrm>
          <a:prstGeom prst="rect">
            <a:avLst/>
          </a:prstGeom>
          <a:noFill/>
          <a:ln w="9525">
            <a:noFill/>
            <a:miter lim="800000"/>
            <a:headEnd/>
            <a:tailEnd/>
          </a:ln>
        </p:spPr>
        <p:txBody>
          <a:bodyPr lIns="89858" tIns="44933" rIns="89858" bIns="44933" anchor="b"/>
          <a:lstStyle/>
          <a:p>
            <a:pPr algn="r" defTabSz="899570"/>
            <a:fld id="{6F909B14-7A21-4D13-9A1B-473892E7666C}" type="slidenum">
              <a:rPr lang="en-US">
                <a:latin typeface="Times New Roman" pitchFamily="18" charset="0"/>
              </a:rPr>
              <a:pPr algn="r" defTabSz="899570"/>
              <a:t>12</a:t>
            </a:fld>
            <a:endParaRPr lang="en-US" dirty="0">
              <a:latin typeface="Times New Roman" pitchFamily="18" charset="0"/>
            </a:endParaRPr>
          </a:p>
        </p:txBody>
      </p:sp>
      <p:sp>
        <p:nvSpPr>
          <p:cNvPr id="1119234" name="Rectangle 7"/>
          <p:cNvSpPr txBox="1">
            <a:spLocks noGrp="1" noChangeArrowheads="1"/>
          </p:cNvSpPr>
          <p:nvPr/>
        </p:nvSpPr>
        <p:spPr bwMode="auto">
          <a:xfrm>
            <a:off x="3971831" y="8851958"/>
            <a:ext cx="3051269" cy="457142"/>
          </a:xfrm>
          <a:prstGeom prst="rect">
            <a:avLst/>
          </a:prstGeom>
          <a:noFill/>
          <a:ln w="9525">
            <a:noFill/>
            <a:miter lim="800000"/>
            <a:headEnd/>
            <a:tailEnd/>
          </a:ln>
        </p:spPr>
        <p:txBody>
          <a:bodyPr lIns="91284" tIns="45643" rIns="91284" bIns="45643" anchor="b"/>
          <a:lstStyle/>
          <a:p>
            <a:pPr algn="r" defTabSz="911830"/>
            <a:fld id="{5F399ADF-ABF0-414A-9820-0B115A407174}" type="slidenum">
              <a:rPr lang="en-US">
                <a:latin typeface="Calibri" pitchFamily="34" charset="0"/>
              </a:rPr>
              <a:pPr algn="r" defTabSz="911830"/>
              <a:t>12</a:t>
            </a:fld>
            <a:endParaRPr lang="en-US" dirty="0">
              <a:latin typeface="Calibri" pitchFamily="34" charset="0"/>
            </a:endParaRPr>
          </a:p>
        </p:txBody>
      </p:sp>
      <p:sp>
        <p:nvSpPr>
          <p:cNvPr id="1119235" name="Rectangle 2"/>
          <p:cNvSpPr>
            <a:spLocks noGrp="1" noRot="1" noChangeAspect="1" noChangeArrowheads="1" noTextEdit="1"/>
          </p:cNvSpPr>
          <p:nvPr>
            <p:ph type="sldImg"/>
          </p:nvPr>
        </p:nvSpPr>
        <p:spPr>
          <a:xfrm>
            <a:off x="1196975" y="704850"/>
            <a:ext cx="4635500" cy="3476625"/>
          </a:xfrm>
          <a:ln/>
        </p:spPr>
      </p:sp>
      <p:sp>
        <p:nvSpPr>
          <p:cNvPr id="1119236" name="Rectangle 3"/>
          <p:cNvSpPr>
            <a:spLocks noGrp="1" noChangeArrowheads="1"/>
          </p:cNvSpPr>
          <p:nvPr>
            <p:ph type="body" idx="1"/>
          </p:nvPr>
        </p:nvSpPr>
        <p:spPr>
          <a:xfrm>
            <a:off x="915992" y="4425210"/>
            <a:ext cx="5191119" cy="4197406"/>
          </a:xfrm>
          <a:noFill/>
          <a:ln w="9525"/>
        </p:spPr>
        <p:txBody>
          <a:bodyPr lIns="93862" tIns="45313" rIns="93862" bIns="45313"/>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192213" y="704850"/>
            <a:ext cx="4635500" cy="3478213"/>
          </a:xfrm>
          <a:ln/>
        </p:spPr>
      </p:sp>
      <p:sp>
        <p:nvSpPr>
          <p:cNvPr id="36866" name="Rectangle 3"/>
          <p:cNvSpPr>
            <a:spLocks noGrp="1" noChangeArrowheads="1"/>
          </p:cNvSpPr>
          <p:nvPr>
            <p:ph type="body" idx="1"/>
          </p:nvPr>
        </p:nvSpPr>
        <p:spPr>
          <a:xfrm>
            <a:off x="934282" y="4422131"/>
            <a:ext cx="5153015" cy="4191250"/>
          </a:xfrm>
          <a:noFill/>
          <a:ln w="9525"/>
        </p:spPr>
        <p:txBody>
          <a:bodyPr lIns="92335" tIns="46168" rIns="92335" bIns="46168"/>
          <a:lstStyle/>
          <a:p>
            <a:r>
              <a:rPr lang="en-US" dirty="0" smtClean="0"/>
              <a:t>Traditional data is outdated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424DA-46B8-40EC-BEB6-FB163853C9A7}" type="slidenum">
              <a:rPr lang="en-US" smtClean="0"/>
              <a:t>16</a:t>
            </a:fld>
            <a:endParaRPr lang="en-US" dirty="0"/>
          </a:p>
        </p:txBody>
      </p:sp>
    </p:spTree>
    <p:extLst>
      <p:ext uri="{BB962C8B-B14F-4D97-AF65-F5344CB8AC3E}">
        <p14:creationId xmlns:p14="http://schemas.microsoft.com/office/powerpoint/2010/main" val="392901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49" name="Rectangle 2"/>
          <p:cNvSpPr>
            <a:spLocks noGrp="1" noRot="1" noChangeAspect="1" noChangeArrowheads="1" noTextEdit="1"/>
          </p:cNvSpPr>
          <p:nvPr>
            <p:ph type="sldImg"/>
          </p:nvPr>
        </p:nvSpPr>
        <p:spPr>
          <a:xfrm>
            <a:off x="1195388" y="706438"/>
            <a:ext cx="4635500" cy="3478212"/>
          </a:xfrm>
          <a:ln/>
        </p:spPr>
      </p:sp>
      <p:sp>
        <p:nvSpPr>
          <p:cNvPr id="120525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3" name="Rectangle 2"/>
          <p:cNvSpPr>
            <a:spLocks noGrp="1" noRot="1" noChangeAspect="1" noChangeArrowheads="1" noTextEdit="1"/>
          </p:cNvSpPr>
          <p:nvPr>
            <p:ph type="sldImg"/>
          </p:nvPr>
        </p:nvSpPr>
        <p:spPr>
          <a:xfrm>
            <a:off x="1173163" y="687388"/>
            <a:ext cx="4679950" cy="3509962"/>
          </a:xfrm>
          <a:ln/>
        </p:spPr>
      </p:sp>
      <p:sp>
        <p:nvSpPr>
          <p:cNvPr id="1149954" name="Rectangle 3"/>
          <p:cNvSpPr>
            <a:spLocks noGrp="1" noChangeArrowheads="1"/>
          </p:cNvSpPr>
          <p:nvPr>
            <p:ph type="body" idx="1"/>
          </p:nvPr>
        </p:nvSpPr>
        <p:spPr>
          <a:xfrm>
            <a:off x="915992" y="4425210"/>
            <a:ext cx="5191119" cy="4197406"/>
          </a:xfrm>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1" name="Rectangle 2"/>
          <p:cNvSpPr>
            <a:spLocks noGrp="1" noRot="1" noChangeAspect="1" noChangeArrowheads="1" noTextEdit="1"/>
          </p:cNvSpPr>
          <p:nvPr>
            <p:ph type="sldImg"/>
          </p:nvPr>
        </p:nvSpPr>
        <p:spPr>
          <a:ln/>
        </p:spPr>
      </p:sp>
      <p:sp>
        <p:nvSpPr>
          <p:cNvPr id="1152002"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980185" y="2"/>
            <a:ext cx="3042915" cy="46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267" tIns="44134" rIns="88267" bIns="44134" anchor="ctr"/>
          <a:lstStyle/>
          <a:p>
            <a:pPr algn="ctr"/>
            <a:endParaRPr lang="en-US" dirty="0"/>
          </a:p>
        </p:txBody>
      </p:sp>
      <p:sp>
        <p:nvSpPr>
          <p:cNvPr id="17411" name="Rectangle 3"/>
          <p:cNvSpPr>
            <a:spLocks noChangeArrowheads="1"/>
          </p:cNvSpPr>
          <p:nvPr/>
        </p:nvSpPr>
        <p:spPr bwMode="auto">
          <a:xfrm>
            <a:off x="3980185" y="8841726"/>
            <a:ext cx="3042915" cy="46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22" tIns="0" rIns="19422" bIns="0" anchor="b"/>
          <a:lstStyle/>
          <a:p>
            <a:pPr algn="r" defTabSz="942134"/>
            <a:r>
              <a:rPr lang="en-US" sz="900" i="1" dirty="0">
                <a:latin typeface="Times New Roman" pitchFamily="18" charset="0"/>
              </a:rPr>
              <a:t>1</a:t>
            </a:r>
          </a:p>
        </p:txBody>
      </p:sp>
      <p:sp>
        <p:nvSpPr>
          <p:cNvPr id="17412" name="Rectangle 4"/>
          <p:cNvSpPr>
            <a:spLocks noChangeArrowheads="1"/>
          </p:cNvSpPr>
          <p:nvPr/>
        </p:nvSpPr>
        <p:spPr bwMode="auto">
          <a:xfrm>
            <a:off x="1" y="8841726"/>
            <a:ext cx="3042915" cy="46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267" tIns="44134" rIns="88267" bIns="44134" anchor="ctr"/>
          <a:lstStyle/>
          <a:p>
            <a:pPr algn="ctr"/>
            <a:endParaRPr lang="en-US" dirty="0"/>
          </a:p>
        </p:txBody>
      </p:sp>
      <p:sp>
        <p:nvSpPr>
          <p:cNvPr id="17413" name="Rectangle 5"/>
          <p:cNvSpPr>
            <a:spLocks noChangeArrowheads="1"/>
          </p:cNvSpPr>
          <p:nvPr/>
        </p:nvSpPr>
        <p:spPr bwMode="auto">
          <a:xfrm>
            <a:off x="1" y="2"/>
            <a:ext cx="3042915" cy="46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267" tIns="44134" rIns="88267" bIns="44134" anchor="ctr"/>
          <a:lstStyle/>
          <a:p>
            <a:pPr algn="ctr"/>
            <a:endParaRPr lang="en-US" dirty="0"/>
          </a:p>
        </p:txBody>
      </p:sp>
      <p:sp>
        <p:nvSpPr>
          <p:cNvPr id="17414" name="Rectangle 6"/>
          <p:cNvSpPr>
            <a:spLocks noGrp="1" noRot="1" noChangeAspect="1" noChangeArrowheads="1" noTextEdit="1"/>
          </p:cNvSpPr>
          <p:nvPr>
            <p:ph type="sldImg"/>
          </p:nvPr>
        </p:nvSpPr>
        <p:spPr>
          <a:xfrm>
            <a:off x="1190625" y="704850"/>
            <a:ext cx="4635500" cy="3478213"/>
          </a:xfrm>
          <a:ln cap="flat"/>
        </p:spPr>
      </p:sp>
      <p:sp>
        <p:nvSpPr>
          <p:cNvPr id="1741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59" tIns="45311" rIns="93859" bIns="45311"/>
          <a:lstStyle/>
          <a:p>
            <a:r>
              <a:rPr lang="en-US" dirty="0" smtClean="0"/>
              <a:t>http://www.nvca.org/ffax.html</a:t>
            </a:r>
          </a:p>
          <a:p>
            <a:endParaRPr lang="en-US" dirty="0" smtClean="0"/>
          </a:p>
          <a:p>
            <a:r>
              <a:rPr lang="en-US" dirty="0" smtClean="0"/>
              <a:t>The excel spreadsheet is at:</a:t>
            </a:r>
          </a:p>
          <a:p>
            <a:r>
              <a:rPr lang="en-US" dirty="0" smtClean="0"/>
              <a:t>F:\MANAGER RESEARCH\Private Equity\General Research\Intern Project\Excel Spreadsheets\PE_Correlations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3" name="Rectangle 2"/>
          <p:cNvSpPr>
            <a:spLocks noChangeArrowheads="1"/>
          </p:cNvSpPr>
          <p:nvPr/>
        </p:nvSpPr>
        <p:spPr bwMode="auto">
          <a:xfrm>
            <a:off x="3980978" y="0"/>
            <a:ext cx="3042124" cy="466379"/>
          </a:xfrm>
          <a:prstGeom prst="rect">
            <a:avLst/>
          </a:prstGeom>
          <a:noFill/>
          <a:ln w="12700">
            <a:noFill/>
            <a:miter lim="800000"/>
            <a:headEnd/>
            <a:tailEnd/>
          </a:ln>
        </p:spPr>
        <p:txBody>
          <a:bodyPr wrap="none" lIns="88274" tIns="44137" rIns="88274" bIns="44137" anchor="ctr"/>
          <a:lstStyle/>
          <a:p>
            <a:pPr algn="ctr" eaLnBrk="0" hangingPunct="0"/>
            <a:endParaRPr lang="en-US" dirty="0"/>
          </a:p>
        </p:txBody>
      </p:sp>
      <p:sp>
        <p:nvSpPr>
          <p:cNvPr id="1088514" name="Rectangle 3"/>
          <p:cNvSpPr>
            <a:spLocks noChangeArrowheads="1"/>
          </p:cNvSpPr>
          <p:nvPr/>
        </p:nvSpPr>
        <p:spPr bwMode="auto">
          <a:xfrm>
            <a:off x="3980978" y="8841183"/>
            <a:ext cx="3042124" cy="467917"/>
          </a:xfrm>
          <a:prstGeom prst="rect">
            <a:avLst/>
          </a:prstGeom>
          <a:noFill/>
          <a:ln w="12700">
            <a:noFill/>
            <a:miter lim="800000"/>
            <a:headEnd/>
            <a:tailEnd/>
          </a:ln>
        </p:spPr>
        <p:txBody>
          <a:bodyPr lIns="19423" tIns="0" rIns="19423" bIns="0" anchor="b"/>
          <a:lstStyle/>
          <a:p>
            <a:pPr algn="r" defTabSz="942510" eaLnBrk="0" hangingPunct="0"/>
            <a:r>
              <a:rPr lang="en-US" sz="900" i="1" dirty="0">
                <a:latin typeface="Times New Roman" pitchFamily="18" charset="0"/>
              </a:rPr>
              <a:t>1</a:t>
            </a:r>
          </a:p>
        </p:txBody>
      </p:sp>
      <p:sp>
        <p:nvSpPr>
          <p:cNvPr id="1088515" name="Rectangle 4"/>
          <p:cNvSpPr>
            <a:spLocks noChangeArrowheads="1"/>
          </p:cNvSpPr>
          <p:nvPr/>
        </p:nvSpPr>
        <p:spPr bwMode="auto">
          <a:xfrm>
            <a:off x="0" y="8841183"/>
            <a:ext cx="3042124" cy="467917"/>
          </a:xfrm>
          <a:prstGeom prst="rect">
            <a:avLst/>
          </a:prstGeom>
          <a:noFill/>
          <a:ln w="12700">
            <a:noFill/>
            <a:miter lim="800000"/>
            <a:headEnd/>
            <a:tailEnd/>
          </a:ln>
        </p:spPr>
        <p:txBody>
          <a:bodyPr wrap="none" lIns="88274" tIns="44137" rIns="88274" bIns="44137" anchor="ctr"/>
          <a:lstStyle/>
          <a:p>
            <a:pPr algn="ctr" eaLnBrk="0" hangingPunct="0"/>
            <a:endParaRPr lang="en-US" dirty="0"/>
          </a:p>
        </p:txBody>
      </p:sp>
      <p:sp>
        <p:nvSpPr>
          <p:cNvPr id="1088516" name="Rectangle 5"/>
          <p:cNvSpPr>
            <a:spLocks noChangeArrowheads="1"/>
          </p:cNvSpPr>
          <p:nvPr/>
        </p:nvSpPr>
        <p:spPr bwMode="auto">
          <a:xfrm>
            <a:off x="0" y="0"/>
            <a:ext cx="3042124" cy="466379"/>
          </a:xfrm>
          <a:prstGeom prst="rect">
            <a:avLst/>
          </a:prstGeom>
          <a:noFill/>
          <a:ln w="12700">
            <a:noFill/>
            <a:miter lim="800000"/>
            <a:headEnd/>
            <a:tailEnd/>
          </a:ln>
        </p:spPr>
        <p:txBody>
          <a:bodyPr wrap="none" lIns="88274" tIns="44137" rIns="88274" bIns="44137" anchor="ctr"/>
          <a:lstStyle/>
          <a:p>
            <a:pPr algn="ctr" eaLnBrk="0" hangingPunct="0"/>
            <a:endParaRPr lang="en-US" dirty="0"/>
          </a:p>
        </p:txBody>
      </p:sp>
      <p:sp>
        <p:nvSpPr>
          <p:cNvPr id="1088517" name="Rectangle 6"/>
          <p:cNvSpPr>
            <a:spLocks noGrp="1" noRot="1" noChangeAspect="1" noChangeArrowheads="1" noTextEdit="1"/>
          </p:cNvSpPr>
          <p:nvPr>
            <p:ph type="sldImg"/>
          </p:nvPr>
        </p:nvSpPr>
        <p:spPr>
          <a:xfrm>
            <a:off x="1190625" y="704850"/>
            <a:ext cx="4635500" cy="3478213"/>
          </a:xfrm>
          <a:ln cap="flat"/>
        </p:spPr>
      </p:sp>
      <p:sp>
        <p:nvSpPr>
          <p:cNvPr id="1088518" name="Rectangle 7"/>
          <p:cNvSpPr>
            <a:spLocks noGrp="1" noChangeArrowheads="1"/>
          </p:cNvSpPr>
          <p:nvPr>
            <p:ph type="body" idx="1"/>
          </p:nvPr>
        </p:nvSpPr>
        <p:spPr>
          <a:xfrm>
            <a:off x="934282" y="4422132"/>
            <a:ext cx="5153015" cy="4189711"/>
          </a:xfrm>
          <a:noFill/>
          <a:ln w="9525"/>
        </p:spPr>
        <p:txBody>
          <a:bodyPr lIns="93867" tIns="45315" rIns="93867" bIns="45315"/>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3" name="Rectangle 2"/>
          <p:cNvSpPr>
            <a:spLocks noChangeArrowheads="1"/>
          </p:cNvSpPr>
          <p:nvPr/>
        </p:nvSpPr>
        <p:spPr bwMode="auto">
          <a:xfrm>
            <a:off x="3980978" y="0"/>
            <a:ext cx="3042124" cy="466379"/>
          </a:xfrm>
          <a:prstGeom prst="rect">
            <a:avLst/>
          </a:prstGeom>
          <a:noFill/>
          <a:ln w="12700">
            <a:noFill/>
            <a:miter lim="800000"/>
            <a:headEnd/>
            <a:tailEnd/>
          </a:ln>
        </p:spPr>
        <p:txBody>
          <a:bodyPr wrap="none" lIns="88274" tIns="44137" rIns="88274" bIns="44137" anchor="ctr"/>
          <a:lstStyle/>
          <a:p>
            <a:pPr algn="ctr" eaLnBrk="0" hangingPunct="0"/>
            <a:endParaRPr lang="en-US" dirty="0"/>
          </a:p>
        </p:txBody>
      </p:sp>
      <p:sp>
        <p:nvSpPr>
          <p:cNvPr id="1088514" name="Rectangle 3"/>
          <p:cNvSpPr>
            <a:spLocks noChangeArrowheads="1"/>
          </p:cNvSpPr>
          <p:nvPr/>
        </p:nvSpPr>
        <p:spPr bwMode="auto">
          <a:xfrm>
            <a:off x="3980978" y="8841183"/>
            <a:ext cx="3042124" cy="467917"/>
          </a:xfrm>
          <a:prstGeom prst="rect">
            <a:avLst/>
          </a:prstGeom>
          <a:noFill/>
          <a:ln w="12700">
            <a:noFill/>
            <a:miter lim="800000"/>
            <a:headEnd/>
            <a:tailEnd/>
          </a:ln>
        </p:spPr>
        <p:txBody>
          <a:bodyPr lIns="19423" tIns="0" rIns="19423" bIns="0" anchor="b"/>
          <a:lstStyle/>
          <a:p>
            <a:pPr algn="r" defTabSz="942510" eaLnBrk="0" hangingPunct="0"/>
            <a:r>
              <a:rPr lang="en-US" sz="900" i="1" dirty="0">
                <a:latin typeface="Times New Roman" pitchFamily="18" charset="0"/>
              </a:rPr>
              <a:t>1</a:t>
            </a:r>
          </a:p>
        </p:txBody>
      </p:sp>
      <p:sp>
        <p:nvSpPr>
          <p:cNvPr id="1088515" name="Rectangle 4"/>
          <p:cNvSpPr>
            <a:spLocks noChangeArrowheads="1"/>
          </p:cNvSpPr>
          <p:nvPr/>
        </p:nvSpPr>
        <p:spPr bwMode="auto">
          <a:xfrm>
            <a:off x="0" y="8841183"/>
            <a:ext cx="3042124" cy="467917"/>
          </a:xfrm>
          <a:prstGeom prst="rect">
            <a:avLst/>
          </a:prstGeom>
          <a:noFill/>
          <a:ln w="12700">
            <a:noFill/>
            <a:miter lim="800000"/>
            <a:headEnd/>
            <a:tailEnd/>
          </a:ln>
        </p:spPr>
        <p:txBody>
          <a:bodyPr wrap="none" lIns="88274" tIns="44137" rIns="88274" bIns="44137" anchor="ctr"/>
          <a:lstStyle/>
          <a:p>
            <a:pPr algn="ctr" eaLnBrk="0" hangingPunct="0"/>
            <a:endParaRPr lang="en-US" dirty="0"/>
          </a:p>
        </p:txBody>
      </p:sp>
      <p:sp>
        <p:nvSpPr>
          <p:cNvPr id="1088516" name="Rectangle 5"/>
          <p:cNvSpPr>
            <a:spLocks noChangeArrowheads="1"/>
          </p:cNvSpPr>
          <p:nvPr/>
        </p:nvSpPr>
        <p:spPr bwMode="auto">
          <a:xfrm>
            <a:off x="0" y="0"/>
            <a:ext cx="3042124" cy="466379"/>
          </a:xfrm>
          <a:prstGeom prst="rect">
            <a:avLst/>
          </a:prstGeom>
          <a:noFill/>
          <a:ln w="12700">
            <a:noFill/>
            <a:miter lim="800000"/>
            <a:headEnd/>
            <a:tailEnd/>
          </a:ln>
        </p:spPr>
        <p:txBody>
          <a:bodyPr wrap="none" lIns="88274" tIns="44137" rIns="88274" bIns="44137" anchor="ctr"/>
          <a:lstStyle/>
          <a:p>
            <a:pPr algn="ctr" eaLnBrk="0" hangingPunct="0"/>
            <a:endParaRPr lang="en-US" dirty="0"/>
          </a:p>
        </p:txBody>
      </p:sp>
      <p:sp>
        <p:nvSpPr>
          <p:cNvPr id="1088517" name="Rectangle 6"/>
          <p:cNvSpPr>
            <a:spLocks noGrp="1" noRot="1" noChangeAspect="1" noChangeArrowheads="1" noTextEdit="1"/>
          </p:cNvSpPr>
          <p:nvPr>
            <p:ph type="sldImg"/>
          </p:nvPr>
        </p:nvSpPr>
        <p:spPr>
          <a:xfrm>
            <a:off x="1190625" y="704850"/>
            <a:ext cx="4635500" cy="3478213"/>
          </a:xfrm>
          <a:ln cap="flat"/>
        </p:spPr>
      </p:sp>
      <p:sp>
        <p:nvSpPr>
          <p:cNvPr id="1088518" name="Rectangle 7"/>
          <p:cNvSpPr>
            <a:spLocks noGrp="1" noChangeArrowheads="1"/>
          </p:cNvSpPr>
          <p:nvPr>
            <p:ph type="body" idx="1"/>
          </p:nvPr>
        </p:nvSpPr>
        <p:spPr>
          <a:xfrm>
            <a:off x="934282" y="4422132"/>
            <a:ext cx="5153015" cy="4189711"/>
          </a:xfrm>
          <a:noFill/>
          <a:ln w="9525"/>
        </p:spPr>
        <p:txBody>
          <a:bodyPr lIns="93867" tIns="45315" rIns="93867" bIns="45315"/>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5" name="Rectangle 2"/>
          <p:cNvSpPr>
            <a:spLocks noGrp="1" noRot="1" noChangeAspect="1" noChangeArrowheads="1" noTextEdit="1"/>
          </p:cNvSpPr>
          <p:nvPr>
            <p:ph type="sldImg"/>
          </p:nvPr>
        </p:nvSpPr>
        <p:spPr>
          <a:ln/>
        </p:spPr>
      </p:sp>
      <p:sp>
        <p:nvSpPr>
          <p:cNvPr id="1086466"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Rectangle 2"/>
          <p:cNvSpPr>
            <a:spLocks noGrp="1" noRot="1" noChangeAspect="1" noChangeArrowheads="1" noTextEdit="1"/>
          </p:cNvSpPr>
          <p:nvPr>
            <p:ph type="sldImg"/>
          </p:nvPr>
        </p:nvSpPr>
        <p:spPr>
          <a:ln/>
        </p:spPr>
      </p:sp>
      <p:sp>
        <p:nvSpPr>
          <p:cNvPr id="1111042"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EFFE3-B616-4D1B-9FC7-C28FC1378D83}" type="slidenum">
              <a:rPr lang="en-US" smtClean="0"/>
              <a:t>9</a:t>
            </a:fld>
            <a:endParaRPr lang="en-US" dirty="0"/>
          </a:p>
        </p:txBody>
      </p:sp>
    </p:spTree>
    <p:extLst>
      <p:ext uri="{BB962C8B-B14F-4D97-AF65-F5344CB8AC3E}">
        <p14:creationId xmlns:p14="http://schemas.microsoft.com/office/powerpoint/2010/main" val="111674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71575" y="687388"/>
            <a:ext cx="4679950" cy="3509962"/>
          </a:xfrm>
          <a:ln/>
        </p:spPr>
      </p:sp>
      <p:sp>
        <p:nvSpPr>
          <p:cNvPr id="23555" name="Rectangle 3"/>
          <p:cNvSpPr>
            <a:spLocks noGrp="1" noChangeArrowheads="1"/>
          </p:cNvSpPr>
          <p:nvPr>
            <p:ph type="body" idx="1"/>
          </p:nvPr>
        </p:nvSpPr>
        <p:spPr>
          <a:xfrm>
            <a:off x="916059" y="4425641"/>
            <a:ext cx="5190987" cy="4196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3" name="Rectangle 7"/>
          <p:cNvSpPr txBox="1">
            <a:spLocks noGrp="1" noChangeArrowheads="1"/>
          </p:cNvSpPr>
          <p:nvPr/>
        </p:nvSpPr>
        <p:spPr bwMode="auto">
          <a:xfrm>
            <a:off x="3988598" y="8859653"/>
            <a:ext cx="3010117" cy="449447"/>
          </a:xfrm>
          <a:prstGeom prst="rect">
            <a:avLst/>
          </a:prstGeom>
          <a:noFill/>
          <a:ln w="9525">
            <a:noFill/>
            <a:miter lim="800000"/>
            <a:headEnd/>
            <a:tailEnd/>
          </a:ln>
        </p:spPr>
        <p:txBody>
          <a:bodyPr lIns="89858" tIns="44933" rIns="89858" bIns="44933" anchor="b"/>
          <a:lstStyle/>
          <a:p>
            <a:pPr algn="r" defTabSz="899570"/>
            <a:fld id="{6F909B14-7A21-4D13-9A1B-473892E7666C}" type="slidenum">
              <a:rPr lang="en-US">
                <a:latin typeface="Times New Roman" pitchFamily="18" charset="0"/>
              </a:rPr>
              <a:pPr algn="r" defTabSz="899570"/>
              <a:t>11</a:t>
            </a:fld>
            <a:endParaRPr lang="en-US" dirty="0">
              <a:latin typeface="Times New Roman" pitchFamily="18" charset="0"/>
            </a:endParaRPr>
          </a:p>
        </p:txBody>
      </p:sp>
      <p:sp>
        <p:nvSpPr>
          <p:cNvPr id="1119234" name="Rectangle 7"/>
          <p:cNvSpPr txBox="1">
            <a:spLocks noGrp="1" noChangeArrowheads="1"/>
          </p:cNvSpPr>
          <p:nvPr/>
        </p:nvSpPr>
        <p:spPr bwMode="auto">
          <a:xfrm>
            <a:off x="3971831" y="8851958"/>
            <a:ext cx="3051269" cy="457142"/>
          </a:xfrm>
          <a:prstGeom prst="rect">
            <a:avLst/>
          </a:prstGeom>
          <a:noFill/>
          <a:ln w="9525">
            <a:noFill/>
            <a:miter lim="800000"/>
            <a:headEnd/>
            <a:tailEnd/>
          </a:ln>
        </p:spPr>
        <p:txBody>
          <a:bodyPr lIns="91284" tIns="45643" rIns="91284" bIns="45643" anchor="b"/>
          <a:lstStyle/>
          <a:p>
            <a:pPr algn="r" defTabSz="911830"/>
            <a:fld id="{5F399ADF-ABF0-414A-9820-0B115A407174}" type="slidenum">
              <a:rPr lang="en-US">
                <a:latin typeface="Calibri" pitchFamily="34" charset="0"/>
              </a:rPr>
              <a:pPr algn="r" defTabSz="911830"/>
              <a:t>11</a:t>
            </a:fld>
            <a:endParaRPr lang="en-US" dirty="0">
              <a:latin typeface="Calibri" pitchFamily="34" charset="0"/>
            </a:endParaRPr>
          </a:p>
        </p:txBody>
      </p:sp>
      <p:sp>
        <p:nvSpPr>
          <p:cNvPr id="1119235" name="Rectangle 2"/>
          <p:cNvSpPr>
            <a:spLocks noGrp="1" noRot="1" noChangeAspect="1" noChangeArrowheads="1" noTextEdit="1"/>
          </p:cNvSpPr>
          <p:nvPr>
            <p:ph type="sldImg"/>
          </p:nvPr>
        </p:nvSpPr>
        <p:spPr>
          <a:xfrm>
            <a:off x="1196975" y="704850"/>
            <a:ext cx="4635500" cy="3476625"/>
          </a:xfrm>
          <a:ln/>
        </p:spPr>
      </p:sp>
      <p:sp>
        <p:nvSpPr>
          <p:cNvPr id="1119236" name="Rectangle 3"/>
          <p:cNvSpPr>
            <a:spLocks noGrp="1" noChangeArrowheads="1"/>
          </p:cNvSpPr>
          <p:nvPr>
            <p:ph type="body" idx="1"/>
          </p:nvPr>
        </p:nvSpPr>
        <p:spPr>
          <a:xfrm>
            <a:off x="915992" y="4425210"/>
            <a:ext cx="5191119" cy="4197406"/>
          </a:xfrm>
          <a:noFill/>
          <a:ln w="9525"/>
        </p:spPr>
        <p:txBody>
          <a:bodyPr lIns="93862" tIns="45313" rIns="93862" bIns="45313"/>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20"/>
          <p:cNvSpPr>
            <a:spLocks noChangeArrowheads="1"/>
          </p:cNvSpPr>
          <p:nvPr/>
        </p:nvSpPr>
        <p:spPr bwMode="auto">
          <a:xfrm>
            <a:off x="871538" y="2571750"/>
            <a:ext cx="74009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5" tIns="42041" rIns="85585" bIns="42041" anchor="ctr"/>
          <a:lstStyle/>
          <a:p>
            <a:pPr algn="ctr"/>
            <a:r>
              <a:rPr lang="en-US" sz="1900" b="1" i="1" dirty="0">
                <a:solidFill>
                  <a:srgbClr val="16295A"/>
                </a:solidFill>
                <a:latin typeface="Univers" pitchFamily="34" charset="0"/>
              </a:rPr>
              <a:t>Summit</a:t>
            </a:r>
            <a:r>
              <a:rPr lang="en-US" sz="1900" i="1" dirty="0">
                <a:solidFill>
                  <a:srgbClr val="16295A"/>
                </a:solidFill>
                <a:latin typeface="Univers Condensed" pitchFamily="34" charset="0"/>
              </a:rPr>
              <a:t> Strategies Group</a:t>
            </a:r>
            <a:r>
              <a:rPr lang="en-US" sz="1900" b="1" dirty="0">
                <a:solidFill>
                  <a:srgbClr val="660066"/>
                </a:solidFill>
                <a:latin typeface="Univers Condensed" pitchFamily="34" charset="0"/>
              </a:rPr>
              <a:t/>
            </a:r>
            <a:br>
              <a:rPr lang="en-US" sz="1900" b="1" dirty="0">
                <a:solidFill>
                  <a:srgbClr val="660066"/>
                </a:solidFill>
                <a:latin typeface="Univers Condensed" pitchFamily="34" charset="0"/>
              </a:rPr>
            </a:br>
            <a:r>
              <a:rPr lang="en-US" sz="1300" i="1" dirty="0">
                <a:latin typeface="Univers Condensed" pitchFamily="34" charset="0"/>
              </a:rPr>
              <a:t>8182 Maryland Avenue, 6th Floor</a:t>
            </a:r>
            <a:br>
              <a:rPr lang="en-US" sz="1300" i="1" dirty="0">
                <a:latin typeface="Univers Condensed" pitchFamily="34" charset="0"/>
              </a:rPr>
            </a:br>
            <a:r>
              <a:rPr lang="en-US" sz="1300" i="1" dirty="0">
                <a:latin typeface="Univers Condensed" pitchFamily="34" charset="0"/>
              </a:rPr>
              <a:t>St. Louis, Missouri  63105</a:t>
            </a:r>
            <a:br>
              <a:rPr lang="en-US" sz="1300" i="1" dirty="0">
                <a:latin typeface="Univers Condensed" pitchFamily="34" charset="0"/>
              </a:rPr>
            </a:br>
            <a:r>
              <a:rPr lang="en-US" sz="1300" i="1" dirty="0">
                <a:latin typeface="Univers Condensed" pitchFamily="34" charset="0"/>
              </a:rPr>
              <a:t>314.727.7211</a:t>
            </a:r>
          </a:p>
        </p:txBody>
      </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088" y="1785938"/>
            <a:ext cx="885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41715" y="5428488"/>
            <a:ext cx="5660571" cy="381000"/>
          </a:xfrm>
        </p:spPr>
        <p:txBody>
          <a:bodyPr/>
          <a:lstStyle>
            <a:lvl1pPr algn="ctr" rtl="0" eaLnBrk="1" fontAlgn="base" hangingPunct="1">
              <a:spcBef>
                <a:spcPct val="0"/>
              </a:spcBef>
              <a:spcAft>
                <a:spcPct val="0"/>
              </a:spcAft>
              <a:defRPr lang="en-US" sz="1800" b="1" cap="none" baseline="0" dirty="0">
                <a:solidFill>
                  <a:srgbClr val="16295A"/>
                </a:solidFill>
                <a:latin typeface="Calibri" pitchFamily="34" charset="0"/>
                <a:ea typeface="+mj-ea"/>
                <a:cs typeface="+mj-cs"/>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741715" y="5077968"/>
            <a:ext cx="5660571" cy="357188"/>
          </a:xfrm>
        </p:spPr>
        <p:txBody>
          <a:bodyPr anchor="ctr"/>
          <a:lstStyle>
            <a:lvl1pPr marL="0" indent="0" algn="ctr">
              <a:buNone/>
              <a:defRPr b="1" baseline="0"/>
            </a:lvl1pPr>
            <a:lvl2pPr marL="220717" indent="0" algn="ctr">
              <a:buNone/>
              <a:defRPr/>
            </a:lvl2pPr>
            <a:lvl3pPr marL="439935" indent="0" algn="ctr">
              <a:buNone/>
              <a:defRPr/>
            </a:lvl3pPr>
            <a:lvl4pPr marL="651643" indent="0" algn="ctr">
              <a:buNone/>
              <a:defRPr/>
            </a:lvl4pPr>
            <a:lvl5pPr marL="872362" indent="0" algn="ctr">
              <a:buNone/>
              <a:defRPr/>
            </a:lvl5pPr>
          </a:lstStyle>
          <a:p>
            <a:pPr lvl="0"/>
            <a:r>
              <a:rPr lang="en-US" smtClean="0"/>
              <a:t>Click to edit Master text styles</a:t>
            </a:r>
          </a:p>
        </p:txBody>
      </p:sp>
      <p:sp>
        <p:nvSpPr>
          <p:cNvPr id="7" name="Text Placeholder 5"/>
          <p:cNvSpPr>
            <a:spLocks noGrp="1"/>
          </p:cNvSpPr>
          <p:nvPr>
            <p:ph type="body" sz="quarter" idx="11"/>
          </p:nvPr>
        </p:nvSpPr>
        <p:spPr>
          <a:xfrm>
            <a:off x="1741715" y="5815012"/>
            <a:ext cx="5660571" cy="357188"/>
          </a:xfrm>
        </p:spPr>
        <p:txBody>
          <a:bodyPr anchor="ctr"/>
          <a:lstStyle>
            <a:lvl1pPr marL="0" indent="0" algn="ctr">
              <a:buNone/>
              <a:defRPr b="0" i="1"/>
            </a:lvl1pPr>
            <a:lvl2pPr marL="220717" indent="0" algn="ctr">
              <a:buNone/>
              <a:defRPr/>
            </a:lvl2pPr>
            <a:lvl3pPr marL="439935" indent="0" algn="ctr">
              <a:buNone/>
              <a:defRPr/>
            </a:lvl3pPr>
            <a:lvl4pPr marL="651643" indent="0" algn="ctr">
              <a:buNone/>
              <a:defRPr/>
            </a:lvl4pPr>
            <a:lvl5pPr marL="872362" indent="0" algn="ctr">
              <a:buNone/>
              <a:defRPr/>
            </a:lvl5pPr>
          </a:lstStyle>
          <a:p>
            <a:pPr lvl="0"/>
            <a:r>
              <a:rPr lang="en-US" smtClean="0"/>
              <a:t>Click to edit Master text styles</a:t>
            </a:r>
          </a:p>
        </p:txBody>
      </p:sp>
    </p:spTree>
    <p:extLst>
      <p:ext uri="{BB962C8B-B14F-4D97-AF65-F5344CB8AC3E}">
        <p14:creationId xmlns:p14="http://schemas.microsoft.com/office/powerpoint/2010/main" val="338843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ea typeface="+mn-ea"/>
                <a:cs typeface="+mn-cs"/>
              </a:defRPr>
            </a:lvl1pPr>
            <a:lvl2pPr marL="432427" indent="-211709" algn="l" rtl="0" eaLnBrk="1" fontAlgn="base" hangingPunct="1">
              <a:spcBef>
                <a:spcPct val="50000"/>
              </a:spcBef>
              <a:spcAft>
                <a:spcPct val="0"/>
              </a:spcAft>
              <a:buClr>
                <a:schemeClr val="bg2"/>
              </a:buClr>
              <a:buFont typeface="Calibri" pitchFamily="34" charset="0"/>
              <a:buChar char="—"/>
              <a:defRPr lang="en-US" sz="1200" dirty="0" smtClean="0">
                <a:solidFill>
                  <a:srgbClr val="000000"/>
                </a:solidFill>
                <a:latin typeface="Calibri" pitchFamily="34" charset="0"/>
              </a:defRPr>
            </a:lvl2pPr>
            <a:lvl3pPr marL="656148" indent="-216214" algn="l" rtl="0" eaLnBrk="1" fontAlgn="base" hangingPunct="1">
              <a:spcBef>
                <a:spcPct val="50000"/>
              </a:spcBef>
              <a:spcAft>
                <a:spcPct val="0"/>
              </a:spcAft>
              <a:buClr>
                <a:schemeClr val="bg2"/>
              </a:buClr>
              <a:buSzPct val="100000"/>
              <a:buFont typeface="Courier New" pitchFamily="49" charset="0"/>
              <a:buChar char="o"/>
              <a:defRPr lang="en-US" sz="1200" dirty="0" smtClean="0">
                <a:solidFill>
                  <a:srgbClr val="000000"/>
                </a:solidFill>
                <a:latin typeface="Calibri" pitchFamily="34" charset="0"/>
              </a:defRPr>
            </a:lvl3pPr>
            <a:lvl4pPr marL="867857" indent="-216214" algn="l" rtl="0" eaLnBrk="1" fontAlgn="base" hangingPunct="1">
              <a:spcBef>
                <a:spcPct val="50000"/>
              </a:spcBef>
              <a:spcAft>
                <a:spcPct val="0"/>
              </a:spcAft>
              <a:buClr>
                <a:schemeClr val="bg2"/>
              </a:buClr>
              <a:buFont typeface="Arial" pitchFamily="34" charset="0"/>
              <a:buChar char="•"/>
              <a:defRPr lang="en-US" sz="1200" dirty="0" smtClean="0">
                <a:solidFill>
                  <a:srgbClr val="000000"/>
                </a:solidFill>
                <a:latin typeface="Calibri" pitchFamily="34" charset="0"/>
              </a:defRPr>
            </a:lvl4pPr>
            <a:lvl5pPr marL="1088575" indent="-216214" algn="l" rtl="0" eaLnBrk="1" fontAlgn="base" hangingPunct="1">
              <a:spcBef>
                <a:spcPct val="50000"/>
              </a:spcBef>
              <a:spcAft>
                <a:spcPct val="0"/>
              </a:spcAft>
              <a:buClr>
                <a:schemeClr val="bg2"/>
              </a:buClr>
              <a:buFont typeface="Calibri" pitchFamily="34" charset="0"/>
              <a:buChar char="‒"/>
              <a:defRPr lang="en-US" sz="1200" dirty="0">
                <a:solidFill>
                  <a:srgbClr val="000000"/>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32795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br>
              <a:rPr lang="en-US" dirty="0" smtClean="0"/>
            </a:br>
            <a:endParaRPr lang="en-US" dirty="0"/>
          </a:p>
        </p:txBody>
      </p:sp>
      <p:sp>
        <p:nvSpPr>
          <p:cNvPr id="8" name="Content Placeholder 2"/>
          <p:cNvSpPr>
            <a:spLocks noGrp="1"/>
          </p:cNvSpPr>
          <p:nvPr>
            <p:ph sz="half" idx="1"/>
          </p:nvPr>
        </p:nvSpPr>
        <p:spPr>
          <a:xfrm>
            <a:off x="1059846" y="2195219"/>
            <a:ext cx="3406322" cy="3068836"/>
          </a:xfrm>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ea typeface="+mn-ea"/>
                <a:cs typeface="+mn-cs"/>
              </a:defRPr>
            </a:lvl1pPr>
            <a:lvl2pPr marL="432427" indent="-211709"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defRPr>
            </a:lvl2pPr>
            <a:lvl3pPr marL="656148" indent="-216214" algn="l" rtl="0" eaLnBrk="1" fontAlgn="base" hangingPunct="1">
              <a:spcBef>
                <a:spcPct val="50000"/>
              </a:spcBef>
              <a:spcAft>
                <a:spcPct val="0"/>
              </a:spcAft>
              <a:buClr>
                <a:schemeClr val="bg2"/>
              </a:buClr>
              <a:buSzPct val="100000"/>
              <a:buFont typeface="Courier New" pitchFamily="49" charset="0"/>
              <a:buChar char="o"/>
              <a:defRPr lang="en-US" sz="1200" dirty="0" smtClean="0">
                <a:solidFill>
                  <a:srgbClr val="000000"/>
                </a:solidFill>
                <a:latin typeface="Calibri" pitchFamily="34" charset="0"/>
              </a:defRPr>
            </a:lvl3pPr>
            <a:lvl4pPr marL="867857" indent="-216214" algn="l" rtl="0" eaLnBrk="1" fontAlgn="base" hangingPunct="1">
              <a:spcBef>
                <a:spcPct val="50000"/>
              </a:spcBef>
              <a:spcAft>
                <a:spcPct val="0"/>
              </a:spcAft>
              <a:buClr>
                <a:schemeClr val="bg2"/>
              </a:buClr>
              <a:buSzPct val="100000"/>
              <a:buFont typeface="Arial" pitchFamily="34" charset="0"/>
              <a:buChar char="•"/>
              <a:defRPr lang="en-US" sz="1200" dirty="0" smtClean="0">
                <a:solidFill>
                  <a:srgbClr val="000000"/>
                </a:solidFill>
                <a:latin typeface="Calibri" pitchFamily="34" charset="0"/>
              </a:defRPr>
            </a:lvl4pPr>
            <a:lvl5pPr marL="1088575" indent="-216214" algn="l" rtl="0" eaLnBrk="1" fontAlgn="base" hangingPunct="1">
              <a:spcBef>
                <a:spcPct val="50000"/>
              </a:spcBef>
              <a:spcAft>
                <a:spcPct val="0"/>
              </a:spcAft>
              <a:buClr>
                <a:schemeClr val="bg2"/>
              </a:buClr>
              <a:buSzPct val="100000"/>
              <a:buFont typeface="Calibri" pitchFamily="34" charset="0"/>
              <a:buChar char="‒"/>
              <a:defRPr lang="en-US" sz="1200" dirty="0">
                <a:solidFill>
                  <a:srgbClr val="000000"/>
                </a:solidFill>
                <a:latin typeface="Calibri"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11309" y="2195219"/>
            <a:ext cx="3406322" cy="3068836"/>
          </a:xfrm>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sz="1200"/>
            </a:lvl1pPr>
            <a:lvl2pPr marL="432427" indent="-211709" algn="l" rtl="0" eaLnBrk="1" fontAlgn="base" hangingPunct="1">
              <a:spcBef>
                <a:spcPct val="50000"/>
              </a:spcBef>
              <a:spcAft>
                <a:spcPct val="0"/>
              </a:spcAft>
              <a:buClr>
                <a:schemeClr val="bg2"/>
              </a:buClr>
              <a:buSzPct val="100000"/>
              <a:buFont typeface="Calibri" pitchFamily="34" charset="0"/>
              <a:buChar char="—"/>
              <a:defRPr sz="1200"/>
            </a:lvl2pPr>
            <a:lvl3pPr marL="656148" indent="-216214" algn="l" rtl="0" eaLnBrk="1" fontAlgn="base" hangingPunct="1">
              <a:spcBef>
                <a:spcPct val="50000"/>
              </a:spcBef>
              <a:spcAft>
                <a:spcPct val="0"/>
              </a:spcAft>
              <a:buClr>
                <a:schemeClr val="bg2"/>
              </a:buClr>
              <a:buSzPct val="100000"/>
              <a:buFont typeface="Courier New" pitchFamily="49" charset="0"/>
              <a:buChar char="o"/>
              <a:defRPr sz="1200"/>
            </a:lvl3pPr>
            <a:lvl4pPr marL="867857" indent="-216214" algn="l" rtl="0" eaLnBrk="1" fontAlgn="base" hangingPunct="1">
              <a:spcBef>
                <a:spcPct val="50000"/>
              </a:spcBef>
              <a:spcAft>
                <a:spcPct val="0"/>
              </a:spcAft>
              <a:buClr>
                <a:schemeClr val="bg2"/>
              </a:buClr>
              <a:buSzPct val="100000"/>
              <a:buFont typeface="Arial" pitchFamily="34" charset="0"/>
              <a:buChar char="•"/>
              <a:defRPr sz="1200"/>
            </a:lvl4pPr>
            <a:lvl5pPr marL="1088575" indent="-216214" algn="l" rtl="0" eaLnBrk="1" fontAlgn="base" hangingPunct="1">
              <a:spcBef>
                <a:spcPct val="50000"/>
              </a:spcBef>
              <a:spcAft>
                <a:spcPct val="0"/>
              </a:spcAft>
              <a:buClr>
                <a:schemeClr val="bg2"/>
              </a:buClr>
              <a:buSzPct val="100000"/>
              <a:buFont typeface="Calibri" pitchFamily="34" charset="0"/>
              <a:buChar char="‒"/>
              <a:defRPr sz="12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1549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br>
              <a:rPr lang="en-US" dirty="0" smtClean="0"/>
            </a:br>
            <a:endParaRPr lang="en-US" dirty="0"/>
          </a:p>
        </p:txBody>
      </p:sp>
      <p:sp>
        <p:nvSpPr>
          <p:cNvPr id="10" name="Text Placeholder 2"/>
          <p:cNvSpPr>
            <a:spLocks noGrp="1"/>
          </p:cNvSpPr>
          <p:nvPr>
            <p:ph type="body" idx="1"/>
          </p:nvPr>
        </p:nvSpPr>
        <p:spPr>
          <a:xfrm>
            <a:off x="263073" y="1439169"/>
            <a:ext cx="4059413" cy="599777"/>
          </a:xfrm>
        </p:spPr>
        <p:txBody>
          <a:bodyPr anchor="b">
            <a:normAutofit/>
          </a:bodyPr>
          <a:lstStyle>
            <a:lvl1pPr marL="0" indent="0">
              <a:buNone/>
              <a:defRPr sz="12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11" name="Content Placeholder 3"/>
          <p:cNvSpPr>
            <a:spLocks noGrp="1"/>
          </p:cNvSpPr>
          <p:nvPr>
            <p:ph sz="half" idx="2"/>
          </p:nvPr>
        </p:nvSpPr>
        <p:spPr>
          <a:xfrm>
            <a:off x="263073" y="2038946"/>
            <a:ext cx="4059413" cy="3704333"/>
          </a:xfrm>
        </p:spPr>
        <p:txBody>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ea typeface="+mn-ea"/>
                <a:cs typeface="+mn-cs"/>
              </a:defRPr>
            </a:lvl1pPr>
            <a:lvl2pPr marL="432427" indent="-211709"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defRPr>
            </a:lvl2pPr>
            <a:lvl3pPr marL="656148" indent="-216214" algn="l" rtl="0" eaLnBrk="1" fontAlgn="base" hangingPunct="1">
              <a:spcBef>
                <a:spcPct val="50000"/>
              </a:spcBef>
              <a:spcAft>
                <a:spcPct val="0"/>
              </a:spcAft>
              <a:buClr>
                <a:schemeClr val="bg2"/>
              </a:buClr>
              <a:buSzPct val="100000"/>
              <a:buFont typeface="Courier New" pitchFamily="49" charset="0"/>
              <a:buChar char="o"/>
              <a:defRPr lang="en-US" sz="1200" dirty="0" smtClean="0">
                <a:solidFill>
                  <a:srgbClr val="000000"/>
                </a:solidFill>
                <a:latin typeface="Calibri" pitchFamily="34" charset="0"/>
              </a:defRPr>
            </a:lvl3pPr>
            <a:lvl4pPr marL="867857" indent="-216214" algn="l" rtl="0" eaLnBrk="1" fontAlgn="base" hangingPunct="1">
              <a:spcBef>
                <a:spcPct val="50000"/>
              </a:spcBef>
              <a:spcAft>
                <a:spcPct val="0"/>
              </a:spcAft>
              <a:buClr>
                <a:schemeClr val="bg2"/>
              </a:buClr>
              <a:buSzPct val="100000"/>
              <a:buFont typeface="Arial" pitchFamily="34" charset="0"/>
              <a:buChar char="•"/>
              <a:defRPr lang="en-US" sz="1200" dirty="0" smtClean="0">
                <a:solidFill>
                  <a:srgbClr val="000000"/>
                </a:solidFill>
                <a:latin typeface="Calibri" pitchFamily="34" charset="0"/>
              </a:defRPr>
            </a:lvl4pPr>
            <a:lvl5pPr marL="1088575" indent="-216214" algn="l" rtl="0" eaLnBrk="1" fontAlgn="base" hangingPunct="1">
              <a:spcBef>
                <a:spcPct val="50000"/>
              </a:spcBef>
              <a:spcAft>
                <a:spcPct val="0"/>
              </a:spcAft>
              <a:buClr>
                <a:schemeClr val="bg2"/>
              </a:buClr>
              <a:buSzPct val="100000"/>
              <a:buFont typeface="Calibri" pitchFamily="34" charset="0"/>
              <a:buChar char="‒"/>
              <a:defRPr lang="en-US" sz="1200" dirty="0">
                <a:solidFill>
                  <a:srgbClr val="000000"/>
                </a:solidFill>
                <a:latin typeface="Calibri" pitchFamily="34" charset="0"/>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3"/>
          </p:nvPr>
        </p:nvSpPr>
        <p:spPr>
          <a:xfrm>
            <a:off x="4529668" y="1439169"/>
            <a:ext cx="4060977" cy="599777"/>
          </a:xfrm>
        </p:spPr>
        <p:txBody>
          <a:bodyPr anchor="b">
            <a:normAutofit/>
          </a:bodyPr>
          <a:lstStyle>
            <a:lvl1pPr marL="0" indent="0">
              <a:buNone/>
              <a:defRPr sz="12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13" name="Content Placeholder 5"/>
          <p:cNvSpPr>
            <a:spLocks noGrp="1"/>
          </p:cNvSpPr>
          <p:nvPr>
            <p:ph sz="quarter" idx="4"/>
          </p:nvPr>
        </p:nvSpPr>
        <p:spPr>
          <a:xfrm>
            <a:off x="4529668" y="2038946"/>
            <a:ext cx="4060977" cy="3704333"/>
          </a:xfrm>
        </p:spPr>
        <p:txBody>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sz="1200"/>
            </a:lvl1pPr>
            <a:lvl2pPr marL="432427" indent="-211709" algn="l" rtl="0" eaLnBrk="1" fontAlgn="base" hangingPunct="1">
              <a:spcBef>
                <a:spcPct val="50000"/>
              </a:spcBef>
              <a:spcAft>
                <a:spcPct val="0"/>
              </a:spcAft>
              <a:buClr>
                <a:schemeClr val="bg2"/>
              </a:buClr>
              <a:buSzPct val="100000"/>
              <a:buFont typeface="Calibri" pitchFamily="34" charset="0"/>
              <a:buChar char="—"/>
              <a:defRPr sz="1200"/>
            </a:lvl2pPr>
            <a:lvl3pPr marL="656148" indent="-216214" algn="l" rtl="0" eaLnBrk="1" fontAlgn="base" hangingPunct="1">
              <a:spcBef>
                <a:spcPct val="50000"/>
              </a:spcBef>
              <a:spcAft>
                <a:spcPct val="0"/>
              </a:spcAft>
              <a:buClr>
                <a:schemeClr val="bg2"/>
              </a:buClr>
              <a:buSzPct val="100000"/>
              <a:buFont typeface="Courier New" pitchFamily="49" charset="0"/>
              <a:buChar char="o"/>
              <a:defRPr sz="1200"/>
            </a:lvl3pPr>
            <a:lvl4pPr marL="867857" indent="-216214" algn="l" rtl="0" eaLnBrk="1" fontAlgn="base" hangingPunct="1">
              <a:spcBef>
                <a:spcPct val="50000"/>
              </a:spcBef>
              <a:spcAft>
                <a:spcPct val="0"/>
              </a:spcAft>
              <a:buClr>
                <a:schemeClr val="bg2"/>
              </a:buClr>
              <a:buSzPct val="100000"/>
              <a:buFont typeface="Arial" pitchFamily="34" charset="0"/>
              <a:buChar char="•"/>
              <a:defRPr sz="1200"/>
            </a:lvl4pPr>
            <a:lvl5pPr marL="1088575" indent="-216214" algn="l" rtl="0" eaLnBrk="1" fontAlgn="base" hangingPunct="1">
              <a:spcBef>
                <a:spcPct val="50000"/>
              </a:spcBef>
              <a:spcAft>
                <a:spcPct val="0"/>
              </a:spcAft>
              <a:buClr>
                <a:schemeClr val="bg2"/>
              </a:buClr>
              <a:buSzPct val="100000"/>
              <a:buFont typeface="Calibri" pitchFamily="34" charset="0"/>
              <a:buChar cha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207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805159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br>
              <a:rPr lang="en-US" dirty="0" smtClean="0"/>
            </a:br>
            <a:endParaRPr lang="en-US" dirty="0"/>
          </a:p>
        </p:txBody>
      </p:sp>
      <p:sp>
        <p:nvSpPr>
          <p:cNvPr id="3" name="Vertical Text Placeholder 2"/>
          <p:cNvSpPr>
            <a:spLocks noGrp="1"/>
          </p:cNvSpPr>
          <p:nvPr>
            <p:ph type="body" orient="vert" idx="1"/>
          </p:nvPr>
        </p:nvSpPr>
        <p:spPr/>
        <p:txBody>
          <a:bodyPr vert="eaVert">
            <a:normAutofit/>
          </a:bodyPr>
          <a:lstStyle>
            <a:lvl1pPr marL="342840" indent="-342840">
              <a:buClr>
                <a:schemeClr val="bg2"/>
              </a:buClr>
              <a:buSzPct val="100000"/>
              <a:defRPr lang="en-US" sz="1200" dirty="0" smtClean="0">
                <a:solidFill>
                  <a:srgbClr val="000000"/>
                </a:solidFill>
                <a:latin typeface="Calibri" pitchFamily="34" charset="0"/>
                <a:ea typeface="+mn-ea"/>
                <a:cs typeface="+mn-cs"/>
              </a:defRPr>
            </a:lvl1pPr>
            <a:lvl2pPr marL="653145" indent="-432427">
              <a:buClr>
                <a:schemeClr val="bg2"/>
              </a:buClr>
              <a:buSzPct val="100000"/>
              <a:defRPr lang="en-US" sz="1200" dirty="0" smtClean="0">
                <a:solidFill>
                  <a:srgbClr val="000000"/>
                </a:solidFill>
                <a:latin typeface="Calibri" pitchFamily="34" charset="0"/>
              </a:defRPr>
            </a:lvl2pPr>
            <a:lvl3pPr marL="764255" indent="-324320">
              <a:buClr>
                <a:schemeClr val="bg2"/>
              </a:buClr>
              <a:buSzPct val="100000"/>
              <a:defRPr lang="en-US" sz="1200" dirty="0" smtClean="0">
                <a:solidFill>
                  <a:srgbClr val="000000"/>
                </a:solidFill>
                <a:latin typeface="Calibri" pitchFamily="34" charset="0"/>
              </a:defRPr>
            </a:lvl3pPr>
            <a:lvl4pPr marL="975964" indent="-324320">
              <a:buClr>
                <a:schemeClr val="bg2"/>
              </a:buClr>
              <a:buSzPct val="100000"/>
              <a:defRPr lang="en-US" sz="1200" dirty="0" smtClean="0">
                <a:solidFill>
                  <a:srgbClr val="000000"/>
                </a:solidFill>
                <a:latin typeface="Calibri" pitchFamily="34" charset="0"/>
              </a:defRPr>
            </a:lvl4pPr>
            <a:lvl5pPr marL="1196683" indent="-324320">
              <a:buClr>
                <a:schemeClr val="bg2"/>
              </a:buClr>
              <a:buSzPct val="100000"/>
              <a:defRPr lang="en-US" sz="1200" dirty="0">
                <a:solidFill>
                  <a:srgbClr val="000000"/>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1466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Content Placeholder 2"/>
          <p:cNvSpPr>
            <a:spLocks noGrp="1"/>
          </p:cNvSpPr>
          <p:nvPr>
            <p:ph sz="quarter" idx="1"/>
          </p:nvPr>
        </p:nvSpPr>
        <p:spPr>
          <a:xfrm>
            <a:off x="252489" y="1177232"/>
            <a:ext cx="3974797" cy="2153543"/>
          </a:xfrm>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ea typeface="+mn-ea"/>
                <a:cs typeface="+mn-cs"/>
              </a:defRPr>
            </a:lvl1pPr>
            <a:lvl2pPr marL="432427" indent="-211709" algn="l" rtl="0" eaLnBrk="1" fontAlgn="base" hangingPunct="1">
              <a:spcBef>
                <a:spcPct val="50000"/>
              </a:spcBef>
              <a:spcAft>
                <a:spcPct val="0"/>
              </a:spcAft>
              <a:buClr>
                <a:schemeClr val="bg2"/>
              </a:buClr>
              <a:buSzPct val="100000"/>
              <a:buFont typeface="Calibri" pitchFamily="34" charset="0"/>
              <a:buChar char="—"/>
              <a:defRPr lang="en-US" sz="1200" dirty="0" smtClean="0">
                <a:solidFill>
                  <a:srgbClr val="000000"/>
                </a:solidFill>
                <a:latin typeface="Calibri" pitchFamily="34" charset="0"/>
              </a:defRPr>
            </a:lvl2pPr>
            <a:lvl3pPr marL="656148" indent="-216214" algn="l" rtl="0" eaLnBrk="1" fontAlgn="base" hangingPunct="1">
              <a:spcBef>
                <a:spcPct val="50000"/>
              </a:spcBef>
              <a:spcAft>
                <a:spcPct val="0"/>
              </a:spcAft>
              <a:buClr>
                <a:schemeClr val="bg2"/>
              </a:buClr>
              <a:buSzPct val="100000"/>
              <a:buFont typeface="Courier New" pitchFamily="49" charset="0"/>
              <a:buChar char="o"/>
              <a:defRPr lang="en-US" sz="1200" dirty="0" smtClean="0">
                <a:solidFill>
                  <a:srgbClr val="000000"/>
                </a:solidFill>
                <a:latin typeface="Calibri" pitchFamily="34" charset="0"/>
              </a:defRPr>
            </a:lvl3pPr>
            <a:lvl4pPr marL="867857" indent="-216214" algn="l" rtl="0" eaLnBrk="1" fontAlgn="base" hangingPunct="1">
              <a:spcBef>
                <a:spcPct val="50000"/>
              </a:spcBef>
              <a:spcAft>
                <a:spcPct val="0"/>
              </a:spcAft>
              <a:buClr>
                <a:schemeClr val="bg2"/>
              </a:buClr>
              <a:buSzPct val="100000"/>
              <a:buFont typeface="Arial" pitchFamily="34" charset="0"/>
              <a:buChar char="•"/>
              <a:defRPr lang="en-US" sz="1200" dirty="0" smtClean="0">
                <a:solidFill>
                  <a:srgbClr val="000000"/>
                </a:solidFill>
                <a:latin typeface="Calibri" pitchFamily="34" charset="0"/>
              </a:defRPr>
            </a:lvl4pPr>
            <a:lvl5pPr marL="1088575" indent="-216214" algn="l" rtl="0" eaLnBrk="1" fontAlgn="base" hangingPunct="1">
              <a:spcBef>
                <a:spcPct val="50000"/>
              </a:spcBef>
              <a:spcAft>
                <a:spcPct val="0"/>
              </a:spcAft>
              <a:buClr>
                <a:schemeClr val="bg2"/>
              </a:buClr>
              <a:buSzPct val="100000"/>
              <a:buFont typeface="Calibri" pitchFamily="34" charset="0"/>
              <a:buChar char="‒"/>
              <a:defRPr lang="en-US" sz="1200" dirty="0">
                <a:solidFill>
                  <a:srgbClr val="000000"/>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2"/>
          </p:nvPr>
        </p:nvSpPr>
        <p:spPr>
          <a:xfrm>
            <a:off x="4702024" y="1177232"/>
            <a:ext cx="3974797" cy="2153543"/>
          </a:xfrm>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sz="1200"/>
            </a:lvl1pPr>
            <a:lvl2pPr marL="432427" indent="-211709" algn="l" rtl="0" eaLnBrk="1" fontAlgn="base" hangingPunct="1">
              <a:spcBef>
                <a:spcPct val="50000"/>
              </a:spcBef>
              <a:spcAft>
                <a:spcPct val="0"/>
              </a:spcAft>
              <a:buClr>
                <a:schemeClr val="bg2"/>
              </a:buClr>
              <a:buSzPct val="100000"/>
              <a:buFont typeface="Calibri" pitchFamily="34" charset="0"/>
              <a:buChar char="—"/>
              <a:defRPr sz="1200"/>
            </a:lvl2pPr>
            <a:lvl3pPr marL="656148" indent="-216214" algn="l" rtl="0" eaLnBrk="1" fontAlgn="base" hangingPunct="1">
              <a:spcBef>
                <a:spcPct val="50000"/>
              </a:spcBef>
              <a:spcAft>
                <a:spcPct val="0"/>
              </a:spcAft>
              <a:buClr>
                <a:schemeClr val="bg2"/>
              </a:buClr>
              <a:buSzPct val="100000"/>
              <a:buFont typeface="Courier New" pitchFamily="49" charset="0"/>
              <a:buChar char="o"/>
              <a:defRPr sz="1200"/>
            </a:lvl3pPr>
            <a:lvl4pPr marL="867857" indent="-216214" algn="l" rtl="0" eaLnBrk="1" fontAlgn="base" hangingPunct="1">
              <a:spcBef>
                <a:spcPct val="50000"/>
              </a:spcBef>
              <a:spcAft>
                <a:spcPct val="0"/>
              </a:spcAft>
              <a:buClr>
                <a:schemeClr val="bg2"/>
              </a:buClr>
              <a:buSzPct val="100000"/>
              <a:buFont typeface="Arial" pitchFamily="34" charset="0"/>
              <a:buChar char="•"/>
              <a:defRPr sz="1200"/>
            </a:lvl4pPr>
            <a:lvl5pPr marL="1088575" indent="-216214" algn="l" rtl="0" eaLnBrk="1" fontAlgn="base" hangingPunct="1">
              <a:spcBef>
                <a:spcPct val="50000"/>
              </a:spcBef>
              <a:spcAft>
                <a:spcPct val="0"/>
              </a:spcAft>
              <a:buClr>
                <a:schemeClr val="bg2"/>
              </a:buClr>
              <a:buSzPct val="100000"/>
              <a:buFont typeface="Calibri"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4"/>
          <p:cNvSpPr>
            <a:spLocks noGrp="1"/>
          </p:cNvSpPr>
          <p:nvPr>
            <p:ph sz="quarter" idx="3"/>
          </p:nvPr>
        </p:nvSpPr>
        <p:spPr>
          <a:xfrm>
            <a:off x="252489" y="3801072"/>
            <a:ext cx="3974797" cy="2153543"/>
          </a:xfrm>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sz="1200"/>
            </a:lvl1pPr>
            <a:lvl2pPr marL="432427" indent="-211709" algn="l" rtl="0" eaLnBrk="1" fontAlgn="base" hangingPunct="1">
              <a:spcBef>
                <a:spcPct val="50000"/>
              </a:spcBef>
              <a:spcAft>
                <a:spcPct val="0"/>
              </a:spcAft>
              <a:buClr>
                <a:schemeClr val="bg2"/>
              </a:buClr>
              <a:buSzPct val="100000"/>
              <a:buFont typeface="Calibri" pitchFamily="34" charset="0"/>
              <a:buChar char="—"/>
              <a:defRPr sz="1200"/>
            </a:lvl2pPr>
            <a:lvl3pPr marL="656148" indent="-216214" algn="l" rtl="0" eaLnBrk="1" fontAlgn="base" hangingPunct="1">
              <a:spcBef>
                <a:spcPct val="50000"/>
              </a:spcBef>
              <a:spcAft>
                <a:spcPct val="0"/>
              </a:spcAft>
              <a:buClr>
                <a:schemeClr val="bg2"/>
              </a:buClr>
              <a:buSzPct val="100000"/>
              <a:buFont typeface="Courier New" pitchFamily="49" charset="0"/>
              <a:buChar char="o"/>
              <a:defRPr sz="1200"/>
            </a:lvl3pPr>
            <a:lvl4pPr marL="867857" indent="-216214" algn="l" rtl="0" eaLnBrk="1" fontAlgn="base" hangingPunct="1">
              <a:spcBef>
                <a:spcPct val="50000"/>
              </a:spcBef>
              <a:spcAft>
                <a:spcPct val="0"/>
              </a:spcAft>
              <a:buClr>
                <a:schemeClr val="bg2"/>
              </a:buClr>
              <a:buSzPct val="100000"/>
              <a:buFont typeface="Arial" pitchFamily="34" charset="0"/>
              <a:buChar char="•"/>
              <a:defRPr sz="1200"/>
            </a:lvl4pPr>
            <a:lvl5pPr marL="1088575" indent="-216214" algn="l" rtl="0" eaLnBrk="1" fontAlgn="base" hangingPunct="1">
              <a:spcBef>
                <a:spcPct val="50000"/>
              </a:spcBef>
              <a:spcAft>
                <a:spcPct val="0"/>
              </a:spcAft>
              <a:buClr>
                <a:schemeClr val="bg2"/>
              </a:buClr>
              <a:buSzPct val="100000"/>
              <a:buFont typeface="Calibri"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5"/>
          <p:cNvSpPr>
            <a:spLocks noGrp="1"/>
          </p:cNvSpPr>
          <p:nvPr>
            <p:ph sz="quarter" idx="4"/>
          </p:nvPr>
        </p:nvSpPr>
        <p:spPr>
          <a:xfrm>
            <a:off x="4702024" y="3801072"/>
            <a:ext cx="3974797" cy="2153543"/>
          </a:xfrm>
        </p:spPr>
        <p:txBody>
          <a:bodyPr>
            <a:normAutofit/>
          </a:bodyPr>
          <a:lstStyle>
            <a:lvl1pPr marL="220718" indent="-220718" algn="l" rtl="0" eaLnBrk="1" fontAlgn="base" hangingPunct="1">
              <a:spcBef>
                <a:spcPct val="50000"/>
              </a:spcBef>
              <a:spcAft>
                <a:spcPct val="0"/>
              </a:spcAft>
              <a:buClr>
                <a:schemeClr val="bg2"/>
              </a:buClr>
              <a:buSzPct val="100000"/>
              <a:buFont typeface="Calibri" pitchFamily="34" charset="0"/>
              <a:buChar char="●"/>
              <a:defRPr sz="1200"/>
            </a:lvl1pPr>
            <a:lvl2pPr marL="432427" indent="-211709" algn="l" rtl="0" eaLnBrk="1" fontAlgn="base" hangingPunct="1">
              <a:spcBef>
                <a:spcPct val="50000"/>
              </a:spcBef>
              <a:spcAft>
                <a:spcPct val="0"/>
              </a:spcAft>
              <a:buClr>
                <a:schemeClr val="bg2"/>
              </a:buClr>
              <a:buSzPct val="100000"/>
              <a:buFont typeface="Calibri" pitchFamily="34" charset="0"/>
              <a:buChar char="—"/>
              <a:defRPr sz="1200"/>
            </a:lvl2pPr>
            <a:lvl3pPr marL="656148" indent="-216214" algn="l" rtl="0" eaLnBrk="1" fontAlgn="base" hangingPunct="1">
              <a:spcBef>
                <a:spcPct val="50000"/>
              </a:spcBef>
              <a:spcAft>
                <a:spcPct val="0"/>
              </a:spcAft>
              <a:buClr>
                <a:schemeClr val="bg2"/>
              </a:buClr>
              <a:buSzPct val="100000"/>
              <a:buFont typeface="Courier New" pitchFamily="49" charset="0"/>
              <a:buChar char="o"/>
              <a:defRPr sz="1200"/>
            </a:lvl3pPr>
            <a:lvl4pPr marL="867857" indent="-216214" algn="l" rtl="0" eaLnBrk="1" fontAlgn="base" hangingPunct="1">
              <a:spcBef>
                <a:spcPct val="50000"/>
              </a:spcBef>
              <a:spcAft>
                <a:spcPct val="0"/>
              </a:spcAft>
              <a:buClr>
                <a:schemeClr val="bg2"/>
              </a:buClr>
              <a:buSzPct val="100000"/>
              <a:buFont typeface="Arial" pitchFamily="34" charset="0"/>
              <a:buChar char="•"/>
              <a:defRPr sz="1200"/>
            </a:lvl4pPr>
            <a:lvl5pPr marL="1088575" indent="-216214" algn="l" rtl="0" eaLnBrk="1" fontAlgn="base" hangingPunct="1">
              <a:spcBef>
                <a:spcPct val="50000"/>
              </a:spcBef>
              <a:spcAft>
                <a:spcPct val="0"/>
              </a:spcAft>
              <a:buClr>
                <a:schemeClr val="bg2"/>
              </a:buClr>
              <a:buSzPct val="100000"/>
              <a:buFont typeface="Calibri"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noGrp="1" noChangeArrowheads="1"/>
          </p:cNvSpPr>
          <p:nvPr>
            <p:ph type="title" hasCustomPrompt="1"/>
          </p:nvPr>
        </p:nvSpPr>
        <p:spPr bwMode="auto">
          <a:xfrm>
            <a:off x="78618" y="507648"/>
            <a:ext cx="8912981" cy="48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5585" tIns="42041" rIns="85585" bIns="42041" numCol="1" anchor="t" anchorCtr="0" compatLnSpc="1">
            <a:prstTxWarp prst="textNoShape">
              <a:avLst/>
            </a:prstTxWarp>
          </a:bodyPr>
          <a:lstStyle>
            <a:lvl1pPr>
              <a:defRPr/>
            </a:lvl1pPr>
          </a:lstStyle>
          <a:p>
            <a:pPr lvl="0"/>
            <a:r>
              <a:rPr lang="en-US" dirty="0" smtClean="0"/>
              <a:t>CLICK TO EDIT MASTER TITLE STYLE</a:t>
            </a:r>
            <a:br>
              <a:rPr lang="en-US" dirty="0" smtClean="0"/>
            </a:br>
            <a:endParaRPr lang="en-US" dirty="0" smtClean="0"/>
          </a:p>
        </p:txBody>
      </p:sp>
    </p:spTree>
    <p:extLst>
      <p:ext uri="{BB962C8B-B14F-4D97-AF65-F5344CB8AC3E}">
        <p14:creationId xmlns:p14="http://schemas.microsoft.com/office/powerpoint/2010/main" val="7545007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479D15-5B4F-4933-B599-437F564CF7C6}" type="datetimeFigureOut">
              <a:rPr lang="en-US" smtClean="0">
                <a:solidFill>
                  <a:prstClr val="black"/>
                </a:solidFill>
              </a:rPr>
              <a:pPr/>
              <a:t>7/16/2015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83158-7069-432A-857B-9D479D92AE6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32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270" y="538607"/>
            <a:ext cx="8894762" cy="327025"/>
          </a:xfrm>
          <a:prstGeom prst="rect">
            <a:avLst/>
          </a:prstGeom>
        </p:spPr>
        <p:txBody>
          <a:bodyPr vert="horz" lIns="91432" tIns="45716" rIns="91432" bIns="45716" rtlCol="0" anchor="t">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295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Line 7"/>
          <p:cNvSpPr>
            <a:spLocks noChangeShapeType="1"/>
          </p:cNvSpPr>
          <p:nvPr/>
        </p:nvSpPr>
        <p:spPr bwMode="auto">
          <a:xfrm>
            <a:off x="184151" y="479425"/>
            <a:ext cx="8807450"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86493" tIns="43247" rIns="86493" bIns="43247" anchor="ctr"/>
          <a:lstStyle/>
          <a:p>
            <a:endParaRPr lang="en-US" dirty="0"/>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16926" y="6639862"/>
            <a:ext cx="1283818" cy="1481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267" y="6584347"/>
            <a:ext cx="2955925" cy="246221"/>
          </a:xfrm>
          <a:prstGeom prst="rect">
            <a:avLst/>
          </a:prstGeom>
          <a:noFill/>
        </p:spPr>
        <p:txBody>
          <a:bodyPr wrap="square" rtlCol="0">
            <a:spAutoFit/>
          </a:bodyPr>
          <a:lstStyle/>
          <a:p>
            <a:fld id="{5F214FA6-B36E-4B16-B851-24B5FE76E65D}" type="slidenum">
              <a:rPr lang="en-US" sz="1000" smtClean="0"/>
              <a:t>‹#›</a:t>
            </a:fld>
            <a:endParaRPr lang="en-US" sz="1000" dirty="0"/>
          </a:p>
        </p:txBody>
      </p:sp>
      <p:sp>
        <p:nvSpPr>
          <p:cNvPr id="9" name="Rectangle 2"/>
          <p:cNvSpPr txBox="1">
            <a:spLocks noChangeArrowheads="1"/>
          </p:cNvSpPr>
          <p:nvPr userDrawn="1"/>
        </p:nvSpPr>
        <p:spPr bwMode="auto">
          <a:xfrm>
            <a:off x="92075" y="130175"/>
            <a:ext cx="8923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0" tIns="44446" rIns="90480" bIns="44446" anchor="b"/>
          <a:lstStyle>
            <a:lvl1pPr algn="l" rtl="0" eaLnBrk="1" fontAlgn="base" hangingPunct="1">
              <a:spcBef>
                <a:spcPct val="0"/>
              </a:spcBef>
              <a:spcAft>
                <a:spcPct val="0"/>
              </a:spcAft>
              <a:defRPr sz="1400" b="1" cap="all" baseline="0">
                <a:solidFill>
                  <a:srgbClr val="16295A"/>
                </a:solidFill>
                <a:latin typeface="Calibri" pitchFamily="34" charset="0"/>
                <a:ea typeface="+mj-ea"/>
                <a:cs typeface="+mj-cs"/>
              </a:defRPr>
            </a:lvl1pPr>
            <a:lvl2pPr algn="l" rtl="0" eaLnBrk="1" fontAlgn="base" hangingPunct="1">
              <a:spcBef>
                <a:spcPct val="0"/>
              </a:spcBef>
              <a:spcAft>
                <a:spcPct val="0"/>
              </a:spcAft>
              <a:defRPr sz="1400" b="1">
                <a:solidFill>
                  <a:schemeClr val="tx2"/>
                </a:solidFill>
                <a:latin typeface="Calibri" pitchFamily="34" charset="0"/>
              </a:defRPr>
            </a:lvl2pPr>
            <a:lvl3pPr algn="l" rtl="0" eaLnBrk="1" fontAlgn="base" hangingPunct="1">
              <a:spcBef>
                <a:spcPct val="0"/>
              </a:spcBef>
              <a:spcAft>
                <a:spcPct val="0"/>
              </a:spcAft>
              <a:defRPr sz="1400" b="1">
                <a:solidFill>
                  <a:schemeClr val="tx2"/>
                </a:solidFill>
                <a:latin typeface="Calibri" pitchFamily="34" charset="0"/>
              </a:defRPr>
            </a:lvl3pPr>
            <a:lvl4pPr algn="l" rtl="0" eaLnBrk="1" fontAlgn="base" hangingPunct="1">
              <a:spcBef>
                <a:spcPct val="0"/>
              </a:spcBef>
              <a:spcAft>
                <a:spcPct val="0"/>
              </a:spcAft>
              <a:defRPr sz="1400" b="1">
                <a:solidFill>
                  <a:schemeClr val="tx2"/>
                </a:solidFill>
                <a:latin typeface="Calibri" pitchFamily="34" charset="0"/>
              </a:defRPr>
            </a:lvl4pPr>
            <a:lvl5pPr algn="l" rtl="0" eaLnBrk="1" fontAlgn="base" hangingPunct="1">
              <a:spcBef>
                <a:spcPct val="0"/>
              </a:spcBef>
              <a:spcAft>
                <a:spcPct val="0"/>
              </a:spcAft>
              <a:defRPr sz="1400" b="1">
                <a:solidFill>
                  <a:schemeClr val="tx2"/>
                </a:solidFill>
                <a:latin typeface="Calibri" pitchFamily="34" charset="0"/>
              </a:defRPr>
            </a:lvl5pPr>
            <a:lvl6pPr marL="457200" algn="l" rtl="0" eaLnBrk="1" fontAlgn="base" hangingPunct="1">
              <a:spcBef>
                <a:spcPct val="0"/>
              </a:spcBef>
              <a:spcAft>
                <a:spcPct val="0"/>
              </a:spcAft>
              <a:defRPr sz="1400" b="1">
                <a:solidFill>
                  <a:schemeClr val="tx2"/>
                </a:solidFill>
                <a:latin typeface="Arial" charset="0"/>
              </a:defRPr>
            </a:lvl6pPr>
            <a:lvl7pPr marL="914400" algn="l" rtl="0" eaLnBrk="1" fontAlgn="base" hangingPunct="1">
              <a:spcBef>
                <a:spcPct val="0"/>
              </a:spcBef>
              <a:spcAft>
                <a:spcPct val="0"/>
              </a:spcAft>
              <a:defRPr sz="1400" b="1">
                <a:solidFill>
                  <a:schemeClr val="tx2"/>
                </a:solidFill>
                <a:latin typeface="Arial" charset="0"/>
              </a:defRPr>
            </a:lvl7pPr>
            <a:lvl8pPr marL="1371600" algn="l" rtl="0" eaLnBrk="1" fontAlgn="base" hangingPunct="1">
              <a:spcBef>
                <a:spcPct val="0"/>
              </a:spcBef>
              <a:spcAft>
                <a:spcPct val="0"/>
              </a:spcAft>
              <a:defRPr sz="1400" b="1">
                <a:solidFill>
                  <a:schemeClr val="tx2"/>
                </a:solidFill>
                <a:latin typeface="Arial" charset="0"/>
              </a:defRPr>
            </a:lvl8pPr>
            <a:lvl9pPr marL="1828800" algn="l" rtl="0" eaLnBrk="1" fontAlgn="base" hangingPunct="1">
              <a:spcBef>
                <a:spcPct val="0"/>
              </a:spcBef>
              <a:spcAft>
                <a:spcPct val="0"/>
              </a:spcAft>
              <a:defRPr sz="1400" b="1">
                <a:solidFill>
                  <a:schemeClr val="tx2"/>
                </a:solidFill>
                <a:latin typeface="Arial" charset="0"/>
              </a:defRPr>
            </a:lvl9pPr>
          </a:lstStyle>
          <a:p>
            <a:pPr>
              <a:defRPr/>
            </a:pPr>
            <a:r>
              <a:rPr lang="en-US" sz="1200" cap="none" dirty="0" smtClean="0"/>
              <a:t>City of Jacksonville Police &amp; Fire Pension Fund</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iming>
    <p:tnLst>
      <p:par>
        <p:cTn id="1" dur="indefinite" restart="never" nodeType="tmRoot"/>
      </p:par>
    </p:tnLst>
  </p:timing>
  <p:hf hdr="0" dt="0"/>
  <p:txStyles>
    <p:titleStyle>
      <a:lvl1pPr algn="ctr" defTabSz="912813" rtl="0" eaLnBrk="1" fontAlgn="base" hangingPunct="1">
        <a:spcBef>
          <a:spcPct val="0"/>
        </a:spcBef>
        <a:spcAft>
          <a:spcPct val="0"/>
        </a:spcAft>
        <a:defRPr lang="en-US" sz="1800" b="1" kern="1200" cap="all" baseline="0">
          <a:solidFill>
            <a:srgbClr val="16295A"/>
          </a:solidFill>
          <a:latin typeface="Calibri" pitchFamily="34" charset="0"/>
          <a:ea typeface="+mj-ea"/>
          <a:cs typeface="+mj-cs"/>
        </a:defRPr>
      </a:lvl1pPr>
      <a:lvl2pPr algn="l" defTabSz="912813" rtl="0" eaLnBrk="1" fontAlgn="base" hangingPunct="1">
        <a:spcBef>
          <a:spcPct val="0"/>
        </a:spcBef>
        <a:spcAft>
          <a:spcPct val="0"/>
        </a:spcAft>
        <a:defRPr sz="1400" b="1">
          <a:solidFill>
            <a:srgbClr val="16295A"/>
          </a:solidFill>
          <a:latin typeface="Calibri" pitchFamily="34" charset="0"/>
        </a:defRPr>
      </a:lvl2pPr>
      <a:lvl3pPr algn="l" defTabSz="912813" rtl="0" eaLnBrk="1" fontAlgn="base" hangingPunct="1">
        <a:spcBef>
          <a:spcPct val="0"/>
        </a:spcBef>
        <a:spcAft>
          <a:spcPct val="0"/>
        </a:spcAft>
        <a:defRPr sz="1400" b="1">
          <a:solidFill>
            <a:srgbClr val="16295A"/>
          </a:solidFill>
          <a:latin typeface="Calibri" pitchFamily="34" charset="0"/>
        </a:defRPr>
      </a:lvl3pPr>
      <a:lvl4pPr algn="l" defTabSz="912813" rtl="0" eaLnBrk="1" fontAlgn="base" hangingPunct="1">
        <a:spcBef>
          <a:spcPct val="0"/>
        </a:spcBef>
        <a:spcAft>
          <a:spcPct val="0"/>
        </a:spcAft>
        <a:defRPr sz="1400" b="1">
          <a:solidFill>
            <a:srgbClr val="16295A"/>
          </a:solidFill>
          <a:latin typeface="Calibri" pitchFamily="34" charset="0"/>
        </a:defRPr>
      </a:lvl4pPr>
      <a:lvl5pPr algn="l" defTabSz="912813" rtl="0" eaLnBrk="1" fontAlgn="base" hangingPunct="1">
        <a:spcBef>
          <a:spcPct val="0"/>
        </a:spcBef>
        <a:spcAft>
          <a:spcPct val="0"/>
        </a:spcAft>
        <a:defRPr sz="1400" b="1">
          <a:solidFill>
            <a:srgbClr val="16295A"/>
          </a:solidFill>
          <a:latin typeface="Calibri" pitchFamily="34" charset="0"/>
        </a:defRPr>
      </a:lvl5pPr>
      <a:lvl6pPr marL="457200" algn="l" defTabSz="912813" rtl="0" eaLnBrk="1" fontAlgn="base" hangingPunct="1">
        <a:spcBef>
          <a:spcPct val="0"/>
        </a:spcBef>
        <a:spcAft>
          <a:spcPct val="0"/>
        </a:spcAft>
        <a:defRPr sz="1400" b="1">
          <a:solidFill>
            <a:srgbClr val="16295A"/>
          </a:solidFill>
          <a:latin typeface="Calibri" pitchFamily="34" charset="0"/>
        </a:defRPr>
      </a:lvl6pPr>
      <a:lvl7pPr marL="914400" algn="l" defTabSz="912813" rtl="0" eaLnBrk="1" fontAlgn="base" hangingPunct="1">
        <a:spcBef>
          <a:spcPct val="0"/>
        </a:spcBef>
        <a:spcAft>
          <a:spcPct val="0"/>
        </a:spcAft>
        <a:defRPr sz="1400" b="1">
          <a:solidFill>
            <a:srgbClr val="16295A"/>
          </a:solidFill>
          <a:latin typeface="Calibri" pitchFamily="34" charset="0"/>
        </a:defRPr>
      </a:lvl7pPr>
      <a:lvl8pPr marL="1371600" algn="l" defTabSz="912813" rtl="0" eaLnBrk="1" fontAlgn="base" hangingPunct="1">
        <a:spcBef>
          <a:spcPct val="0"/>
        </a:spcBef>
        <a:spcAft>
          <a:spcPct val="0"/>
        </a:spcAft>
        <a:defRPr sz="1400" b="1">
          <a:solidFill>
            <a:srgbClr val="16295A"/>
          </a:solidFill>
          <a:latin typeface="Calibri" pitchFamily="34" charset="0"/>
        </a:defRPr>
      </a:lvl8pPr>
      <a:lvl9pPr marL="1828800" algn="l" defTabSz="912813" rtl="0" eaLnBrk="1" fontAlgn="base" hangingPunct="1">
        <a:spcBef>
          <a:spcPct val="0"/>
        </a:spcBef>
        <a:spcAft>
          <a:spcPct val="0"/>
        </a:spcAft>
        <a:defRPr sz="1400" b="1">
          <a:solidFill>
            <a:srgbClr val="16295A"/>
          </a:solidFill>
          <a:latin typeface="Calibri" pitchFamily="34" charset="0"/>
        </a:defRPr>
      </a:lvl9pPr>
    </p:titleStyle>
    <p:bodyStyle>
      <a:lvl1pPr marL="220663" indent="-220663" algn="l" defTabSz="912813" rtl="0" eaLnBrk="1" fontAlgn="base" hangingPunct="1">
        <a:spcBef>
          <a:spcPct val="50000"/>
        </a:spcBef>
        <a:spcAft>
          <a:spcPct val="0"/>
        </a:spcAft>
        <a:buClr>
          <a:schemeClr val="bg2"/>
        </a:buClr>
        <a:buSzPct val="100000"/>
        <a:buFont typeface="Calibri" pitchFamily="34" charset="0"/>
        <a:buChar char="●"/>
        <a:defRPr lang="en-US" sz="1200" kern="1200" dirty="0">
          <a:solidFill>
            <a:srgbClr val="000000"/>
          </a:solidFill>
          <a:latin typeface="Calibri" pitchFamily="34" charset="0"/>
          <a:ea typeface="+mn-ea"/>
          <a:cs typeface="+mn-cs"/>
        </a:defRPr>
      </a:lvl1pPr>
      <a:lvl2pPr marL="431800" indent="-211138" algn="l" defTabSz="912813" rtl="0" eaLnBrk="1" fontAlgn="base" hangingPunct="1">
        <a:spcBef>
          <a:spcPct val="50000"/>
        </a:spcBef>
        <a:spcAft>
          <a:spcPct val="0"/>
        </a:spcAft>
        <a:buClr>
          <a:schemeClr val="bg2"/>
        </a:buClr>
        <a:buFont typeface="Calibri" pitchFamily="34" charset="0"/>
        <a:buChar char="—"/>
        <a:defRPr lang="en-US" sz="1200" kern="1200" dirty="0">
          <a:solidFill>
            <a:srgbClr val="000000"/>
          </a:solidFill>
          <a:latin typeface="Calibri" pitchFamily="34" charset="0"/>
          <a:ea typeface="+mn-ea"/>
          <a:cs typeface="+mn-cs"/>
        </a:defRPr>
      </a:lvl2pPr>
      <a:lvl3pPr marL="655638" indent="-215900" algn="l" defTabSz="912813" rtl="0" eaLnBrk="1" fontAlgn="base" hangingPunct="1">
        <a:spcBef>
          <a:spcPct val="50000"/>
        </a:spcBef>
        <a:spcAft>
          <a:spcPct val="0"/>
        </a:spcAft>
        <a:buClr>
          <a:schemeClr val="bg2"/>
        </a:buClr>
        <a:buSzPct val="100000"/>
        <a:buFont typeface="Courier New" pitchFamily="49" charset="0"/>
        <a:buChar char="o"/>
        <a:defRPr lang="en-US" sz="1200" kern="1200" dirty="0">
          <a:solidFill>
            <a:srgbClr val="000000"/>
          </a:solidFill>
          <a:latin typeface="Calibri" pitchFamily="34" charset="0"/>
          <a:ea typeface="+mn-ea"/>
          <a:cs typeface="+mn-cs"/>
        </a:defRPr>
      </a:lvl3pPr>
      <a:lvl4pPr marL="866775" indent="-215900" algn="l" defTabSz="912813" rtl="0" eaLnBrk="1" fontAlgn="base" hangingPunct="1">
        <a:spcBef>
          <a:spcPct val="50000"/>
        </a:spcBef>
        <a:spcAft>
          <a:spcPct val="0"/>
        </a:spcAft>
        <a:buClr>
          <a:schemeClr val="bg2"/>
        </a:buClr>
        <a:buSzPct val="100000"/>
        <a:buFont typeface="Calibri" pitchFamily="34" charset="0"/>
        <a:buChar char="•"/>
        <a:defRPr lang="en-US" sz="1200" kern="1200" dirty="0">
          <a:solidFill>
            <a:srgbClr val="000000"/>
          </a:solidFill>
          <a:latin typeface="Calibri" pitchFamily="34" charset="0"/>
          <a:ea typeface="+mn-ea"/>
          <a:cs typeface="+mn-cs"/>
        </a:defRPr>
      </a:lvl4pPr>
      <a:lvl5pPr marL="1087438" indent="-215900" algn="l" defTabSz="912813" rtl="0" eaLnBrk="1" fontAlgn="base" hangingPunct="1">
        <a:spcBef>
          <a:spcPct val="50000"/>
        </a:spcBef>
        <a:spcAft>
          <a:spcPct val="0"/>
        </a:spcAft>
        <a:buClr>
          <a:schemeClr val="bg2"/>
        </a:buClr>
        <a:buFont typeface="Calibri" pitchFamily="34" charset="0"/>
        <a:buChar char="‒"/>
        <a:defRPr lang="en-US" sz="1200" kern="1200" dirty="0">
          <a:solidFill>
            <a:srgbClr val="000000"/>
          </a:solidFill>
          <a:latin typeface="Calibri" pitchFamily="34" charset="0"/>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City of Jacksonville Police &amp; Fire Pension Fund</a:t>
            </a:r>
          </a:p>
        </p:txBody>
      </p:sp>
      <p:sp>
        <p:nvSpPr>
          <p:cNvPr id="3" name="Text Placeholder 2"/>
          <p:cNvSpPr>
            <a:spLocks noGrp="1"/>
          </p:cNvSpPr>
          <p:nvPr>
            <p:ph type="body" sz="quarter" idx="10"/>
          </p:nvPr>
        </p:nvSpPr>
        <p:spPr/>
        <p:txBody>
          <a:bodyPr/>
          <a:lstStyle/>
          <a:p>
            <a:r>
              <a:rPr lang="en-US" dirty="0" smtClean="0"/>
              <a:t>Private Market Education</a:t>
            </a:r>
            <a:endParaRPr lang="en-US" dirty="0"/>
          </a:p>
        </p:txBody>
      </p:sp>
      <p:sp>
        <p:nvSpPr>
          <p:cNvPr id="4" name="Text Placeholder 3"/>
          <p:cNvSpPr>
            <a:spLocks noGrp="1"/>
          </p:cNvSpPr>
          <p:nvPr>
            <p:ph type="body" sz="quarter" idx="11"/>
          </p:nvPr>
        </p:nvSpPr>
        <p:spPr>
          <a:xfrm>
            <a:off x="1741715" y="5967412"/>
            <a:ext cx="5660571" cy="357188"/>
          </a:xfrm>
        </p:spPr>
        <p:txBody>
          <a:bodyPr/>
          <a:lstStyle/>
          <a:p>
            <a:r>
              <a:rPr lang="en-US" dirty="0" smtClean="0"/>
              <a:t>July 2015</a:t>
            </a:r>
            <a:endParaRPr lang="en-US" dirty="0"/>
          </a:p>
        </p:txBody>
      </p:sp>
    </p:spTree>
    <p:extLst>
      <p:ext uri="{BB962C8B-B14F-4D97-AF65-F5344CB8AC3E}">
        <p14:creationId xmlns:p14="http://schemas.microsoft.com/office/powerpoint/2010/main" val="140542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92175"/>
            <a:ext cx="4419600" cy="327025"/>
          </a:xfrm>
        </p:spPr>
        <p:txBody>
          <a:bodyPr/>
          <a:lstStyle/>
          <a:p>
            <a:pPr algn="l"/>
            <a:r>
              <a:rPr lang="en-US" dirty="0" smtClean="0"/>
              <a:t>HOW TO INVEST IN private equity?</a:t>
            </a:r>
            <a:endParaRPr lang="en-US" dirty="0"/>
          </a:p>
        </p:txBody>
      </p:sp>
      <p:sp>
        <p:nvSpPr>
          <p:cNvPr id="3" name="Content Placeholder 2"/>
          <p:cNvSpPr>
            <a:spLocks noGrp="1"/>
          </p:cNvSpPr>
          <p:nvPr>
            <p:ph idx="1"/>
          </p:nvPr>
        </p:nvSpPr>
        <p:spPr>
          <a:xfrm>
            <a:off x="533400" y="1623235"/>
            <a:ext cx="8229600" cy="2667000"/>
          </a:xfrm>
        </p:spPr>
        <p:txBody>
          <a:bodyPr>
            <a:normAutofit/>
          </a:bodyPr>
          <a:lstStyle/>
          <a:p>
            <a:r>
              <a:rPr lang="en-US" b="1" dirty="0" smtClean="0">
                <a:solidFill>
                  <a:schemeClr val="tx1"/>
                </a:solidFill>
              </a:rPr>
              <a:t>Implementation Considerations</a:t>
            </a:r>
          </a:p>
          <a:p>
            <a:pPr marL="449318" lvl="1" indent="-228600">
              <a:buFont typeface="+mj-lt"/>
              <a:buAutoNum type="arabicPeriod"/>
            </a:pPr>
            <a:r>
              <a:rPr lang="en-US" b="1" i="1" dirty="0" smtClean="0">
                <a:solidFill>
                  <a:schemeClr val="tx1"/>
                </a:solidFill>
              </a:rPr>
              <a:t>Fund of Funds vs. Direct Partnerships</a:t>
            </a:r>
            <a:r>
              <a:rPr lang="en-US" dirty="0" smtClean="0">
                <a:solidFill>
                  <a:schemeClr val="tx1"/>
                </a:solidFill>
              </a:rPr>
              <a:t> – decision driven by size of allocation, fee savings and administrative burden</a:t>
            </a:r>
          </a:p>
          <a:p>
            <a:pPr marL="449318" lvl="1" indent="-228600">
              <a:buFont typeface="+mj-lt"/>
              <a:buAutoNum type="arabicPeriod"/>
            </a:pPr>
            <a:r>
              <a:rPr lang="en-US" b="1" i="1" dirty="0" smtClean="0">
                <a:solidFill>
                  <a:schemeClr val="tx1"/>
                </a:solidFill>
              </a:rPr>
              <a:t>Number of Partnerships </a:t>
            </a:r>
            <a:r>
              <a:rPr lang="en-US" dirty="0" smtClean="0">
                <a:solidFill>
                  <a:schemeClr val="tx1"/>
                </a:solidFill>
              </a:rPr>
              <a:t>– Avoid over-diversification. Summit recommends 5-6 direct partnerships per year</a:t>
            </a:r>
          </a:p>
          <a:p>
            <a:pPr marL="449318" lvl="1" indent="-228600">
              <a:buFont typeface="+mj-lt"/>
              <a:buAutoNum type="arabicPeriod"/>
            </a:pPr>
            <a:r>
              <a:rPr lang="en-US" b="1" i="1" dirty="0" smtClean="0">
                <a:solidFill>
                  <a:schemeClr val="tx1"/>
                </a:solidFill>
              </a:rPr>
              <a:t>Strategy Allocation </a:t>
            </a:r>
            <a:r>
              <a:rPr lang="en-US" dirty="0" smtClean="0">
                <a:solidFill>
                  <a:schemeClr val="tx1"/>
                </a:solidFill>
              </a:rPr>
              <a:t>– balancing higher risk strategies like venture with lower risk and j-curve mitigating strategies like debt</a:t>
            </a:r>
          </a:p>
        </p:txBody>
      </p:sp>
      <p:pic>
        <p:nvPicPr>
          <p:cNvPr id="6" name="Picture 2" descr="C:\Users\TimT.SUMMITSTRATEGIE\Desktop\ho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38" t="9182" r="8743" b="12821"/>
          <a:stretch/>
        </p:blipFill>
        <p:spPr bwMode="auto">
          <a:xfrm>
            <a:off x="391633" y="530107"/>
            <a:ext cx="1118418" cy="10700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 y="2962529"/>
            <a:ext cx="8186738" cy="343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50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447800" y="801607"/>
            <a:ext cx="4049639" cy="381000"/>
          </a:xfrm>
        </p:spPr>
        <p:txBody>
          <a:bodyPr/>
          <a:lstStyle/>
          <a:p>
            <a:pPr algn="l"/>
            <a:r>
              <a:rPr lang="en-US" dirty="0"/>
              <a:t>PRIVATE EQUITY:  </a:t>
            </a:r>
            <a:r>
              <a:rPr lang="en-US" dirty="0" smtClean="0"/>
              <a:t/>
            </a:r>
            <a:br>
              <a:rPr lang="en-US" dirty="0" smtClean="0"/>
            </a:br>
            <a:r>
              <a:rPr lang="en-US" dirty="0" smtClean="0"/>
              <a:t>Market observations</a:t>
            </a:r>
            <a:endParaRPr lang="en-US" dirty="0"/>
          </a:p>
        </p:txBody>
      </p:sp>
      <p:sp>
        <p:nvSpPr>
          <p:cNvPr id="11268" name="Rectangle 3"/>
          <p:cNvSpPr>
            <a:spLocks noChangeArrowheads="1"/>
          </p:cNvSpPr>
          <p:nvPr/>
        </p:nvSpPr>
        <p:spPr bwMode="auto">
          <a:xfrm>
            <a:off x="4803775" y="3782158"/>
            <a:ext cx="4141787" cy="24638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cs typeface="Calibri" pitchFamily="34" charset="0"/>
            </a:endParaRPr>
          </a:p>
        </p:txBody>
      </p:sp>
      <p:sp>
        <p:nvSpPr>
          <p:cNvPr id="11269" name="Rectangle 4"/>
          <p:cNvSpPr>
            <a:spLocks noChangeArrowheads="1"/>
          </p:cNvSpPr>
          <p:nvPr/>
        </p:nvSpPr>
        <p:spPr bwMode="auto">
          <a:xfrm>
            <a:off x="4816475" y="1151671"/>
            <a:ext cx="4141787" cy="213201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cs typeface="Calibri" pitchFamily="34" charset="0"/>
            </a:endParaRPr>
          </a:p>
        </p:txBody>
      </p:sp>
      <p:sp>
        <p:nvSpPr>
          <p:cNvPr id="11270" name="Text Box 7"/>
          <p:cNvSpPr txBox="1">
            <a:spLocks noChangeArrowheads="1"/>
          </p:cNvSpPr>
          <p:nvPr/>
        </p:nvSpPr>
        <p:spPr bwMode="auto">
          <a:xfrm>
            <a:off x="4806950" y="905608"/>
            <a:ext cx="4154487" cy="276999"/>
          </a:xfrm>
          <a:prstGeom prst="rect">
            <a:avLst/>
          </a:prstGeom>
          <a:solidFill>
            <a:schemeClr val="accent1"/>
          </a:solidFill>
          <a:ln>
            <a:noFill/>
          </a:ln>
          <a:extLst/>
        </p:spPr>
        <p:txBody>
          <a:bodyPr>
            <a:spAutoFit/>
          </a:bodyPr>
          <a:lstStyle>
            <a:lvl1pPr>
              <a:defRPr sz="1200">
                <a:solidFill>
                  <a:srgbClr val="010000"/>
                </a:solidFill>
                <a:latin typeface="Calibri" pitchFamily="34" charset="0"/>
              </a:defRPr>
            </a:lvl1pPr>
            <a:lvl2pPr marL="742950" indent="-285750">
              <a:defRPr sz="1200">
                <a:solidFill>
                  <a:srgbClr val="010000"/>
                </a:solidFill>
                <a:latin typeface="Calibri" pitchFamily="34" charset="0"/>
              </a:defRPr>
            </a:lvl2pPr>
            <a:lvl3pPr marL="1143000" indent="-228600">
              <a:defRPr sz="1200">
                <a:solidFill>
                  <a:srgbClr val="010000"/>
                </a:solidFill>
                <a:latin typeface="Calibri" pitchFamily="34" charset="0"/>
              </a:defRPr>
            </a:lvl3pPr>
            <a:lvl4pPr marL="1600200" indent="-228600">
              <a:defRPr sz="1200">
                <a:solidFill>
                  <a:srgbClr val="010000"/>
                </a:solidFill>
                <a:latin typeface="Calibri" pitchFamily="34" charset="0"/>
              </a:defRPr>
            </a:lvl4pPr>
            <a:lvl5pPr marL="2057400" indent="-228600">
              <a:defRPr sz="1200">
                <a:solidFill>
                  <a:srgbClr val="010000"/>
                </a:solidFill>
                <a:latin typeface="Calibri" pitchFamily="34" charset="0"/>
              </a:defRPr>
            </a:lvl5pPr>
            <a:lvl6pPr marL="2514600" indent="-228600" eaLnBrk="0" fontAlgn="base" hangingPunct="0">
              <a:spcBef>
                <a:spcPct val="0"/>
              </a:spcBef>
              <a:spcAft>
                <a:spcPct val="0"/>
              </a:spcAft>
              <a:defRPr sz="1200">
                <a:solidFill>
                  <a:srgbClr val="010000"/>
                </a:solidFill>
                <a:latin typeface="Calibri" pitchFamily="34" charset="0"/>
              </a:defRPr>
            </a:lvl6pPr>
            <a:lvl7pPr marL="2971800" indent="-228600" eaLnBrk="0" fontAlgn="base" hangingPunct="0">
              <a:spcBef>
                <a:spcPct val="0"/>
              </a:spcBef>
              <a:spcAft>
                <a:spcPct val="0"/>
              </a:spcAft>
              <a:defRPr sz="1200">
                <a:solidFill>
                  <a:srgbClr val="010000"/>
                </a:solidFill>
                <a:latin typeface="Calibri" pitchFamily="34" charset="0"/>
              </a:defRPr>
            </a:lvl7pPr>
            <a:lvl8pPr marL="3429000" indent="-228600" eaLnBrk="0" fontAlgn="base" hangingPunct="0">
              <a:spcBef>
                <a:spcPct val="0"/>
              </a:spcBef>
              <a:spcAft>
                <a:spcPct val="0"/>
              </a:spcAft>
              <a:defRPr sz="1200">
                <a:solidFill>
                  <a:srgbClr val="010000"/>
                </a:solidFill>
                <a:latin typeface="Calibri" pitchFamily="34" charset="0"/>
              </a:defRPr>
            </a:lvl8pPr>
            <a:lvl9pPr marL="3886200" indent="-228600" eaLnBrk="0" fontAlgn="base" hangingPunct="0">
              <a:spcBef>
                <a:spcPct val="0"/>
              </a:spcBef>
              <a:spcAft>
                <a:spcPct val="0"/>
              </a:spcAft>
              <a:defRPr sz="1200">
                <a:solidFill>
                  <a:srgbClr val="010000"/>
                </a:solidFill>
                <a:latin typeface="Calibri" pitchFamily="34" charset="0"/>
              </a:defRPr>
            </a:lvl9pPr>
          </a:lstStyle>
          <a:p>
            <a:pPr algn="ctr"/>
            <a:r>
              <a:rPr lang="en-US" b="1" dirty="0">
                <a:solidFill>
                  <a:schemeClr val="bg1"/>
                </a:solidFill>
                <a:cs typeface="Calibri" pitchFamily="34" charset="0"/>
              </a:rPr>
              <a:t>US </a:t>
            </a:r>
            <a:r>
              <a:rPr lang="en-US" b="1" dirty="0" smtClean="0">
                <a:solidFill>
                  <a:schemeClr val="bg1"/>
                </a:solidFill>
                <a:cs typeface="Calibri" pitchFamily="34" charset="0"/>
              </a:rPr>
              <a:t>Fundraising</a:t>
            </a:r>
            <a:endParaRPr lang="en-US" b="1" dirty="0">
              <a:solidFill>
                <a:schemeClr val="bg1"/>
              </a:solidFill>
              <a:cs typeface="Calibri" pitchFamily="34" charset="0"/>
            </a:endParaRPr>
          </a:p>
        </p:txBody>
      </p:sp>
      <p:sp>
        <p:nvSpPr>
          <p:cNvPr id="11271" name="Text Box 10"/>
          <p:cNvSpPr txBox="1">
            <a:spLocks noChangeArrowheads="1"/>
          </p:cNvSpPr>
          <p:nvPr/>
        </p:nvSpPr>
        <p:spPr bwMode="auto">
          <a:xfrm>
            <a:off x="4800600" y="3518633"/>
            <a:ext cx="4141787" cy="276999"/>
          </a:xfrm>
          <a:prstGeom prst="rect">
            <a:avLst/>
          </a:prstGeom>
          <a:solidFill>
            <a:schemeClr val="accent1"/>
          </a:solidFill>
          <a:ln>
            <a:noFill/>
          </a:ln>
          <a:extLst/>
        </p:spPr>
        <p:txBody>
          <a:bodyPr>
            <a:spAutoFit/>
          </a:bodyPr>
          <a:lstStyle>
            <a:lvl1pPr>
              <a:defRPr sz="1200">
                <a:solidFill>
                  <a:srgbClr val="010000"/>
                </a:solidFill>
                <a:latin typeface="Calibri" pitchFamily="34" charset="0"/>
              </a:defRPr>
            </a:lvl1pPr>
            <a:lvl2pPr marL="742950" indent="-285750">
              <a:defRPr sz="1200">
                <a:solidFill>
                  <a:srgbClr val="010000"/>
                </a:solidFill>
                <a:latin typeface="Calibri" pitchFamily="34" charset="0"/>
              </a:defRPr>
            </a:lvl2pPr>
            <a:lvl3pPr marL="1143000" indent="-228600">
              <a:defRPr sz="1200">
                <a:solidFill>
                  <a:srgbClr val="010000"/>
                </a:solidFill>
                <a:latin typeface="Calibri" pitchFamily="34" charset="0"/>
              </a:defRPr>
            </a:lvl3pPr>
            <a:lvl4pPr marL="1600200" indent="-228600">
              <a:defRPr sz="1200">
                <a:solidFill>
                  <a:srgbClr val="010000"/>
                </a:solidFill>
                <a:latin typeface="Calibri" pitchFamily="34" charset="0"/>
              </a:defRPr>
            </a:lvl4pPr>
            <a:lvl5pPr marL="2057400" indent="-228600">
              <a:defRPr sz="1200">
                <a:solidFill>
                  <a:srgbClr val="010000"/>
                </a:solidFill>
                <a:latin typeface="Calibri" pitchFamily="34" charset="0"/>
              </a:defRPr>
            </a:lvl5pPr>
            <a:lvl6pPr marL="2514600" indent="-228600" eaLnBrk="0" fontAlgn="base" hangingPunct="0">
              <a:spcBef>
                <a:spcPct val="0"/>
              </a:spcBef>
              <a:spcAft>
                <a:spcPct val="0"/>
              </a:spcAft>
              <a:defRPr sz="1200">
                <a:solidFill>
                  <a:srgbClr val="010000"/>
                </a:solidFill>
                <a:latin typeface="Calibri" pitchFamily="34" charset="0"/>
              </a:defRPr>
            </a:lvl6pPr>
            <a:lvl7pPr marL="2971800" indent="-228600" eaLnBrk="0" fontAlgn="base" hangingPunct="0">
              <a:spcBef>
                <a:spcPct val="0"/>
              </a:spcBef>
              <a:spcAft>
                <a:spcPct val="0"/>
              </a:spcAft>
              <a:defRPr sz="1200">
                <a:solidFill>
                  <a:srgbClr val="010000"/>
                </a:solidFill>
                <a:latin typeface="Calibri" pitchFamily="34" charset="0"/>
              </a:defRPr>
            </a:lvl7pPr>
            <a:lvl8pPr marL="3429000" indent="-228600" eaLnBrk="0" fontAlgn="base" hangingPunct="0">
              <a:spcBef>
                <a:spcPct val="0"/>
              </a:spcBef>
              <a:spcAft>
                <a:spcPct val="0"/>
              </a:spcAft>
              <a:defRPr sz="1200">
                <a:solidFill>
                  <a:srgbClr val="010000"/>
                </a:solidFill>
                <a:latin typeface="Calibri" pitchFamily="34" charset="0"/>
              </a:defRPr>
            </a:lvl8pPr>
            <a:lvl9pPr marL="3886200" indent="-228600" eaLnBrk="0" fontAlgn="base" hangingPunct="0">
              <a:spcBef>
                <a:spcPct val="0"/>
              </a:spcBef>
              <a:spcAft>
                <a:spcPct val="0"/>
              </a:spcAft>
              <a:defRPr sz="1200">
                <a:solidFill>
                  <a:srgbClr val="010000"/>
                </a:solidFill>
                <a:latin typeface="Calibri" pitchFamily="34" charset="0"/>
              </a:defRPr>
            </a:lvl9pPr>
          </a:lstStyle>
          <a:p>
            <a:pPr algn="ctr" eaLnBrk="1" hangingPunct="1"/>
            <a:r>
              <a:rPr lang="en-US" b="1" dirty="0" smtClean="0">
                <a:solidFill>
                  <a:schemeClr val="bg1"/>
                </a:solidFill>
                <a:cs typeface="Calibri" pitchFamily="34" charset="0"/>
              </a:rPr>
              <a:t>Dry Powder</a:t>
            </a:r>
            <a:endParaRPr lang="en-US" b="1" dirty="0">
              <a:solidFill>
                <a:schemeClr val="bg1"/>
              </a:solidFill>
              <a:cs typeface="Calibri" pitchFamily="34" charset="0"/>
            </a:endParaRPr>
          </a:p>
        </p:txBody>
      </p:sp>
      <p:sp>
        <p:nvSpPr>
          <p:cNvPr id="11272" name="Text Box 14"/>
          <p:cNvSpPr txBox="1">
            <a:spLocks noChangeArrowheads="1"/>
          </p:cNvSpPr>
          <p:nvPr/>
        </p:nvSpPr>
        <p:spPr bwMode="auto">
          <a:xfrm>
            <a:off x="4800600" y="6252008"/>
            <a:ext cx="220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rgbClr val="010000"/>
                </a:solidFill>
                <a:latin typeface="Calibri" pitchFamily="34" charset="0"/>
              </a:defRPr>
            </a:lvl1pPr>
            <a:lvl2pPr marL="742950" indent="-285750">
              <a:defRPr sz="1200">
                <a:solidFill>
                  <a:srgbClr val="010000"/>
                </a:solidFill>
                <a:latin typeface="Calibri" pitchFamily="34" charset="0"/>
              </a:defRPr>
            </a:lvl2pPr>
            <a:lvl3pPr marL="1143000" indent="-228600">
              <a:defRPr sz="1200">
                <a:solidFill>
                  <a:srgbClr val="010000"/>
                </a:solidFill>
                <a:latin typeface="Calibri" pitchFamily="34" charset="0"/>
              </a:defRPr>
            </a:lvl3pPr>
            <a:lvl4pPr marL="1600200" indent="-228600">
              <a:defRPr sz="1200">
                <a:solidFill>
                  <a:srgbClr val="010000"/>
                </a:solidFill>
                <a:latin typeface="Calibri" pitchFamily="34" charset="0"/>
              </a:defRPr>
            </a:lvl4pPr>
            <a:lvl5pPr marL="2057400" indent="-228600">
              <a:defRPr sz="1200">
                <a:solidFill>
                  <a:srgbClr val="010000"/>
                </a:solidFill>
                <a:latin typeface="Calibri" pitchFamily="34" charset="0"/>
              </a:defRPr>
            </a:lvl5pPr>
            <a:lvl6pPr marL="2514600" indent="-228600" eaLnBrk="0" fontAlgn="base" hangingPunct="0">
              <a:spcBef>
                <a:spcPct val="0"/>
              </a:spcBef>
              <a:spcAft>
                <a:spcPct val="0"/>
              </a:spcAft>
              <a:defRPr sz="1200">
                <a:solidFill>
                  <a:srgbClr val="010000"/>
                </a:solidFill>
                <a:latin typeface="Calibri" pitchFamily="34" charset="0"/>
              </a:defRPr>
            </a:lvl6pPr>
            <a:lvl7pPr marL="2971800" indent="-228600" eaLnBrk="0" fontAlgn="base" hangingPunct="0">
              <a:spcBef>
                <a:spcPct val="0"/>
              </a:spcBef>
              <a:spcAft>
                <a:spcPct val="0"/>
              </a:spcAft>
              <a:defRPr sz="1200">
                <a:solidFill>
                  <a:srgbClr val="010000"/>
                </a:solidFill>
                <a:latin typeface="Calibri" pitchFamily="34" charset="0"/>
              </a:defRPr>
            </a:lvl7pPr>
            <a:lvl8pPr marL="3429000" indent="-228600" eaLnBrk="0" fontAlgn="base" hangingPunct="0">
              <a:spcBef>
                <a:spcPct val="0"/>
              </a:spcBef>
              <a:spcAft>
                <a:spcPct val="0"/>
              </a:spcAft>
              <a:defRPr sz="1200">
                <a:solidFill>
                  <a:srgbClr val="010000"/>
                </a:solidFill>
                <a:latin typeface="Calibri" pitchFamily="34" charset="0"/>
              </a:defRPr>
            </a:lvl8pPr>
            <a:lvl9pPr marL="3886200" indent="-228600" eaLnBrk="0" fontAlgn="base" hangingPunct="0">
              <a:spcBef>
                <a:spcPct val="0"/>
              </a:spcBef>
              <a:spcAft>
                <a:spcPct val="0"/>
              </a:spcAft>
              <a:defRPr sz="1200">
                <a:solidFill>
                  <a:srgbClr val="010000"/>
                </a:solidFill>
                <a:latin typeface="Calibri" pitchFamily="34" charset="0"/>
              </a:defRPr>
            </a:lvl9pPr>
          </a:lstStyle>
          <a:p>
            <a:pPr eaLnBrk="1" hangingPunct="1"/>
            <a:r>
              <a:rPr lang="en-US" sz="800" b="1" dirty="0">
                <a:solidFill>
                  <a:schemeClr val="tx1"/>
                </a:solidFill>
                <a:cs typeface="Calibri" pitchFamily="34" charset="0"/>
              </a:rPr>
              <a:t>Source: </a:t>
            </a:r>
            <a:r>
              <a:rPr lang="en-US" sz="800" dirty="0">
                <a:cs typeface="Calibri" pitchFamily="34" charset="0"/>
              </a:rPr>
              <a:t>Preqin</a:t>
            </a:r>
            <a:endParaRPr lang="en-US" sz="800" b="1" dirty="0">
              <a:solidFill>
                <a:schemeClr val="tx1"/>
              </a:solidFill>
              <a:cs typeface="Calibri" pitchFamily="34" charset="0"/>
            </a:endParaRPr>
          </a:p>
        </p:txBody>
      </p:sp>
      <p:sp>
        <p:nvSpPr>
          <p:cNvPr id="11273" name="Text Box 17"/>
          <p:cNvSpPr txBox="1">
            <a:spLocks noChangeArrowheads="1"/>
          </p:cNvSpPr>
          <p:nvPr/>
        </p:nvSpPr>
        <p:spPr bwMode="auto">
          <a:xfrm>
            <a:off x="4800600" y="3283683"/>
            <a:ext cx="220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rgbClr val="010000"/>
                </a:solidFill>
                <a:latin typeface="Calibri" pitchFamily="34" charset="0"/>
              </a:defRPr>
            </a:lvl1pPr>
            <a:lvl2pPr marL="742950" indent="-285750">
              <a:defRPr sz="1200">
                <a:solidFill>
                  <a:srgbClr val="010000"/>
                </a:solidFill>
                <a:latin typeface="Calibri" pitchFamily="34" charset="0"/>
              </a:defRPr>
            </a:lvl2pPr>
            <a:lvl3pPr marL="1143000" indent="-228600">
              <a:defRPr sz="1200">
                <a:solidFill>
                  <a:srgbClr val="010000"/>
                </a:solidFill>
                <a:latin typeface="Calibri" pitchFamily="34" charset="0"/>
              </a:defRPr>
            </a:lvl3pPr>
            <a:lvl4pPr marL="1600200" indent="-228600">
              <a:defRPr sz="1200">
                <a:solidFill>
                  <a:srgbClr val="010000"/>
                </a:solidFill>
                <a:latin typeface="Calibri" pitchFamily="34" charset="0"/>
              </a:defRPr>
            </a:lvl4pPr>
            <a:lvl5pPr marL="2057400" indent="-228600">
              <a:defRPr sz="1200">
                <a:solidFill>
                  <a:srgbClr val="010000"/>
                </a:solidFill>
                <a:latin typeface="Calibri" pitchFamily="34" charset="0"/>
              </a:defRPr>
            </a:lvl5pPr>
            <a:lvl6pPr marL="2514600" indent="-228600" eaLnBrk="0" fontAlgn="base" hangingPunct="0">
              <a:spcBef>
                <a:spcPct val="0"/>
              </a:spcBef>
              <a:spcAft>
                <a:spcPct val="0"/>
              </a:spcAft>
              <a:defRPr sz="1200">
                <a:solidFill>
                  <a:srgbClr val="010000"/>
                </a:solidFill>
                <a:latin typeface="Calibri" pitchFamily="34" charset="0"/>
              </a:defRPr>
            </a:lvl6pPr>
            <a:lvl7pPr marL="2971800" indent="-228600" eaLnBrk="0" fontAlgn="base" hangingPunct="0">
              <a:spcBef>
                <a:spcPct val="0"/>
              </a:spcBef>
              <a:spcAft>
                <a:spcPct val="0"/>
              </a:spcAft>
              <a:defRPr sz="1200">
                <a:solidFill>
                  <a:srgbClr val="010000"/>
                </a:solidFill>
                <a:latin typeface="Calibri" pitchFamily="34" charset="0"/>
              </a:defRPr>
            </a:lvl7pPr>
            <a:lvl8pPr marL="3429000" indent="-228600" eaLnBrk="0" fontAlgn="base" hangingPunct="0">
              <a:spcBef>
                <a:spcPct val="0"/>
              </a:spcBef>
              <a:spcAft>
                <a:spcPct val="0"/>
              </a:spcAft>
              <a:defRPr sz="1200">
                <a:solidFill>
                  <a:srgbClr val="010000"/>
                </a:solidFill>
                <a:latin typeface="Calibri" pitchFamily="34" charset="0"/>
              </a:defRPr>
            </a:lvl8pPr>
            <a:lvl9pPr marL="3886200" indent="-228600" eaLnBrk="0" fontAlgn="base" hangingPunct="0">
              <a:spcBef>
                <a:spcPct val="0"/>
              </a:spcBef>
              <a:spcAft>
                <a:spcPct val="0"/>
              </a:spcAft>
              <a:defRPr sz="1200">
                <a:solidFill>
                  <a:srgbClr val="010000"/>
                </a:solidFill>
                <a:latin typeface="Calibri" pitchFamily="34" charset="0"/>
              </a:defRPr>
            </a:lvl9pPr>
          </a:lstStyle>
          <a:p>
            <a:pPr eaLnBrk="1" hangingPunct="1"/>
            <a:r>
              <a:rPr lang="en-US" sz="800" dirty="0">
                <a:cs typeface="Calibri" pitchFamily="34" charset="0"/>
              </a:rPr>
              <a:t>Source: </a:t>
            </a:r>
            <a:r>
              <a:rPr lang="en-US" sz="800" dirty="0" smtClean="0">
                <a:cs typeface="Calibri" pitchFamily="34" charset="0"/>
              </a:rPr>
              <a:t>Preqin</a:t>
            </a:r>
            <a:endParaRPr lang="en-US" sz="800" dirty="0">
              <a:cs typeface="Calibri" pitchFamily="34" charset="0"/>
            </a:endParaRPr>
          </a:p>
        </p:txBody>
      </p:sp>
      <p:sp>
        <p:nvSpPr>
          <p:cNvPr id="11275" name="Content Placeholder 2"/>
          <p:cNvSpPr>
            <a:spLocks noGrp="1"/>
          </p:cNvSpPr>
          <p:nvPr>
            <p:ph idx="1"/>
          </p:nvPr>
        </p:nvSpPr>
        <p:spPr>
          <a:xfrm>
            <a:off x="381000" y="1752600"/>
            <a:ext cx="3657600" cy="4719587"/>
          </a:xfrm>
        </p:spPr>
        <p:txBody>
          <a:bodyPr>
            <a:normAutofit/>
          </a:bodyPr>
          <a:lstStyle/>
          <a:p>
            <a:r>
              <a:rPr lang="en-US" dirty="0" smtClean="0">
                <a:solidFill>
                  <a:schemeClr val="tx1"/>
                </a:solidFill>
                <a:cs typeface="Calibri" pitchFamily="34" charset="0"/>
              </a:rPr>
              <a:t>Fundraising has picked up the last couple of years. </a:t>
            </a:r>
          </a:p>
          <a:p>
            <a:r>
              <a:rPr lang="en-US" dirty="0" smtClean="0">
                <a:solidFill>
                  <a:schemeClr val="tx1"/>
                </a:solidFill>
                <a:cs typeface="Calibri" pitchFamily="34" charset="0"/>
              </a:rPr>
              <a:t>Prices are high and managers report challenging environment and light deal volume, which has led to sustained high levels of un-invested capital. </a:t>
            </a:r>
          </a:p>
          <a:p>
            <a:r>
              <a:rPr lang="en-US" b="1" dirty="0" smtClean="0">
                <a:solidFill>
                  <a:schemeClr val="tx1"/>
                </a:solidFill>
                <a:cs typeface="Calibri" pitchFamily="34" charset="0"/>
              </a:rPr>
              <a:t>Against this backdrop, Summit believes several themes are critical to investor success</a:t>
            </a:r>
          </a:p>
          <a:p>
            <a:pPr marL="449318" lvl="1" indent="-228600">
              <a:buFont typeface="+mj-lt"/>
              <a:buAutoNum type="arabicPeriod"/>
            </a:pPr>
            <a:r>
              <a:rPr lang="en-US" b="1" dirty="0" smtClean="0">
                <a:solidFill>
                  <a:schemeClr val="tx1"/>
                </a:solidFill>
                <a:cs typeface="Calibri" pitchFamily="34" charset="0"/>
              </a:rPr>
              <a:t>Specialization – </a:t>
            </a:r>
            <a:r>
              <a:rPr lang="en-US" dirty="0" smtClean="0">
                <a:solidFill>
                  <a:schemeClr val="tx1"/>
                </a:solidFill>
                <a:cs typeface="Calibri" pitchFamily="34" charset="0"/>
              </a:rPr>
              <a:t>focus on managers who have better access to deals, judgment, and post-investment value add due to their industry knowledge</a:t>
            </a:r>
          </a:p>
          <a:p>
            <a:pPr marL="449318" lvl="1" indent="-228600">
              <a:buFont typeface="+mj-lt"/>
              <a:buAutoNum type="arabicPeriod"/>
            </a:pPr>
            <a:r>
              <a:rPr lang="en-US" b="1" dirty="0" smtClean="0">
                <a:solidFill>
                  <a:schemeClr val="tx1"/>
                </a:solidFill>
                <a:cs typeface="Calibri" pitchFamily="34" charset="0"/>
              </a:rPr>
              <a:t>Manage Price Risk – </a:t>
            </a:r>
            <a:r>
              <a:rPr lang="en-US" dirty="0" smtClean="0">
                <a:solidFill>
                  <a:schemeClr val="tx1"/>
                </a:solidFill>
                <a:cs typeface="Calibri" pitchFamily="34" charset="0"/>
              </a:rPr>
              <a:t>various strategies such as growth capital and structured equity invest thru preferred securities that have liquidation preferences and sit above common equity allowing for down-side protection</a:t>
            </a:r>
          </a:p>
          <a:p>
            <a:pPr marL="449318" lvl="1" indent="-228600">
              <a:buFont typeface="+mj-lt"/>
              <a:buAutoNum type="arabicPeriod"/>
            </a:pPr>
            <a:r>
              <a:rPr lang="en-US" b="1" dirty="0" smtClean="0">
                <a:solidFill>
                  <a:schemeClr val="tx1"/>
                </a:solidFill>
                <a:cs typeface="Calibri" pitchFamily="34" charset="0"/>
              </a:rPr>
              <a:t>Opportunistic Late Closings – </a:t>
            </a:r>
            <a:r>
              <a:rPr lang="en-US" dirty="0" smtClean="0">
                <a:solidFill>
                  <a:schemeClr val="tx1"/>
                </a:solidFill>
                <a:cs typeface="Calibri" pitchFamily="34" charset="0"/>
              </a:rPr>
              <a:t>Fundraising timelines remain elevated, allowing LPs the option to wait until final closings for many fund managers. </a:t>
            </a:r>
          </a:p>
          <a:p>
            <a:pPr marL="449318" lvl="1" indent="-228600">
              <a:buFont typeface="+mj-lt"/>
              <a:buAutoNum type="arabicPeriod"/>
            </a:pPr>
            <a:r>
              <a:rPr lang="en-US" b="1" dirty="0" smtClean="0">
                <a:solidFill>
                  <a:schemeClr val="tx1"/>
                </a:solidFill>
                <a:cs typeface="Calibri" pitchFamily="34" charset="0"/>
              </a:rPr>
              <a:t>Patience &amp; Selectivity – </a:t>
            </a:r>
            <a:r>
              <a:rPr lang="en-US" dirty="0" smtClean="0">
                <a:solidFill>
                  <a:schemeClr val="tx1"/>
                </a:solidFill>
                <a:cs typeface="Calibri" pitchFamily="34" charset="0"/>
              </a:rPr>
              <a:t>This is true across any private market cycle, but takes on a greater sense of importance today. </a:t>
            </a:r>
            <a:endParaRPr lang="en-US" b="1" dirty="0" smtClean="0">
              <a:solidFill>
                <a:schemeClr val="tx1"/>
              </a:solidFill>
              <a:cs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34208"/>
            <a:ext cx="4008437" cy="214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96216"/>
            <a:ext cx="4070004" cy="22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TimT.SUMMITSTRATEGIE\Desktop\worl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31" t="9139" b="10995"/>
          <a:stretch/>
        </p:blipFill>
        <p:spPr bwMode="auto">
          <a:xfrm>
            <a:off x="228600" y="584792"/>
            <a:ext cx="1264868" cy="107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2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3609530" cy="327025"/>
          </a:xfrm>
        </p:spPr>
        <p:txBody>
          <a:bodyPr/>
          <a:lstStyle/>
          <a:p>
            <a:pPr algn="l"/>
            <a:r>
              <a:rPr lang="en-US" dirty="0" smtClean="0"/>
              <a:t>Market research helps focus </a:t>
            </a:r>
            <a:br>
              <a:rPr lang="en-US" dirty="0" smtClean="0"/>
            </a:br>
            <a:r>
              <a:rPr lang="en-US" dirty="0" smtClean="0"/>
              <a:t>due diligence efforts</a:t>
            </a:r>
            <a:endParaRPr lang="en-US" dirty="0"/>
          </a:p>
        </p:txBody>
      </p:sp>
      <p:sp>
        <p:nvSpPr>
          <p:cNvPr id="14" name="Content Placeholder 2"/>
          <p:cNvSpPr>
            <a:spLocks noGrp="1"/>
          </p:cNvSpPr>
          <p:nvPr>
            <p:ph idx="1"/>
          </p:nvPr>
        </p:nvSpPr>
        <p:spPr>
          <a:xfrm>
            <a:off x="5410200" y="1652916"/>
            <a:ext cx="3352800" cy="3581400"/>
          </a:xfrm>
        </p:spPr>
        <p:txBody>
          <a:bodyPr>
            <a:noAutofit/>
          </a:bodyPr>
          <a:lstStyle/>
          <a:p>
            <a:r>
              <a:rPr lang="en-US" sz="1400" dirty="0" smtClean="0"/>
              <a:t>Manager selection begins with fundamental market research. </a:t>
            </a:r>
          </a:p>
          <a:p>
            <a:pPr lvl="1"/>
            <a:r>
              <a:rPr lang="en-US" sz="1400" dirty="0" smtClean="0"/>
              <a:t>Staying current on trends in the market place.</a:t>
            </a:r>
          </a:p>
          <a:p>
            <a:pPr lvl="1"/>
            <a:r>
              <a:rPr lang="en-US" sz="1400" dirty="0" smtClean="0"/>
              <a:t>Understanding the supply/demand dynamics.</a:t>
            </a:r>
          </a:p>
          <a:p>
            <a:pPr lvl="1"/>
            <a:r>
              <a:rPr lang="en-US" sz="1400" dirty="0" smtClean="0"/>
              <a:t>Historical perspective of sub-asset class performance.</a:t>
            </a:r>
          </a:p>
          <a:p>
            <a:r>
              <a:rPr lang="en-US" sz="1400" dirty="0" smtClean="0"/>
              <a:t>Data Sources:</a:t>
            </a:r>
          </a:p>
          <a:p>
            <a:pPr lvl="1"/>
            <a:r>
              <a:rPr lang="en-US" sz="1400" dirty="0" smtClean="0"/>
              <a:t>Preqin	</a:t>
            </a:r>
          </a:p>
          <a:p>
            <a:pPr lvl="1"/>
            <a:r>
              <a:rPr lang="en-US" sz="1400" dirty="0" smtClean="0"/>
              <a:t>Private Equity International</a:t>
            </a:r>
          </a:p>
          <a:p>
            <a:pPr lvl="1"/>
            <a:r>
              <a:rPr lang="en-US" sz="1400" dirty="0" smtClean="0"/>
              <a:t>S&amp;P LCD</a:t>
            </a:r>
          </a:p>
          <a:p>
            <a:pPr lvl="1"/>
            <a:r>
              <a:rPr lang="en-US" sz="1400" dirty="0" smtClean="0"/>
              <a:t>Bloomberg</a:t>
            </a:r>
          </a:p>
          <a:p>
            <a:pPr lvl="1"/>
            <a:r>
              <a:rPr lang="en-US" sz="1400" dirty="0" smtClean="0"/>
              <a:t>Networking</a:t>
            </a:r>
          </a:p>
          <a:p>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1322"/>
            <a:ext cx="2898981" cy="3870349"/>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346" y="2895600"/>
            <a:ext cx="2764312" cy="3474720"/>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42" name="Picture 2" descr="C:\Users\TimT.SUMMITSTRATEGIE\Desktop\pap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55" t="11712" r="4768" b="14317"/>
          <a:stretch/>
        </p:blipFill>
        <p:spPr bwMode="auto">
          <a:xfrm>
            <a:off x="253871" y="533400"/>
            <a:ext cx="1193929" cy="97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4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72" y="838200"/>
            <a:ext cx="3380930" cy="327025"/>
          </a:xfrm>
        </p:spPr>
        <p:txBody>
          <a:bodyPr/>
          <a:lstStyle/>
          <a:p>
            <a:pPr algn="l"/>
            <a:r>
              <a:rPr lang="en-US" dirty="0" smtClean="0"/>
              <a:t>Capital markets context</a:t>
            </a:r>
            <a:endParaRPr lang="en-US" dirty="0"/>
          </a:p>
        </p:txBody>
      </p:sp>
      <p:sp>
        <p:nvSpPr>
          <p:cNvPr id="9" name="Rectangle 3"/>
          <p:cNvSpPr>
            <a:spLocks noChangeArrowheads="1"/>
          </p:cNvSpPr>
          <p:nvPr/>
        </p:nvSpPr>
        <p:spPr bwMode="auto">
          <a:xfrm>
            <a:off x="5483225" y="944563"/>
            <a:ext cx="33528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lstStyle/>
          <a:p>
            <a:pPr marL="228600" indent="-228600" algn="l">
              <a:spcBef>
                <a:spcPct val="40000"/>
              </a:spcBef>
              <a:buClr>
                <a:srgbClr val="BE7602"/>
              </a:buClr>
              <a:buSzPct val="90000"/>
              <a:buFont typeface="Wingdings" pitchFamily="2" charset="2"/>
              <a:buChar char="Ø"/>
            </a:pPr>
            <a:endParaRPr lang="en-US" sz="1200" b="0" dirty="0"/>
          </a:p>
        </p:txBody>
      </p:sp>
      <p:sp>
        <p:nvSpPr>
          <p:cNvPr id="14" name="Content Placeholder 2"/>
          <p:cNvSpPr>
            <a:spLocks noGrp="1"/>
          </p:cNvSpPr>
          <p:nvPr>
            <p:ph idx="1"/>
          </p:nvPr>
        </p:nvSpPr>
        <p:spPr>
          <a:xfrm>
            <a:off x="5791200" y="1627188"/>
            <a:ext cx="2895600" cy="4572000"/>
          </a:xfrm>
        </p:spPr>
        <p:txBody>
          <a:bodyPr>
            <a:normAutofit/>
          </a:bodyPr>
          <a:lstStyle/>
          <a:p>
            <a:r>
              <a:rPr lang="en-US" sz="1400" dirty="0" smtClean="0"/>
              <a:t>Capital markets inform our private investment process.</a:t>
            </a:r>
          </a:p>
          <a:p>
            <a:r>
              <a:rPr lang="en-US" sz="1400" dirty="0" smtClean="0"/>
              <a:t>Examples of Capital </a:t>
            </a:r>
            <a:r>
              <a:rPr lang="en-US" sz="1400" dirty="0"/>
              <a:t>m</a:t>
            </a:r>
            <a:r>
              <a:rPr lang="en-US" sz="1400" dirty="0" smtClean="0"/>
              <a:t>arkets content;</a:t>
            </a:r>
          </a:p>
          <a:p>
            <a:pPr lvl="1"/>
            <a:r>
              <a:rPr lang="en-US" sz="1400" dirty="0" smtClean="0"/>
              <a:t>Weekly Capital Markets Snapshot</a:t>
            </a:r>
          </a:p>
          <a:p>
            <a:pPr lvl="1"/>
            <a:r>
              <a:rPr lang="en-US" sz="1400" dirty="0" smtClean="0"/>
              <a:t>Monthly Market Review</a:t>
            </a:r>
          </a:p>
          <a:p>
            <a:pPr lvl="1"/>
            <a:r>
              <a:rPr lang="en-US" sz="1400" dirty="0" smtClean="0"/>
              <a:t>Monthly Index Reports</a:t>
            </a:r>
          </a:p>
          <a:p>
            <a:pPr lvl="1"/>
            <a:r>
              <a:rPr lang="en-US" sz="1400" dirty="0" smtClean="0"/>
              <a:t>Quarterly Market Review and Asset Class Assumptions</a:t>
            </a:r>
          </a:p>
          <a:p>
            <a:pPr lvl="1"/>
            <a:r>
              <a:rPr lang="en-US" sz="1400" dirty="0" smtClean="0"/>
              <a:t>Quarterly Fixed Income and Global Equity Review</a:t>
            </a:r>
          </a:p>
          <a:p>
            <a:endParaRPr lang="en-US"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30680"/>
            <a:ext cx="3891060" cy="2926080"/>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14600"/>
            <a:ext cx="3916699" cy="2926080"/>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2215" y="3398520"/>
            <a:ext cx="3875185" cy="2926080"/>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2" descr="C:\Users\TimT.SUMMITSTRATEGIE\Desktop\pap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55" t="11712" r="4768" b="14317"/>
          <a:stretch/>
        </p:blipFill>
        <p:spPr bwMode="auto">
          <a:xfrm>
            <a:off x="253871" y="533400"/>
            <a:ext cx="1117729" cy="91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09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278" y="731837"/>
            <a:ext cx="3393122" cy="327025"/>
          </a:xfrm>
        </p:spPr>
        <p:txBody>
          <a:bodyPr/>
          <a:lstStyle/>
          <a:p>
            <a:pPr algn="l"/>
            <a:r>
              <a:rPr lang="en-US" dirty="0"/>
              <a:t>VALUE OF TACTICAL ALLOCATION </a:t>
            </a:r>
          </a:p>
        </p:txBody>
      </p:sp>
      <p:sp>
        <p:nvSpPr>
          <p:cNvPr id="3" name="Content Placeholder 2"/>
          <p:cNvSpPr>
            <a:spLocks noGrp="1"/>
          </p:cNvSpPr>
          <p:nvPr>
            <p:ph idx="1"/>
          </p:nvPr>
        </p:nvSpPr>
        <p:spPr>
          <a:xfrm>
            <a:off x="381000" y="1371600"/>
            <a:ext cx="8229600" cy="1066801"/>
          </a:xfrm>
        </p:spPr>
        <p:txBody>
          <a:bodyPr>
            <a:noAutofit/>
          </a:bodyPr>
          <a:lstStyle/>
          <a:p>
            <a:r>
              <a:rPr lang="en-US" sz="1400" dirty="0" smtClean="0"/>
              <a:t>Tactical investment decisions have a meaningful impact on absolute and relative performance. </a:t>
            </a:r>
          </a:p>
          <a:p>
            <a:r>
              <a:rPr lang="en-US" sz="1400" dirty="0" smtClean="0"/>
              <a:t>Investors should not simply buy the market. </a:t>
            </a:r>
          </a:p>
        </p:txBody>
      </p:sp>
      <p:pic>
        <p:nvPicPr>
          <p:cNvPr id="17" name="Picture 7" descr="C:\Users\TimT.SUMMITSTRATEGIE\Desktop\dar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99" t="12204" r="9985" b="13047"/>
          <a:stretch/>
        </p:blipFill>
        <p:spPr bwMode="auto">
          <a:xfrm>
            <a:off x="457200" y="533400"/>
            <a:ext cx="8001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05" y="2133600"/>
            <a:ext cx="7759995" cy="409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457200" y="6400800"/>
            <a:ext cx="6953250" cy="215444"/>
          </a:xfrm>
          <a:prstGeom prst="rect">
            <a:avLst/>
          </a:prstGeom>
          <a:noFill/>
          <a:ln w="12700">
            <a:noFill/>
            <a:miter lim="800000"/>
            <a:headEnd/>
            <a:tailEnd/>
          </a:ln>
        </p:spPr>
        <p:txBody>
          <a:bodyPr wrap="square">
            <a:spAutoFit/>
          </a:bodyPr>
          <a:lstStyle/>
          <a:p>
            <a:pPr eaLnBrk="0" hangingPunct="0">
              <a:spcBef>
                <a:spcPct val="50000"/>
              </a:spcBef>
            </a:pPr>
            <a:r>
              <a:rPr lang="en-US" sz="800" b="0" dirty="0">
                <a:latin typeface="Calibri" pitchFamily="34" charset="0"/>
              </a:rPr>
              <a:t>Source: </a:t>
            </a:r>
            <a:r>
              <a:rPr lang="en-US" sz="800" b="0" dirty="0" smtClean="0">
                <a:latin typeface="Calibri" pitchFamily="34" charset="0"/>
              </a:rPr>
              <a:t>Preqin Cumulative sub-strategy IRRs since inception thru 6/30/2014</a:t>
            </a:r>
            <a:endParaRPr lang="en-US" sz="800" dirty="0">
              <a:latin typeface="Calibri" pitchFamily="34" charset="0"/>
            </a:endParaRPr>
          </a:p>
        </p:txBody>
      </p:sp>
    </p:spTree>
    <p:extLst>
      <p:ext uri="{BB962C8B-B14F-4D97-AF65-F5344CB8AC3E}">
        <p14:creationId xmlns:p14="http://schemas.microsoft.com/office/powerpoint/2010/main" val="215892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278" y="731837"/>
            <a:ext cx="3393122" cy="327025"/>
          </a:xfrm>
        </p:spPr>
        <p:txBody>
          <a:bodyPr/>
          <a:lstStyle/>
          <a:p>
            <a:pPr algn="l"/>
            <a:r>
              <a:rPr lang="en-US" dirty="0"/>
              <a:t>VALUE OF TACTICAL ALLOCATION </a:t>
            </a:r>
          </a:p>
        </p:txBody>
      </p:sp>
      <p:sp>
        <p:nvSpPr>
          <p:cNvPr id="3" name="Content Placeholder 2"/>
          <p:cNvSpPr>
            <a:spLocks noGrp="1"/>
          </p:cNvSpPr>
          <p:nvPr>
            <p:ph idx="1"/>
          </p:nvPr>
        </p:nvSpPr>
        <p:spPr>
          <a:xfrm>
            <a:off x="381000" y="1371600"/>
            <a:ext cx="8229600" cy="1066801"/>
          </a:xfrm>
        </p:spPr>
        <p:txBody>
          <a:bodyPr>
            <a:noAutofit/>
          </a:bodyPr>
          <a:lstStyle/>
          <a:p>
            <a:r>
              <a:rPr lang="en-US" sz="1400" dirty="0" smtClean="0"/>
              <a:t>Tactical investment decisions have a meaningful impact on absolute and relative performance. </a:t>
            </a:r>
          </a:p>
          <a:p>
            <a:r>
              <a:rPr lang="en-US" sz="1400" dirty="0" smtClean="0"/>
              <a:t>Investors should pay attention to signals for specific sub-asset classes as certain strategies go in and out of fashion. </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38" y="3197472"/>
            <a:ext cx="2666047"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871" y="3230264"/>
            <a:ext cx="2666047"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2743200"/>
            <a:ext cx="4876800" cy="381000"/>
          </a:xfrm>
          <a:prstGeom prst="rect">
            <a:avLst/>
          </a:prstGeom>
          <a:noFill/>
          <a:ln>
            <a:noFill/>
          </a:ln>
        </p:spPr>
        <p:txBody>
          <a:bodyPr wrap="square" rtlCol="0">
            <a:spAutoFit/>
          </a:bodyPr>
          <a:lstStyle/>
          <a:p>
            <a:pPr algn="ctr"/>
            <a:r>
              <a:rPr lang="en-US" b="1" u="sng" dirty="0" smtClean="0"/>
              <a:t>Venture Capital</a:t>
            </a:r>
            <a:endParaRPr lang="en-US" b="1" u="sng" dirty="0"/>
          </a:p>
        </p:txBody>
      </p:sp>
      <p:sp>
        <p:nvSpPr>
          <p:cNvPr id="6" name="TextBox 5"/>
          <p:cNvSpPr txBox="1"/>
          <p:nvPr/>
        </p:nvSpPr>
        <p:spPr>
          <a:xfrm>
            <a:off x="923544" y="3200400"/>
            <a:ext cx="1600200" cy="276999"/>
          </a:xfrm>
          <a:prstGeom prst="rect">
            <a:avLst/>
          </a:prstGeom>
          <a:noFill/>
        </p:spPr>
        <p:txBody>
          <a:bodyPr wrap="square" rtlCol="0">
            <a:spAutoFit/>
          </a:bodyPr>
          <a:lstStyle/>
          <a:p>
            <a:pPr algn="ctr"/>
            <a:r>
              <a:rPr lang="en-US" sz="1200" b="1" dirty="0" smtClean="0"/>
              <a:t>1993-1997</a:t>
            </a:r>
            <a:endParaRPr lang="en-US" sz="1200" b="1" dirty="0"/>
          </a:p>
        </p:txBody>
      </p:sp>
      <p:sp>
        <p:nvSpPr>
          <p:cNvPr id="26" name="TextBox 25"/>
          <p:cNvSpPr txBox="1"/>
          <p:nvPr/>
        </p:nvSpPr>
        <p:spPr>
          <a:xfrm>
            <a:off x="3526536" y="3276600"/>
            <a:ext cx="1600200" cy="276999"/>
          </a:xfrm>
          <a:prstGeom prst="rect">
            <a:avLst/>
          </a:prstGeom>
          <a:noFill/>
        </p:spPr>
        <p:txBody>
          <a:bodyPr wrap="square" rtlCol="0">
            <a:spAutoFit/>
          </a:bodyPr>
          <a:lstStyle/>
          <a:p>
            <a:pPr algn="ctr"/>
            <a:r>
              <a:rPr lang="en-US" sz="1200" b="1" dirty="0" smtClean="0"/>
              <a:t>1998-2006</a:t>
            </a:r>
            <a:endParaRPr lang="en-US" sz="1200" b="1" dirty="0"/>
          </a:p>
        </p:txBody>
      </p:sp>
      <p:sp>
        <p:nvSpPr>
          <p:cNvPr id="7" name="TextBox 6"/>
          <p:cNvSpPr txBox="1"/>
          <p:nvPr/>
        </p:nvSpPr>
        <p:spPr>
          <a:xfrm>
            <a:off x="5867400" y="3352800"/>
            <a:ext cx="3048000" cy="646331"/>
          </a:xfrm>
          <a:prstGeom prst="rect">
            <a:avLst/>
          </a:prstGeom>
          <a:noFill/>
        </p:spPr>
        <p:txBody>
          <a:bodyPr wrap="square" rtlCol="0">
            <a:spAutoFit/>
          </a:bodyPr>
          <a:lstStyle/>
          <a:p>
            <a:r>
              <a:rPr lang="en-US" sz="1200" i="1" dirty="0" smtClean="0"/>
              <a:t>After strong performance in the 1990s, venture fundraising picked up substantially and subsequent returns suffered. </a:t>
            </a:r>
            <a:endParaRPr lang="en-US" sz="1200" i="1" dirty="0"/>
          </a:p>
        </p:txBody>
      </p:sp>
      <p:pic>
        <p:nvPicPr>
          <p:cNvPr id="17" name="Picture 7" descr="C:\Users\TimT.SUMMITSTRATEGIE\Desktop\d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99" t="12204" r="9985" b="13047"/>
          <a:stretch/>
        </p:blipFill>
        <p:spPr bwMode="auto">
          <a:xfrm>
            <a:off x="457200" y="533400"/>
            <a:ext cx="8001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16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6"/>
          <p:cNvSpPr>
            <a:spLocks noChangeArrowheads="1"/>
          </p:cNvSpPr>
          <p:nvPr/>
        </p:nvSpPr>
        <p:spPr bwMode="auto">
          <a:xfrm>
            <a:off x="5996201" y="3629025"/>
            <a:ext cx="2309599" cy="2390775"/>
          </a:xfrm>
          <a:prstGeom prst="rect">
            <a:avLst/>
          </a:prstGeom>
          <a:solidFill>
            <a:srgbClr val="DDDDDD">
              <a:alpha val="14902"/>
            </a:srgbClr>
          </a:solidFill>
          <a:ln w="12700" algn="ctr">
            <a:solidFill>
              <a:srgbClr val="DDDDDD"/>
            </a:solidFill>
            <a:miter lim="800000"/>
            <a:headEnd/>
            <a:tailEnd/>
          </a:ln>
        </p:spPr>
        <p:txBody>
          <a:bodyPr rot="10800000" wrap="none" anchor="ctr"/>
          <a:lstStyle/>
          <a:p>
            <a:pPr algn="ctr" eaLnBrk="0" hangingPunct="0"/>
            <a:endParaRPr lang="en-US" dirty="0"/>
          </a:p>
        </p:txBody>
      </p:sp>
      <p:sp>
        <p:nvSpPr>
          <p:cNvPr id="35841" name="Rectangle 2"/>
          <p:cNvSpPr>
            <a:spLocks noGrp="1" noChangeArrowheads="1"/>
          </p:cNvSpPr>
          <p:nvPr>
            <p:ph type="title"/>
          </p:nvPr>
        </p:nvSpPr>
        <p:spPr>
          <a:xfrm>
            <a:off x="1252868" y="600296"/>
            <a:ext cx="3380930" cy="327025"/>
          </a:xfrm>
        </p:spPr>
        <p:txBody>
          <a:bodyPr/>
          <a:lstStyle/>
          <a:p>
            <a:pPr algn="l"/>
            <a:r>
              <a:rPr lang="en-US" dirty="0" smtClean="0"/>
              <a:t>Value of manager selection</a:t>
            </a:r>
          </a:p>
        </p:txBody>
      </p:sp>
      <p:sp>
        <p:nvSpPr>
          <p:cNvPr id="35842" name="Rectangle 3"/>
          <p:cNvSpPr>
            <a:spLocks noGrp="1" noChangeArrowheads="1"/>
          </p:cNvSpPr>
          <p:nvPr>
            <p:ph idx="1"/>
          </p:nvPr>
        </p:nvSpPr>
        <p:spPr>
          <a:xfrm>
            <a:off x="339968" y="1316802"/>
            <a:ext cx="8534400" cy="1826895"/>
          </a:xfrm>
        </p:spPr>
        <p:txBody>
          <a:bodyPr>
            <a:noAutofit/>
          </a:bodyPr>
          <a:lstStyle/>
          <a:p>
            <a:pPr>
              <a:spcBef>
                <a:spcPts val="400"/>
              </a:spcBef>
            </a:pPr>
            <a:r>
              <a:rPr lang="en-US" dirty="0" smtClean="0"/>
              <a:t>The performance dispersion between the best and worst performing private equity managers is high and more stable than other asset classes.</a:t>
            </a:r>
          </a:p>
          <a:p>
            <a:pPr>
              <a:spcBef>
                <a:spcPts val="400"/>
              </a:spcBef>
            </a:pPr>
            <a:r>
              <a:rPr lang="en-US" dirty="0" smtClean="0"/>
              <a:t>While traditional asset class managers tend to revert to the mean, private equity manager performance tends to persist. </a:t>
            </a:r>
          </a:p>
          <a:p>
            <a:pPr lvl="1">
              <a:spcBef>
                <a:spcPts val="400"/>
              </a:spcBef>
            </a:pPr>
            <a:r>
              <a:rPr lang="en-US" dirty="0" smtClean="0"/>
              <a:t>Core real estate return dispersion and persistence resemble traditional asset classes – the allocation decision is more important.</a:t>
            </a:r>
          </a:p>
          <a:p>
            <a:pPr>
              <a:spcBef>
                <a:spcPts val="400"/>
              </a:spcBef>
            </a:pPr>
            <a:r>
              <a:rPr lang="en-US" dirty="0" smtClean="0"/>
              <a:t>Manager selection is critical for a successful private equity program.</a:t>
            </a:r>
          </a:p>
          <a:p>
            <a:pPr lvl="1">
              <a:spcBef>
                <a:spcPts val="400"/>
              </a:spcBef>
            </a:pPr>
            <a:r>
              <a:rPr lang="en-US" dirty="0" smtClean="0"/>
              <a:t>Focus on the most compelling opportunities.</a:t>
            </a:r>
          </a:p>
          <a:p>
            <a:pPr lvl="1">
              <a:spcBef>
                <a:spcPts val="400"/>
              </a:spcBef>
            </a:pPr>
            <a:r>
              <a:rPr lang="en-US" dirty="0" smtClean="0"/>
              <a:t>Better to wait for the best partners.</a:t>
            </a:r>
          </a:p>
          <a:p>
            <a:pPr lvl="1">
              <a:spcBef>
                <a:spcPts val="400"/>
              </a:spcBef>
            </a:pPr>
            <a:r>
              <a:rPr lang="en-US" dirty="0" smtClean="0"/>
              <a:t>Remain flexible; never be in the position where you must invest just to reach an allocation.</a:t>
            </a:r>
          </a:p>
          <a:p>
            <a:pPr lvl="1">
              <a:spcBef>
                <a:spcPts val="400"/>
              </a:spcBef>
            </a:pPr>
            <a:r>
              <a:rPr lang="en-US" dirty="0" smtClean="0"/>
              <a:t>Fundraising schedules of managers will dictate near-term commitment decisions.</a:t>
            </a:r>
          </a:p>
        </p:txBody>
      </p:sp>
      <p:sp>
        <p:nvSpPr>
          <p:cNvPr id="35843" name="Text Box 5"/>
          <p:cNvSpPr txBox="1">
            <a:spLocks noChangeArrowheads="1"/>
          </p:cNvSpPr>
          <p:nvPr/>
        </p:nvSpPr>
        <p:spPr bwMode="auto">
          <a:xfrm>
            <a:off x="457200" y="6400800"/>
            <a:ext cx="6953250" cy="336550"/>
          </a:xfrm>
          <a:prstGeom prst="rect">
            <a:avLst/>
          </a:prstGeom>
          <a:noFill/>
          <a:ln w="12700">
            <a:noFill/>
            <a:miter lim="800000"/>
            <a:headEnd/>
            <a:tailEnd/>
          </a:ln>
        </p:spPr>
        <p:txBody>
          <a:bodyPr wrap="square">
            <a:spAutoFit/>
          </a:bodyPr>
          <a:lstStyle/>
          <a:p>
            <a:pPr eaLnBrk="0" hangingPunct="0">
              <a:spcBef>
                <a:spcPct val="50000"/>
              </a:spcBef>
            </a:pPr>
            <a:r>
              <a:rPr lang="en-US" sz="800" b="0" dirty="0">
                <a:latin typeface="Calibri" pitchFamily="34" charset="0"/>
              </a:rPr>
              <a:t>Source: </a:t>
            </a:r>
            <a:r>
              <a:rPr lang="en-US" sz="800" b="0" dirty="0" smtClean="0">
                <a:latin typeface="Calibri" pitchFamily="34" charset="0"/>
              </a:rPr>
              <a:t>Preqin Cumulative Vintage Year Composite performance for </a:t>
            </a:r>
            <a:r>
              <a:rPr lang="en-US" sz="800" b="0" dirty="0">
                <a:latin typeface="Calibri" pitchFamily="34" charset="0"/>
              </a:rPr>
              <a:t>PE funds from </a:t>
            </a:r>
            <a:r>
              <a:rPr lang="en-US" sz="800" b="0" dirty="0" smtClean="0">
                <a:latin typeface="Calibri" pitchFamily="34" charset="0"/>
              </a:rPr>
              <a:t>2001 to 2011 </a:t>
            </a:r>
            <a:r>
              <a:rPr lang="en-US" sz="800" b="0" dirty="0">
                <a:latin typeface="Calibri" pitchFamily="34" charset="0"/>
              </a:rPr>
              <a:t>as of </a:t>
            </a:r>
            <a:r>
              <a:rPr lang="en-US" sz="800" b="0" dirty="0" smtClean="0">
                <a:latin typeface="Calibri" pitchFamily="34" charset="0"/>
              </a:rPr>
              <a:t>6/30/2014.  </a:t>
            </a:r>
            <a:r>
              <a:rPr lang="en-US" sz="800" b="0" dirty="0">
                <a:latin typeface="Calibri" pitchFamily="34" charset="0"/>
              </a:rPr>
              <a:t>Returns measure spread between median </a:t>
            </a:r>
            <a:r>
              <a:rPr lang="en-US" sz="800" b="0" dirty="0" smtClean="0">
                <a:latin typeface="Calibri" pitchFamily="34" charset="0"/>
              </a:rPr>
              <a:t>and the </a:t>
            </a:r>
            <a:r>
              <a:rPr lang="en-US" sz="800" b="0" dirty="0">
                <a:latin typeface="Calibri" pitchFamily="34" charset="0"/>
              </a:rPr>
              <a:t>respective quartile. Core fixed income, large cap equity and small cap equity returns are for 10 year investment horizons ending </a:t>
            </a:r>
            <a:r>
              <a:rPr lang="en-US" sz="800" dirty="0" smtClean="0"/>
              <a:t>6</a:t>
            </a:r>
            <a:r>
              <a:rPr lang="en-US" sz="800" b="0" dirty="0" smtClean="0">
                <a:latin typeface="Calibri" pitchFamily="34" charset="0"/>
              </a:rPr>
              <a:t>/30/2014.</a:t>
            </a:r>
            <a:endParaRPr lang="en-US" sz="800" dirty="0">
              <a:latin typeface="Calibri" pitchFamily="34" charset="0"/>
            </a:endParaRPr>
          </a:p>
        </p:txBody>
      </p:sp>
      <p:sp>
        <p:nvSpPr>
          <p:cNvPr id="35848" name="Text Box 10"/>
          <p:cNvSpPr txBox="1">
            <a:spLocks noChangeArrowheads="1"/>
          </p:cNvSpPr>
          <p:nvPr/>
        </p:nvSpPr>
        <p:spPr bwMode="auto">
          <a:xfrm>
            <a:off x="457200" y="3453791"/>
            <a:ext cx="6980025" cy="276999"/>
          </a:xfrm>
          <a:prstGeom prst="rect">
            <a:avLst/>
          </a:prstGeom>
          <a:noFill/>
          <a:ln w="12700" algn="ctr">
            <a:noFill/>
            <a:miter lim="800000"/>
            <a:headEnd/>
            <a:tailEnd/>
          </a:ln>
        </p:spPr>
        <p:txBody>
          <a:bodyPr wrap="square">
            <a:spAutoFit/>
          </a:bodyPr>
          <a:lstStyle/>
          <a:p>
            <a:pPr algn="ctr" eaLnBrk="0" hangingPunct="0">
              <a:spcBef>
                <a:spcPct val="50000"/>
              </a:spcBef>
            </a:pPr>
            <a:r>
              <a:rPr lang="en-US" sz="1200" b="1" dirty="0">
                <a:latin typeface="Calibri" pitchFamily="34" charset="0"/>
              </a:rPr>
              <a:t>Asset Class Performance Relative to Benchmark Median </a:t>
            </a:r>
          </a:p>
        </p:txBody>
      </p:sp>
      <p:sp>
        <p:nvSpPr>
          <p:cNvPr id="12" name="Rectangle 10"/>
          <p:cNvSpPr>
            <a:spLocks noChangeArrowheads="1"/>
          </p:cNvSpPr>
          <p:nvPr/>
        </p:nvSpPr>
        <p:spPr bwMode="auto">
          <a:xfrm>
            <a:off x="914400" y="762000"/>
            <a:ext cx="4800600" cy="533400"/>
          </a:xfrm>
          <a:prstGeom prst="rect">
            <a:avLst/>
          </a:prstGeom>
          <a:noFill/>
          <a:ln w="12700">
            <a:noFill/>
            <a:miter lim="800000"/>
            <a:headEnd/>
            <a:tailEnd/>
          </a:ln>
        </p:spPr>
        <p:txBody>
          <a:bodyPr lIns="90488" tIns="44450" rIns="90488" bIns="44450" anchor="ctr" anchorCtr="1"/>
          <a:lstStyle/>
          <a:p>
            <a:pPr marL="228600" indent="-228600">
              <a:spcBef>
                <a:spcPct val="50000"/>
              </a:spcBef>
              <a:buClr>
                <a:srgbClr val="BE7602"/>
              </a:buClr>
              <a:buSzPct val="90000"/>
              <a:buFont typeface="Wingdings" pitchFamily="2" charset="2"/>
              <a:buNone/>
            </a:pPr>
            <a:r>
              <a:rPr lang="en-US" sz="1600" b="1" i="1" dirty="0" smtClean="0">
                <a:solidFill>
                  <a:srgbClr val="16295A"/>
                </a:solidFill>
              </a:rPr>
              <a:t>Manager selection matters and gets rewarded.</a:t>
            </a:r>
            <a:endParaRPr lang="en-US" sz="1600" b="1" i="1" dirty="0">
              <a:solidFill>
                <a:srgbClr val="16295A"/>
              </a:solidFill>
            </a:endParaRPr>
          </a:p>
        </p:txBody>
      </p:sp>
      <p:cxnSp>
        <p:nvCxnSpPr>
          <p:cNvPr id="4" name="Straight Connector 3"/>
          <p:cNvCxnSpPr/>
          <p:nvPr/>
        </p:nvCxnSpPr>
        <p:spPr>
          <a:xfrm flipV="1">
            <a:off x="4876799" y="3634807"/>
            <a:ext cx="1119401" cy="12372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76799" y="4872071"/>
            <a:ext cx="1119401" cy="11535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7" descr="C:\Users\TimT.SUMMITSTRATEGIE\Desktop\da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99" t="12204" r="9985" b="13047"/>
          <a:stretch/>
        </p:blipFill>
        <p:spPr bwMode="auto">
          <a:xfrm>
            <a:off x="457200" y="533843"/>
            <a:ext cx="8001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8150" y="3620630"/>
            <a:ext cx="7943850" cy="2595562"/>
            <a:chOff x="-171450" y="1595437"/>
            <a:chExt cx="9486900" cy="3667125"/>
          </a:xfrm>
        </p:grpSpPr>
        <p:graphicFrame>
          <p:nvGraphicFramePr>
            <p:cNvPr id="14" name="Chart 13"/>
            <p:cNvGraphicFramePr>
              <a:graphicFrameLocks/>
            </p:cNvGraphicFramePr>
            <p:nvPr>
              <p:extLst>
                <p:ext uri="{D42A27DB-BD31-4B8C-83A1-F6EECF244321}">
                  <p14:modId xmlns:p14="http://schemas.microsoft.com/office/powerpoint/2010/main" val="3722659643"/>
                </p:ext>
              </p:extLst>
            </p:nvPr>
          </p:nvGraphicFramePr>
          <p:xfrm>
            <a:off x="-171450" y="1595437"/>
            <a:ext cx="5886450" cy="3648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29744341"/>
                </p:ext>
              </p:extLst>
            </p:nvPr>
          </p:nvGraphicFramePr>
          <p:xfrm>
            <a:off x="5953125" y="1614487"/>
            <a:ext cx="3362325" cy="3648075"/>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384829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6182397" y="3349761"/>
            <a:ext cx="2514600" cy="2962940"/>
          </a:xfrm>
          <a:prstGeom prst="round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3048000" y="3349760"/>
            <a:ext cx="2514600" cy="2962941"/>
          </a:xfrm>
          <a:prstGeom prst="round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89860" y="3309001"/>
            <a:ext cx="1896140" cy="2101199"/>
          </a:xfrm>
          <a:prstGeom prst="roundRect">
            <a:avLst/>
          </a:prstGeom>
          <a:solidFill>
            <a:schemeClr val="bg1">
              <a:lumMod val="8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p:txBody>
          <a:bodyPr/>
          <a:lstStyle/>
          <a:p>
            <a:r>
              <a:rPr lang="en-US" dirty="0" smtClean="0"/>
              <a:t>Tactical allocation + manager selection</a:t>
            </a:r>
            <a:endParaRPr lang="en-US" dirty="0"/>
          </a:p>
        </p:txBody>
      </p:sp>
      <p:sp>
        <p:nvSpPr>
          <p:cNvPr id="3" name="TextBox 2"/>
          <p:cNvSpPr txBox="1"/>
          <p:nvPr/>
        </p:nvSpPr>
        <p:spPr>
          <a:xfrm>
            <a:off x="389860" y="1268186"/>
            <a:ext cx="2209800" cy="400110"/>
          </a:xfrm>
          <a:prstGeom prst="rect">
            <a:avLst/>
          </a:prstGeom>
          <a:noFill/>
          <a:scene3d>
            <a:camera prst="orthographicFront">
              <a:rot lat="0" lon="0" rev="0"/>
            </a:camera>
            <a:lightRig rig="threePt" dir="t"/>
          </a:scene3d>
        </p:spPr>
        <p:txBody>
          <a:bodyPr wrap="square" rtlCol="0">
            <a:spAutoFit/>
          </a:bodyPr>
          <a:lstStyle/>
          <a:p>
            <a:pPr algn="ctr"/>
            <a:r>
              <a:rPr lang="en-US" sz="2000" b="1" dirty="0" smtClean="0"/>
              <a:t>1. Market Theme</a:t>
            </a:r>
            <a:endParaRPr lang="en-US" sz="2000" b="1" dirty="0"/>
          </a:p>
        </p:txBody>
      </p:sp>
      <p:sp>
        <p:nvSpPr>
          <p:cNvPr id="18" name="TextBox 17"/>
          <p:cNvSpPr txBox="1"/>
          <p:nvPr/>
        </p:nvSpPr>
        <p:spPr>
          <a:xfrm>
            <a:off x="457200" y="3448007"/>
            <a:ext cx="2133600" cy="1384995"/>
          </a:xfrm>
          <a:prstGeom prst="rect">
            <a:avLst/>
          </a:prstGeom>
          <a:noFill/>
          <a:scene3d>
            <a:camera prst="orthographicFront">
              <a:rot lat="0" lon="0" rev="0"/>
            </a:camera>
            <a:lightRig rig="threePt" dir="t"/>
          </a:scene3d>
        </p:spPr>
        <p:txBody>
          <a:bodyPr wrap="square" rtlCol="0">
            <a:spAutoFit/>
          </a:bodyPr>
          <a:lstStyle/>
          <a:p>
            <a:pPr lvl="0"/>
            <a:r>
              <a:rPr lang="en-US" sz="1400" dirty="0"/>
              <a:t>Diminished venture </a:t>
            </a:r>
            <a:r>
              <a:rPr lang="en-US" sz="1400" dirty="0" smtClean="0"/>
              <a:t>fundraising</a:t>
            </a:r>
            <a:br>
              <a:rPr lang="en-US" sz="1400" dirty="0" smtClean="0"/>
            </a:br>
            <a:endParaRPr lang="en-US" sz="1400" dirty="0"/>
          </a:p>
          <a:p>
            <a:pPr lvl="0"/>
            <a:r>
              <a:rPr lang="en-US" sz="1400" dirty="0"/>
              <a:t>Longer exit </a:t>
            </a:r>
            <a:r>
              <a:rPr lang="en-US" sz="1400" dirty="0" smtClean="0"/>
              <a:t>timeframe</a:t>
            </a:r>
            <a:br>
              <a:rPr lang="en-US" sz="1400" dirty="0" smtClean="0"/>
            </a:br>
            <a:endParaRPr lang="en-US" sz="1400" dirty="0"/>
          </a:p>
          <a:p>
            <a:pPr lvl="0"/>
            <a:r>
              <a:rPr lang="en-US" sz="1400" dirty="0"/>
              <a:t>Inefficient valuations</a:t>
            </a:r>
          </a:p>
        </p:txBody>
      </p:sp>
      <p:sp>
        <p:nvSpPr>
          <p:cNvPr id="5" name="Rectangle 4"/>
          <p:cNvSpPr/>
          <p:nvPr/>
        </p:nvSpPr>
        <p:spPr>
          <a:xfrm>
            <a:off x="3145466" y="3512798"/>
            <a:ext cx="2571475" cy="2246769"/>
          </a:xfrm>
          <a:prstGeom prst="rect">
            <a:avLst/>
          </a:prstGeom>
        </p:spPr>
        <p:txBody>
          <a:bodyPr wrap="square">
            <a:spAutoFit/>
          </a:bodyPr>
          <a:lstStyle/>
          <a:p>
            <a:pPr lvl="0"/>
            <a:r>
              <a:rPr lang="en-US" sz="1400" dirty="0"/>
              <a:t>Identify manager </a:t>
            </a:r>
            <a:r>
              <a:rPr lang="en-US" sz="1400" dirty="0" smtClean="0"/>
              <a:t>universe</a:t>
            </a:r>
            <a:br>
              <a:rPr lang="en-US" sz="1400" dirty="0" smtClean="0"/>
            </a:br>
            <a:endParaRPr lang="en-US" sz="1400" dirty="0"/>
          </a:p>
          <a:p>
            <a:pPr lvl="0"/>
            <a:r>
              <a:rPr lang="en-US" sz="1400" dirty="0"/>
              <a:t>Interviews &amp; </a:t>
            </a:r>
            <a:r>
              <a:rPr lang="en-US" sz="1400" dirty="0" smtClean="0"/>
              <a:t>manager analysis</a:t>
            </a:r>
            <a:br>
              <a:rPr lang="en-US" sz="1400" dirty="0" smtClean="0"/>
            </a:br>
            <a:endParaRPr lang="en-US" sz="1400" dirty="0"/>
          </a:p>
          <a:p>
            <a:pPr lvl="0"/>
            <a:r>
              <a:rPr lang="en-US" sz="1400" dirty="0"/>
              <a:t>Direct vs. Fund of </a:t>
            </a:r>
            <a:r>
              <a:rPr lang="en-US" sz="1400" dirty="0" smtClean="0"/>
              <a:t>Funds</a:t>
            </a:r>
            <a:br>
              <a:rPr lang="en-US" sz="1400" dirty="0" smtClean="0"/>
            </a:br>
            <a:endParaRPr lang="en-US" sz="1400" dirty="0"/>
          </a:p>
          <a:p>
            <a:pPr lvl="0"/>
            <a:r>
              <a:rPr lang="en-US" sz="1400" dirty="0"/>
              <a:t>Healthcare vs. </a:t>
            </a:r>
            <a:r>
              <a:rPr lang="en-US" sz="1400" dirty="0" smtClean="0"/>
              <a:t>Technology</a:t>
            </a:r>
            <a:br>
              <a:rPr lang="en-US" sz="1400" dirty="0" smtClean="0"/>
            </a:br>
            <a:endParaRPr lang="en-US" sz="1400" dirty="0"/>
          </a:p>
          <a:p>
            <a:pPr lvl="0"/>
            <a:r>
              <a:rPr lang="en-US" sz="1400" dirty="0"/>
              <a:t>High profile vs. Low profile companies</a:t>
            </a:r>
          </a:p>
        </p:txBody>
      </p:sp>
      <p:sp>
        <p:nvSpPr>
          <p:cNvPr id="7" name="Rectangle 6"/>
          <p:cNvSpPr/>
          <p:nvPr/>
        </p:nvSpPr>
        <p:spPr>
          <a:xfrm>
            <a:off x="6324600" y="3519376"/>
            <a:ext cx="2590800" cy="1384995"/>
          </a:xfrm>
          <a:prstGeom prst="rect">
            <a:avLst/>
          </a:prstGeom>
        </p:spPr>
        <p:txBody>
          <a:bodyPr wrap="square">
            <a:spAutoFit/>
          </a:bodyPr>
          <a:lstStyle/>
          <a:p>
            <a:pPr lvl="0"/>
            <a:r>
              <a:rPr lang="en-US" sz="1400" b="1" dirty="0">
                <a:solidFill>
                  <a:srgbClr val="FF0000"/>
                </a:solidFill>
              </a:rPr>
              <a:t>Closed:</a:t>
            </a:r>
            <a:r>
              <a:rPr lang="en-US" sz="1400" dirty="0">
                <a:solidFill>
                  <a:srgbClr val="FF0000"/>
                </a:solidFill>
              </a:rPr>
              <a:t> </a:t>
            </a:r>
            <a:endParaRPr lang="en-US" sz="1400" dirty="0" smtClean="0">
              <a:solidFill>
                <a:srgbClr val="FF0000"/>
              </a:solidFill>
            </a:endParaRPr>
          </a:p>
          <a:p>
            <a:pPr lvl="0"/>
            <a:r>
              <a:rPr lang="en-US" sz="1400" dirty="0" smtClean="0"/>
              <a:t>Omega +82</a:t>
            </a:r>
            <a:r>
              <a:rPr lang="en-US" sz="1400" dirty="0"/>
              <a:t>% </a:t>
            </a:r>
            <a:r>
              <a:rPr lang="en-US" sz="1400" dirty="0" smtClean="0"/>
              <a:t>IRR</a:t>
            </a:r>
          </a:p>
          <a:p>
            <a:pPr lvl="0"/>
            <a:r>
              <a:rPr lang="en-US" sz="1400" dirty="0" smtClean="0"/>
              <a:t>HighBAR +47% IRR</a:t>
            </a:r>
          </a:p>
          <a:p>
            <a:pPr lvl="0"/>
            <a:r>
              <a:rPr lang="en-US" sz="1400" dirty="0" smtClean="0"/>
              <a:t>Greenspring Secondary +71% IRR Top Tier VV +47% IRR</a:t>
            </a:r>
            <a:endParaRPr lang="en-US" sz="1400" dirty="0"/>
          </a:p>
          <a:p>
            <a:pPr lvl="0"/>
            <a:endParaRPr lang="en-US" sz="1400" dirty="0"/>
          </a:p>
        </p:txBody>
      </p:sp>
      <p:sp>
        <p:nvSpPr>
          <p:cNvPr id="36" name="TextBox 35"/>
          <p:cNvSpPr txBox="1"/>
          <p:nvPr/>
        </p:nvSpPr>
        <p:spPr>
          <a:xfrm>
            <a:off x="3228837" y="1229833"/>
            <a:ext cx="2209800" cy="400110"/>
          </a:xfrm>
          <a:prstGeom prst="rect">
            <a:avLst/>
          </a:prstGeom>
          <a:noFill/>
          <a:scene3d>
            <a:camera prst="orthographicFront">
              <a:rot lat="0" lon="0" rev="0"/>
            </a:camera>
            <a:lightRig rig="threePt" dir="t"/>
          </a:scene3d>
        </p:spPr>
        <p:txBody>
          <a:bodyPr wrap="square" rtlCol="0">
            <a:spAutoFit/>
          </a:bodyPr>
          <a:lstStyle/>
          <a:p>
            <a:pPr algn="ctr"/>
            <a:r>
              <a:rPr lang="en-US" sz="2000" b="1" dirty="0" smtClean="0"/>
              <a:t>2. Idea Generation</a:t>
            </a:r>
            <a:endParaRPr lang="en-US" sz="2000" b="1" dirty="0"/>
          </a:p>
        </p:txBody>
      </p:sp>
      <p:sp>
        <p:nvSpPr>
          <p:cNvPr id="37" name="TextBox 36"/>
          <p:cNvSpPr txBox="1"/>
          <p:nvPr/>
        </p:nvSpPr>
        <p:spPr>
          <a:xfrm>
            <a:off x="6462388" y="1219200"/>
            <a:ext cx="2209800" cy="400110"/>
          </a:xfrm>
          <a:prstGeom prst="rect">
            <a:avLst/>
          </a:prstGeom>
          <a:noFill/>
          <a:scene3d>
            <a:camera prst="orthographicFront">
              <a:rot lat="0" lon="0" rev="0"/>
            </a:camera>
            <a:lightRig rig="threePt" dir="t"/>
          </a:scene3d>
        </p:spPr>
        <p:txBody>
          <a:bodyPr wrap="square" rtlCol="0">
            <a:spAutoFit/>
          </a:bodyPr>
          <a:lstStyle/>
          <a:p>
            <a:pPr algn="ctr"/>
            <a:r>
              <a:rPr lang="en-US" sz="2000" b="1" dirty="0" smtClean="0"/>
              <a:t>3. Implementation</a:t>
            </a:r>
            <a:endParaRPr lang="en-US" sz="2000" b="1" dirty="0"/>
          </a:p>
        </p:txBody>
      </p:sp>
      <p:sp>
        <p:nvSpPr>
          <p:cNvPr id="38" name="TextBox 37"/>
          <p:cNvSpPr txBox="1"/>
          <p:nvPr/>
        </p:nvSpPr>
        <p:spPr>
          <a:xfrm>
            <a:off x="381000" y="5040868"/>
            <a:ext cx="1828800" cy="369332"/>
          </a:xfrm>
          <a:prstGeom prst="rect">
            <a:avLst/>
          </a:prstGeom>
          <a:noFill/>
        </p:spPr>
        <p:txBody>
          <a:bodyPr wrap="square" rtlCol="0">
            <a:spAutoFit/>
          </a:bodyPr>
          <a:lstStyle/>
          <a:p>
            <a:pPr algn="ctr"/>
            <a:r>
              <a:rPr lang="en-US" b="1" i="1" dirty="0" smtClean="0">
                <a:solidFill>
                  <a:srgbClr val="963634"/>
                </a:solidFill>
              </a:rPr>
              <a:t>Be Early.</a:t>
            </a:r>
            <a:endParaRPr lang="en-US" b="1" i="1" dirty="0">
              <a:solidFill>
                <a:srgbClr val="963634"/>
              </a:solidFill>
            </a:endParaRPr>
          </a:p>
        </p:txBody>
      </p:sp>
      <p:sp>
        <p:nvSpPr>
          <p:cNvPr id="39" name="TextBox 38"/>
          <p:cNvSpPr txBox="1"/>
          <p:nvPr/>
        </p:nvSpPr>
        <p:spPr>
          <a:xfrm>
            <a:off x="3395332" y="5855501"/>
            <a:ext cx="1828800" cy="369332"/>
          </a:xfrm>
          <a:prstGeom prst="rect">
            <a:avLst/>
          </a:prstGeom>
          <a:noFill/>
        </p:spPr>
        <p:txBody>
          <a:bodyPr wrap="square" rtlCol="0">
            <a:spAutoFit/>
          </a:bodyPr>
          <a:lstStyle/>
          <a:p>
            <a:pPr algn="ctr"/>
            <a:r>
              <a:rPr lang="en-US" b="1" i="1" dirty="0" smtClean="0">
                <a:solidFill>
                  <a:srgbClr val="963634"/>
                </a:solidFill>
              </a:rPr>
              <a:t>Be Disciplined.</a:t>
            </a:r>
            <a:endParaRPr lang="en-US" b="1" i="1" dirty="0">
              <a:solidFill>
                <a:srgbClr val="963634"/>
              </a:solidFill>
            </a:endParaRPr>
          </a:p>
        </p:txBody>
      </p:sp>
      <p:sp>
        <p:nvSpPr>
          <p:cNvPr id="40" name="TextBox 39"/>
          <p:cNvSpPr txBox="1"/>
          <p:nvPr/>
        </p:nvSpPr>
        <p:spPr>
          <a:xfrm>
            <a:off x="6535930" y="5855501"/>
            <a:ext cx="1828800" cy="369332"/>
          </a:xfrm>
          <a:prstGeom prst="rect">
            <a:avLst/>
          </a:prstGeom>
          <a:noFill/>
        </p:spPr>
        <p:txBody>
          <a:bodyPr wrap="square" rtlCol="0">
            <a:spAutoFit/>
          </a:bodyPr>
          <a:lstStyle/>
          <a:p>
            <a:pPr algn="ctr"/>
            <a:r>
              <a:rPr lang="en-US" b="1" i="1" dirty="0" smtClean="0">
                <a:solidFill>
                  <a:srgbClr val="963634"/>
                </a:solidFill>
              </a:rPr>
              <a:t>Be Right.</a:t>
            </a:r>
            <a:endParaRPr lang="en-US" b="1" i="1" dirty="0">
              <a:solidFill>
                <a:srgbClr val="963634"/>
              </a:solidFill>
            </a:endParaRPr>
          </a:p>
        </p:txBody>
      </p:sp>
      <p:cxnSp>
        <p:nvCxnSpPr>
          <p:cNvPr id="19" name="Straight Connector 18"/>
          <p:cNvCxnSpPr/>
          <p:nvPr/>
        </p:nvCxnSpPr>
        <p:spPr>
          <a:xfrm>
            <a:off x="2209800" y="2362416"/>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100568" y="2362416"/>
            <a:ext cx="1562898" cy="3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37930" y="2971800"/>
            <a:ext cx="0" cy="252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67200" y="3024136"/>
            <a:ext cx="0" cy="252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39697" y="2993066"/>
            <a:ext cx="0" cy="252464"/>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10" descr="C:\Users\TimT.SUMMITSTRATEGIE\Desktop\bulb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30" t="8955" r="10009" b="9842"/>
          <a:stretch/>
        </p:blipFill>
        <p:spPr bwMode="auto">
          <a:xfrm>
            <a:off x="3680440" y="1685619"/>
            <a:ext cx="1258584" cy="12861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TimT.SUMMITSTRATEGIE\Desktop\d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99" t="12204" r="9985" b="13047"/>
          <a:stretch/>
        </p:blipFill>
        <p:spPr bwMode="auto">
          <a:xfrm>
            <a:off x="6806173" y="1795173"/>
            <a:ext cx="1261105" cy="1141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TimT.SUMMITSTRATEGIE\Desktop\foundati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84" t="10497" r="10658" b="12564"/>
          <a:stretch/>
        </p:blipFill>
        <p:spPr bwMode="auto">
          <a:xfrm>
            <a:off x="656363" y="1731146"/>
            <a:ext cx="1278073" cy="124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9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45008" y="1266583"/>
            <a:ext cx="3733800" cy="2192482"/>
          </a:xfrm>
          <a:ln>
            <a:solidFill>
              <a:schemeClr val="accent6">
                <a:lumMod val="60000"/>
                <a:lumOff val="40000"/>
              </a:schemeClr>
            </a:solidFill>
          </a:ln>
        </p:spPr>
        <p:txBody>
          <a:bodyPr>
            <a:normAutofit/>
          </a:bodyPr>
          <a:lstStyle/>
          <a:p>
            <a:r>
              <a:rPr lang="en-US" sz="1100" dirty="0" smtClean="0"/>
              <a:t>A difficult exit environment since 2001 has led to an increase in the time to exit for venture-backed companies.</a:t>
            </a:r>
          </a:p>
          <a:p>
            <a:r>
              <a:rPr lang="en-US" sz="1100" dirty="0" smtClean="0"/>
              <a:t>As the time to exit has increased, the inventory of venture-backed companies has grown significantly.</a:t>
            </a:r>
          </a:p>
          <a:p>
            <a:pPr marL="220718" lvl="1" indent="-220718">
              <a:buFont typeface="Calibri" pitchFamily="34" charset="0"/>
              <a:buChar char="●"/>
            </a:pPr>
            <a:r>
              <a:rPr lang="en-US" sz="1100" dirty="0"/>
              <a:t>Due to the lack of exits and the increased level of inventory, venture capital funds are being forced beyond their anticipated fund lives as they work to liquidate </a:t>
            </a:r>
            <a:r>
              <a:rPr lang="en-US" sz="1100" dirty="0" smtClean="0"/>
              <a:t>investments.</a:t>
            </a:r>
          </a:p>
          <a:p>
            <a:pPr marL="220718" lvl="1" indent="-220718">
              <a:buFont typeface="Calibri" pitchFamily="34" charset="0"/>
              <a:buChar char="●"/>
            </a:pPr>
            <a:r>
              <a:rPr lang="en-US" sz="1100" dirty="0" smtClean="0"/>
              <a:t>When investors’ need for liquidity is coupled with excess inventory, it presents an opportunity to purchase valuable assets at attractive prices.</a:t>
            </a:r>
            <a:endParaRPr lang="en-US" sz="1100" dirty="0"/>
          </a:p>
          <a:p>
            <a:endParaRPr lang="en-US" sz="1100" dirty="0"/>
          </a:p>
        </p:txBody>
      </p:sp>
      <p:sp>
        <p:nvSpPr>
          <p:cNvPr id="4" name="Title 3"/>
          <p:cNvSpPr>
            <a:spLocks noGrp="1"/>
          </p:cNvSpPr>
          <p:nvPr>
            <p:ph type="title"/>
          </p:nvPr>
        </p:nvSpPr>
        <p:spPr>
          <a:xfrm>
            <a:off x="78618" y="544224"/>
            <a:ext cx="8912981" cy="482952"/>
          </a:xfrm>
        </p:spPr>
        <p:txBody>
          <a:bodyPr/>
          <a:lstStyle/>
          <a:p>
            <a:r>
              <a:rPr lang="en-US" dirty="0" smtClean="0"/>
              <a:t>Venture capital secondary opportunity</a:t>
            </a:r>
            <a:endParaRPr lang="en-US" dirty="0"/>
          </a:p>
        </p:txBody>
      </p:sp>
      <p:sp>
        <p:nvSpPr>
          <p:cNvPr id="9" name="Rectangle 8"/>
          <p:cNvSpPr/>
          <p:nvPr/>
        </p:nvSpPr>
        <p:spPr>
          <a:xfrm>
            <a:off x="4940808" y="1024127"/>
            <a:ext cx="3733800" cy="2424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Median Uplift to NAV at Exit Compared to Prior Quarter </a:t>
            </a:r>
            <a:endParaRPr lang="en-US" sz="1100" b="1" dirty="0"/>
          </a:p>
        </p:txBody>
      </p:sp>
      <p:sp>
        <p:nvSpPr>
          <p:cNvPr id="11" name="Rectangle 10"/>
          <p:cNvSpPr/>
          <p:nvPr/>
        </p:nvSpPr>
        <p:spPr>
          <a:xfrm>
            <a:off x="445008" y="3836600"/>
            <a:ext cx="3733800" cy="221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Venture Capital Fund Lifespans</a:t>
            </a:r>
            <a:endParaRPr lang="en-US" sz="1100" b="1" dirty="0"/>
          </a:p>
        </p:txBody>
      </p:sp>
      <p:sp>
        <p:nvSpPr>
          <p:cNvPr id="12" name="Rectangle 11"/>
          <p:cNvSpPr/>
          <p:nvPr/>
        </p:nvSpPr>
        <p:spPr>
          <a:xfrm>
            <a:off x="4940806" y="3836600"/>
            <a:ext cx="3733800" cy="221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Inventory of Venture-Backed Companies</a:t>
            </a:r>
            <a:endParaRPr lang="en-US" sz="1100" b="1" dirty="0"/>
          </a:p>
        </p:txBody>
      </p:sp>
      <p:sp>
        <p:nvSpPr>
          <p:cNvPr id="10" name="Rectangle 9"/>
          <p:cNvSpPr/>
          <p:nvPr/>
        </p:nvSpPr>
        <p:spPr>
          <a:xfrm>
            <a:off x="445008" y="1024128"/>
            <a:ext cx="3733800" cy="2424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Market Dynamics Driving Venture Secondary</a:t>
            </a:r>
            <a:endParaRPr lang="en-US" sz="1100" b="1" dirty="0"/>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806" y="4058274"/>
            <a:ext cx="3733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805" y="1266582"/>
            <a:ext cx="3733801" cy="219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07" y="4058274"/>
            <a:ext cx="373380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97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0"/>
            <a:ext cx="6705600" cy="762000"/>
          </a:xfrm>
        </p:spPr>
        <p:txBody>
          <a:bodyPr anchor="ctr" anchorCtr="1">
            <a:noAutofit/>
          </a:bodyPr>
          <a:lstStyle/>
          <a:p>
            <a:pPr marL="0" lvl="1" indent="0">
              <a:spcBef>
                <a:spcPts val="0"/>
              </a:spcBef>
              <a:buSzPct val="100000"/>
              <a:buNone/>
            </a:pPr>
            <a:r>
              <a:rPr lang="en-US" sz="1800" b="1" i="1" dirty="0" smtClean="0">
                <a:solidFill>
                  <a:srgbClr val="16295A"/>
                </a:solidFill>
              </a:rPr>
              <a:t>PRIVATE EQUITY COMMITMENT MODEL &amp;</a:t>
            </a:r>
          </a:p>
          <a:p>
            <a:pPr marL="0" lvl="1" indent="0">
              <a:spcBef>
                <a:spcPts val="0"/>
              </a:spcBef>
              <a:buSzPct val="100000"/>
              <a:buNone/>
            </a:pPr>
            <a:r>
              <a:rPr lang="en-US" sz="1800" b="1" i="1" dirty="0" smtClean="0">
                <a:solidFill>
                  <a:srgbClr val="16295A"/>
                </a:solidFill>
              </a:rPr>
              <a:t>MANAGER RECOMMENDATIONS</a:t>
            </a:r>
            <a:endParaRPr lang="en-US" sz="1800" dirty="0"/>
          </a:p>
        </p:txBody>
      </p:sp>
      <p:pic>
        <p:nvPicPr>
          <p:cNvPr id="4" name="Picture 2" descr="C:\Users\TimT.SUMMITSTRATEGIE\Desktop\Summit Logo - Blue Bo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276" t="43542" r="42291" b="43653"/>
          <a:stretch/>
        </p:blipFill>
        <p:spPr bwMode="auto">
          <a:xfrm>
            <a:off x="1676400" y="2883409"/>
            <a:ext cx="1229833" cy="109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1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5400"/>
            <a:ext cx="6705600" cy="3276600"/>
          </a:xfrm>
        </p:spPr>
        <p:txBody>
          <a:bodyPr anchor="ctr" anchorCtr="1">
            <a:noAutofit/>
          </a:bodyPr>
          <a:lstStyle/>
          <a:p>
            <a:pPr marL="0" lvl="1" indent="0">
              <a:buSzPct val="100000"/>
              <a:buNone/>
            </a:pPr>
            <a:r>
              <a:rPr lang="en-US" sz="1800" b="1" i="1" dirty="0" smtClean="0">
                <a:solidFill>
                  <a:srgbClr val="16295A"/>
                </a:solidFill>
              </a:rPr>
              <a:t>PRIVATE EQUITY EDUCATION &amp; MARKET UPDATES</a:t>
            </a:r>
          </a:p>
          <a:p>
            <a:pPr marL="0" lvl="1" indent="0">
              <a:buSzPct val="100000"/>
              <a:buNone/>
            </a:pPr>
            <a:endParaRPr lang="en-US" sz="1800" dirty="0"/>
          </a:p>
        </p:txBody>
      </p:sp>
      <p:pic>
        <p:nvPicPr>
          <p:cNvPr id="4" name="Picture 2" descr="C:\Users\TimT.SUMMITSTRATEGIE\Desktop\Summit Logo - Blue Bo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276" t="43542" r="42291" b="43653"/>
          <a:stretch/>
        </p:blipFill>
        <p:spPr bwMode="auto">
          <a:xfrm>
            <a:off x="1676400" y="2209800"/>
            <a:ext cx="1229833" cy="109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9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Private equity: Commitment model</a:t>
            </a:r>
            <a:endParaRPr lang="en-US" dirty="0"/>
          </a:p>
        </p:txBody>
      </p:sp>
      <p:sp>
        <p:nvSpPr>
          <p:cNvPr id="3" name="Content Placeholder 2"/>
          <p:cNvSpPr>
            <a:spLocks noGrp="1"/>
          </p:cNvSpPr>
          <p:nvPr>
            <p:ph idx="1"/>
          </p:nvPr>
        </p:nvSpPr>
        <p:spPr>
          <a:xfrm>
            <a:off x="182880" y="990601"/>
            <a:ext cx="3429000" cy="5257799"/>
          </a:xfrm>
        </p:spPr>
        <p:txBody>
          <a:bodyPr>
            <a:noAutofit/>
          </a:bodyPr>
          <a:lstStyle/>
          <a:p>
            <a:pPr>
              <a:spcBef>
                <a:spcPts val="600"/>
              </a:spcBef>
            </a:pPr>
            <a:r>
              <a:rPr lang="en-US" sz="1400" dirty="0"/>
              <a:t>The Commitment Model attempts to predict how much capital will actually be in private equity funds at a given point in </a:t>
            </a:r>
            <a:r>
              <a:rPr lang="en-US" sz="1400" dirty="0" smtClean="0"/>
              <a:t>time.</a:t>
            </a:r>
            <a:endParaRPr lang="en-US" sz="1400" dirty="0"/>
          </a:p>
          <a:p>
            <a:pPr>
              <a:spcBef>
                <a:spcPts val="600"/>
              </a:spcBef>
            </a:pPr>
            <a:r>
              <a:rPr lang="en-US" sz="1400" dirty="0"/>
              <a:t>Estimates the commitments needed to reach and maintain the allocation </a:t>
            </a:r>
            <a:r>
              <a:rPr lang="en-US" sz="1400" dirty="0" smtClean="0"/>
              <a:t>target.</a:t>
            </a:r>
            <a:endParaRPr lang="en-US" sz="1400" dirty="0"/>
          </a:p>
          <a:p>
            <a:pPr>
              <a:spcBef>
                <a:spcPts val="600"/>
              </a:spcBef>
            </a:pPr>
            <a:r>
              <a:rPr lang="en-US" sz="1400" dirty="0"/>
              <a:t>Diversifies the portfolio </a:t>
            </a:r>
            <a:r>
              <a:rPr lang="en-US" sz="1400" dirty="0" smtClean="0"/>
              <a:t>by reducing:</a:t>
            </a:r>
            <a:endParaRPr lang="en-US" sz="1400" dirty="0"/>
          </a:p>
          <a:p>
            <a:pPr lvl="1">
              <a:spcBef>
                <a:spcPts val="600"/>
              </a:spcBef>
            </a:pPr>
            <a:r>
              <a:rPr lang="en-US" sz="1400" dirty="0" smtClean="0"/>
              <a:t>Vintage </a:t>
            </a:r>
            <a:r>
              <a:rPr lang="en-US" sz="1400" dirty="0"/>
              <a:t>year </a:t>
            </a:r>
            <a:r>
              <a:rPr lang="en-US" sz="1400" dirty="0" smtClean="0"/>
              <a:t>risk;</a:t>
            </a:r>
            <a:endParaRPr lang="en-US" sz="1400" dirty="0"/>
          </a:p>
          <a:p>
            <a:pPr lvl="1">
              <a:spcBef>
                <a:spcPts val="600"/>
              </a:spcBef>
            </a:pPr>
            <a:r>
              <a:rPr lang="en-US" sz="1400" dirty="0" smtClean="0"/>
              <a:t>Strategy </a:t>
            </a:r>
            <a:r>
              <a:rPr lang="en-US" sz="1400" dirty="0"/>
              <a:t>and sector risk; and</a:t>
            </a:r>
          </a:p>
          <a:p>
            <a:pPr lvl="1">
              <a:spcBef>
                <a:spcPts val="600"/>
              </a:spcBef>
            </a:pPr>
            <a:r>
              <a:rPr lang="en-US" sz="1400" dirty="0" smtClean="0"/>
              <a:t>Individual </a:t>
            </a:r>
            <a:r>
              <a:rPr lang="en-US" sz="1400" dirty="0"/>
              <a:t>general partner </a:t>
            </a:r>
            <a:r>
              <a:rPr lang="en-US" sz="1400" dirty="0" smtClean="0"/>
              <a:t>risk.</a:t>
            </a:r>
            <a:endParaRPr lang="en-US" sz="1400" dirty="0"/>
          </a:p>
          <a:p>
            <a:pPr>
              <a:spcBef>
                <a:spcPts val="600"/>
              </a:spcBef>
            </a:pPr>
            <a:r>
              <a:rPr lang="en-US" sz="1400" dirty="0" smtClean="0"/>
              <a:t>The model </a:t>
            </a:r>
            <a:r>
              <a:rPr lang="en-US" sz="1400" dirty="0"/>
              <a:t>is monitored and adjusted over time by Summit Strategies </a:t>
            </a:r>
            <a:r>
              <a:rPr lang="en-US" sz="1400" dirty="0" smtClean="0"/>
              <a:t>Group.</a:t>
            </a:r>
            <a:endParaRPr lang="en-US" sz="1400" dirty="0"/>
          </a:p>
          <a:p>
            <a:pPr>
              <a:spcBef>
                <a:spcPts val="600"/>
              </a:spcBef>
            </a:pPr>
            <a:r>
              <a:rPr lang="en-US" sz="1400" dirty="0" smtClean="0"/>
              <a:t>This example is based on the following inputs:</a:t>
            </a:r>
          </a:p>
          <a:p>
            <a:pPr lvl="1">
              <a:spcBef>
                <a:spcPts val="600"/>
              </a:spcBef>
            </a:pPr>
            <a:r>
              <a:rPr lang="en-US" sz="1400" dirty="0" smtClean="0"/>
              <a:t>$1.6 billion of plan assets</a:t>
            </a:r>
          </a:p>
          <a:p>
            <a:pPr lvl="1">
              <a:spcBef>
                <a:spcPts val="600"/>
              </a:spcBef>
            </a:pPr>
            <a:r>
              <a:rPr lang="en-US" sz="1400" dirty="0" smtClean="0"/>
              <a:t>7.5% expected growth in assets</a:t>
            </a:r>
          </a:p>
          <a:p>
            <a:pPr lvl="1">
              <a:spcBef>
                <a:spcPts val="600"/>
              </a:spcBef>
            </a:pPr>
            <a:r>
              <a:rPr lang="en-US" sz="1400" dirty="0"/>
              <a:t>5</a:t>
            </a:r>
            <a:r>
              <a:rPr lang="en-US" sz="1400" dirty="0" smtClean="0"/>
              <a:t>% target allocation to Private Markets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018" y="1066800"/>
            <a:ext cx="472658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018" y="4267200"/>
            <a:ext cx="4572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85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pipeline ideas - approved</a:t>
            </a:r>
            <a:endParaRPr lang="en-US" dirty="0"/>
          </a:p>
        </p:txBody>
      </p:sp>
      <p:sp>
        <p:nvSpPr>
          <p:cNvPr id="3" name="Content Placeholder 2"/>
          <p:cNvSpPr>
            <a:spLocks noGrp="1"/>
          </p:cNvSpPr>
          <p:nvPr>
            <p:ph idx="1"/>
          </p:nvPr>
        </p:nvSpPr>
        <p:spPr>
          <a:xfrm>
            <a:off x="228600" y="914400"/>
            <a:ext cx="8458200" cy="685800"/>
          </a:xfrm>
        </p:spPr>
        <p:txBody>
          <a:bodyPr>
            <a:normAutofit/>
          </a:bodyPr>
          <a:lstStyle/>
          <a:p>
            <a:pPr marL="0" indent="0">
              <a:buNone/>
            </a:pPr>
            <a:r>
              <a:rPr lang="en-US" dirty="0" smtClean="0">
                <a:solidFill>
                  <a:srgbClr val="16295A"/>
                </a:solidFill>
              </a:rPr>
              <a:t>Additional Summit-only relationships that have announced or will likely announce 2015 fundraises for existing or new products:</a:t>
            </a:r>
            <a:endParaRPr lang="en-US" dirty="0">
              <a:solidFill>
                <a:srgbClr val="16295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1468484"/>
              </p:ext>
            </p:extLst>
          </p:nvPr>
        </p:nvGraphicFramePr>
        <p:xfrm>
          <a:off x="301752" y="1447800"/>
          <a:ext cx="8540496" cy="4407234"/>
        </p:xfrm>
        <a:graphic>
          <a:graphicData uri="http://schemas.openxmlformats.org/drawingml/2006/table">
            <a:tbl>
              <a:tblPr firstRow="1" bandRow="1">
                <a:tableStyleId>{5C22544A-7EE6-4342-B048-85BDC9FD1C3A}</a:tableStyleId>
              </a:tblPr>
              <a:tblGrid>
                <a:gridCol w="2642616"/>
                <a:gridCol w="2487168"/>
                <a:gridCol w="3410712"/>
              </a:tblGrid>
              <a:tr h="374904">
                <a:tc>
                  <a:txBody>
                    <a:bodyPr/>
                    <a:lstStyle/>
                    <a:p>
                      <a:r>
                        <a:rPr lang="en-US" sz="1400" dirty="0" smtClean="0"/>
                        <a:t>Manager</a:t>
                      </a:r>
                      <a:endParaRPr lang="en-US" sz="1400" dirty="0"/>
                    </a:p>
                  </a:txBody>
                  <a:tcPr>
                    <a:solidFill>
                      <a:srgbClr val="16295A"/>
                    </a:solidFill>
                  </a:tcPr>
                </a:tc>
                <a:tc>
                  <a:txBody>
                    <a:bodyPr/>
                    <a:lstStyle/>
                    <a:p>
                      <a:r>
                        <a:rPr lang="en-US" sz="1400" dirty="0" smtClean="0"/>
                        <a:t>Fund Size, Final Close</a:t>
                      </a:r>
                      <a:endParaRPr lang="en-US" sz="1400" dirty="0"/>
                    </a:p>
                  </a:txBody>
                  <a:tcPr>
                    <a:solidFill>
                      <a:srgbClr val="16295A"/>
                    </a:solidFill>
                  </a:tcPr>
                </a:tc>
                <a:tc>
                  <a:txBody>
                    <a:bodyPr/>
                    <a:lstStyle/>
                    <a:p>
                      <a:r>
                        <a:rPr lang="en-US" sz="1400" dirty="0" smtClean="0"/>
                        <a:t>Description of Manager</a:t>
                      </a:r>
                      <a:endParaRPr lang="en-US" sz="1400" dirty="0"/>
                    </a:p>
                  </a:txBody>
                  <a:tcPr>
                    <a:solidFill>
                      <a:srgbClr val="16295A"/>
                    </a:solidFill>
                  </a:tcPr>
                </a:tc>
              </a:tr>
              <a:tr h="995836">
                <a:tc>
                  <a:txBody>
                    <a:bodyPr/>
                    <a:lstStyle/>
                    <a:p>
                      <a:r>
                        <a:rPr lang="en-US" sz="1400" dirty="0" smtClean="0">
                          <a:solidFill>
                            <a:srgbClr val="16295A"/>
                          </a:solidFill>
                        </a:rPr>
                        <a:t>AE Industrial</a:t>
                      </a:r>
                      <a:r>
                        <a:rPr lang="en-US" sz="1400" baseline="0" dirty="0" smtClean="0">
                          <a:solidFill>
                            <a:srgbClr val="16295A"/>
                          </a:solidFill>
                        </a:rPr>
                        <a:t> Partners </a:t>
                      </a:r>
                      <a:r>
                        <a:rPr lang="en-US" sz="1400" i="0" baseline="0" dirty="0" smtClean="0">
                          <a:solidFill>
                            <a:srgbClr val="16295A"/>
                          </a:solidFill>
                        </a:rPr>
                        <a:t>I</a:t>
                      </a:r>
                      <a:endParaRPr lang="en-US" sz="1400" dirty="0">
                        <a:solidFill>
                          <a:srgbClr val="16295A"/>
                        </a:solidFill>
                      </a:endParaRPr>
                    </a:p>
                  </a:txBody>
                  <a:tcPr/>
                </a:tc>
                <a:tc>
                  <a:txBody>
                    <a:bodyPr/>
                    <a:lstStyle/>
                    <a:p>
                      <a:r>
                        <a:rPr lang="en-US" sz="1400" dirty="0" smtClean="0">
                          <a:solidFill>
                            <a:srgbClr val="16295A"/>
                          </a:solidFill>
                        </a:rPr>
                        <a:t>$600m. Final close expected in Fall 2015. </a:t>
                      </a:r>
                      <a:endParaRPr lang="en-US" sz="1400" dirty="0">
                        <a:solidFill>
                          <a:srgbClr val="16295A"/>
                        </a:solidFill>
                      </a:endParaRPr>
                    </a:p>
                  </a:txBody>
                  <a:tcPr/>
                </a:tc>
                <a:tc>
                  <a:txBody>
                    <a:bodyPr/>
                    <a:lstStyle/>
                    <a:p>
                      <a:r>
                        <a:rPr lang="en-US" sz="1400" dirty="0" smtClean="0">
                          <a:solidFill>
                            <a:srgbClr val="16295A"/>
                          </a:solidFill>
                        </a:rPr>
                        <a:t>Formed in 1998 to invest in Aerospace, Power Generation and Specialty Industrial businesses.  The firm has a track record of investing as a fund-less sponsor</a:t>
                      </a:r>
                      <a:r>
                        <a:rPr lang="en-US" sz="1400" baseline="0" dirty="0" smtClean="0">
                          <a:solidFill>
                            <a:srgbClr val="16295A"/>
                          </a:solidFill>
                        </a:rPr>
                        <a:t> with capital from the Carlyle Group. </a:t>
                      </a:r>
                      <a:r>
                        <a:rPr lang="en-US" sz="1400" dirty="0" smtClean="0">
                          <a:solidFill>
                            <a:srgbClr val="16295A"/>
                          </a:solidFill>
                        </a:rPr>
                        <a:t>The fund also has a sizable GP commitment of 4%.  </a:t>
                      </a:r>
                      <a:endParaRPr lang="en-US" sz="1400" dirty="0">
                        <a:solidFill>
                          <a:srgbClr val="16295A"/>
                        </a:solidFill>
                      </a:endParaRPr>
                    </a:p>
                  </a:txBody>
                  <a:tcPr/>
                </a:tc>
              </a:tr>
              <a:tr h="770970">
                <a:tc>
                  <a:txBody>
                    <a:bodyPr/>
                    <a:lstStyle/>
                    <a:p>
                      <a:r>
                        <a:rPr lang="en-US" sz="1400" dirty="0" smtClean="0">
                          <a:solidFill>
                            <a:srgbClr val="16295A"/>
                          </a:solidFill>
                        </a:rPr>
                        <a:t>AKKR V</a:t>
                      </a:r>
                      <a:endParaRPr lang="en-US" sz="1400" dirty="0">
                        <a:solidFill>
                          <a:srgbClr val="16295A"/>
                        </a:solidFill>
                      </a:endParaRPr>
                    </a:p>
                  </a:txBody>
                  <a:tcPr/>
                </a:tc>
                <a:tc>
                  <a:txBody>
                    <a:bodyPr/>
                    <a:lstStyle/>
                    <a:p>
                      <a:r>
                        <a:rPr lang="en-US" sz="1400" dirty="0" smtClean="0">
                          <a:solidFill>
                            <a:srgbClr val="16295A"/>
                          </a:solidFill>
                        </a:rPr>
                        <a:t>$1.2 billion, Final close expected in September</a:t>
                      </a:r>
                      <a:r>
                        <a:rPr lang="en-US" sz="1400" baseline="0" dirty="0" smtClean="0">
                          <a:solidFill>
                            <a:srgbClr val="16295A"/>
                          </a:solidFill>
                        </a:rPr>
                        <a:t> 2015. </a:t>
                      </a:r>
                      <a:endParaRPr lang="en-US" sz="1400" dirty="0">
                        <a:solidFill>
                          <a:srgbClr val="16295A"/>
                        </a:solidFill>
                      </a:endParaRPr>
                    </a:p>
                  </a:txBody>
                  <a:tcPr/>
                </a:tc>
                <a:tc>
                  <a:txBody>
                    <a:bodyPr/>
                    <a:lstStyle/>
                    <a:p>
                      <a:r>
                        <a:rPr lang="en-US" sz="1400" dirty="0" smtClean="0">
                          <a:solidFill>
                            <a:srgbClr val="16295A"/>
                          </a:solidFill>
                        </a:rPr>
                        <a:t>AKKR specializes in software</a:t>
                      </a:r>
                      <a:r>
                        <a:rPr lang="en-US" sz="1400" baseline="0" dirty="0" smtClean="0">
                          <a:solidFill>
                            <a:srgbClr val="16295A"/>
                          </a:solidFill>
                        </a:rPr>
                        <a:t> and software-enabled service companies. Historical return are excellent and the manager is committing 7% of the fund. </a:t>
                      </a:r>
                      <a:endParaRPr lang="en-US" sz="1400" dirty="0">
                        <a:solidFill>
                          <a:srgbClr val="16295A"/>
                        </a:solidFill>
                      </a:endParaRPr>
                    </a:p>
                  </a:txBody>
                  <a:tcPr/>
                </a:tc>
              </a:tr>
              <a:tr h="546104">
                <a:tc>
                  <a:txBody>
                    <a:bodyPr/>
                    <a:lstStyle/>
                    <a:p>
                      <a:r>
                        <a:rPr lang="en-US" sz="1400" dirty="0" smtClean="0">
                          <a:solidFill>
                            <a:srgbClr val="16295A"/>
                          </a:solidFill>
                        </a:rPr>
                        <a:t>Garrison IV</a:t>
                      </a:r>
                      <a:endParaRPr lang="en-US" sz="1400" dirty="0">
                        <a:solidFill>
                          <a:srgbClr val="16295A"/>
                        </a:solidFill>
                      </a:endParaRPr>
                    </a:p>
                  </a:txBody>
                  <a:tcPr/>
                </a:tc>
                <a:tc>
                  <a:txBody>
                    <a:bodyPr/>
                    <a:lstStyle/>
                    <a:p>
                      <a:r>
                        <a:rPr lang="en-US" sz="1400" dirty="0" smtClean="0">
                          <a:solidFill>
                            <a:srgbClr val="16295A"/>
                          </a:solidFill>
                        </a:rPr>
                        <a:t>$800m, Final close expected</a:t>
                      </a:r>
                      <a:r>
                        <a:rPr lang="en-US" sz="1400" baseline="0" dirty="0" smtClean="0">
                          <a:solidFill>
                            <a:srgbClr val="16295A"/>
                          </a:solidFill>
                        </a:rPr>
                        <a:t> in October 2015. </a:t>
                      </a:r>
                      <a:endParaRPr lang="en-US" sz="1400" dirty="0">
                        <a:solidFill>
                          <a:srgbClr val="16295A"/>
                        </a:solidFill>
                      </a:endParaRPr>
                    </a:p>
                  </a:txBody>
                  <a:tcPr/>
                </a:tc>
                <a:tc>
                  <a:txBody>
                    <a:bodyPr/>
                    <a:lstStyle/>
                    <a:p>
                      <a:r>
                        <a:rPr lang="en-US" sz="1400" dirty="0" smtClean="0">
                          <a:solidFill>
                            <a:srgbClr val="16295A"/>
                          </a:solidFill>
                        </a:rPr>
                        <a:t>Multi-strategy distressed</a:t>
                      </a:r>
                      <a:r>
                        <a:rPr lang="en-US" sz="1400" baseline="0" dirty="0" smtClean="0">
                          <a:solidFill>
                            <a:srgbClr val="16295A"/>
                          </a:solidFill>
                        </a:rPr>
                        <a:t> strategy. Fund has already invested 41% called and held slightly above cost which eliminates the j-curve for new investors. </a:t>
                      </a:r>
                      <a:endParaRPr lang="en-US" sz="1400" dirty="0">
                        <a:solidFill>
                          <a:srgbClr val="16295A"/>
                        </a:solidFill>
                      </a:endParaRPr>
                    </a:p>
                  </a:txBody>
                  <a:tcPr/>
                </a:tc>
              </a:tr>
              <a:tr h="770970">
                <a:tc>
                  <a:txBody>
                    <a:bodyPr/>
                    <a:lstStyle/>
                    <a:p>
                      <a:r>
                        <a:rPr lang="en-US" sz="1400" dirty="0" smtClean="0">
                          <a:solidFill>
                            <a:srgbClr val="16295A"/>
                          </a:solidFill>
                        </a:rPr>
                        <a:t>Catalyst Capital V</a:t>
                      </a:r>
                      <a:endParaRPr lang="en-US" sz="1400" dirty="0">
                        <a:solidFill>
                          <a:srgbClr val="16295A"/>
                        </a:solidFill>
                      </a:endParaRPr>
                    </a:p>
                  </a:txBody>
                  <a:tcPr/>
                </a:tc>
                <a:tc>
                  <a:txBody>
                    <a:bodyPr/>
                    <a:lstStyle/>
                    <a:p>
                      <a:r>
                        <a:rPr lang="en-US" sz="1400" dirty="0" smtClean="0">
                          <a:solidFill>
                            <a:srgbClr val="16295A"/>
                          </a:solidFill>
                        </a:rPr>
                        <a:t>$1.25</a:t>
                      </a:r>
                      <a:r>
                        <a:rPr lang="en-US" sz="1400" baseline="0" dirty="0" smtClean="0">
                          <a:solidFill>
                            <a:srgbClr val="16295A"/>
                          </a:solidFill>
                        </a:rPr>
                        <a:t> billion. Final close in September. </a:t>
                      </a:r>
                      <a:endParaRPr lang="en-US" sz="1400" dirty="0">
                        <a:solidFill>
                          <a:srgbClr val="16295A"/>
                        </a:solidFill>
                      </a:endParaRPr>
                    </a:p>
                  </a:txBody>
                  <a:tcPr/>
                </a:tc>
                <a:tc>
                  <a:txBody>
                    <a:bodyPr/>
                    <a:lstStyle/>
                    <a:p>
                      <a:r>
                        <a:rPr lang="en-US" sz="1400" dirty="0" smtClean="0">
                          <a:solidFill>
                            <a:srgbClr val="16295A"/>
                          </a:solidFill>
                        </a:rPr>
                        <a:t>Canadian distressed firm raising</a:t>
                      </a:r>
                      <a:r>
                        <a:rPr lang="en-US" sz="1400" baseline="0" dirty="0" smtClean="0">
                          <a:solidFill>
                            <a:srgbClr val="16295A"/>
                          </a:solidFill>
                        </a:rPr>
                        <a:t> fifth fund with a strong track record and a unique mechanism to mitigate J-curve. </a:t>
                      </a:r>
                      <a:endParaRPr lang="en-US" sz="1400" dirty="0">
                        <a:solidFill>
                          <a:srgbClr val="16295A"/>
                        </a:solidFill>
                      </a:endParaRPr>
                    </a:p>
                  </a:txBody>
                  <a:tcPr/>
                </a:tc>
              </a:tr>
            </a:tbl>
          </a:graphicData>
        </a:graphic>
      </p:graphicFrame>
      <p:sp>
        <p:nvSpPr>
          <p:cNvPr id="5" name="TextBox 4"/>
          <p:cNvSpPr txBox="1"/>
          <p:nvPr/>
        </p:nvSpPr>
        <p:spPr>
          <a:xfrm>
            <a:off x="304800" y="6400800"/>
            <a:ext cx="8382000" cy="276999"/>
          </a:xfrm>
          <a:prstGeom prst="rect">
            <a:avLst/>
          </a:prstGeom>
          <a:noFill/>
        </p:spPr>
        <p:txBody>
          <a:bodyPr wrap="square" rtlCol="0">
            <a:spAutoFit/>
          </a:bodyPr>
          <a:lstStyle/>
          <a:p>
            <a:r>
              <a:rPr lang="en-US" sz="1200" i="1" dirty="0" smtClean="0">
                <a:solidFill>
                  <a:schemeClr val="tx1">
                    <a:lumMod val="75000"/>
                    <a:lumOff val="25000"/>
                  </a:schemeClr>
                </a:solidFill>
              </a:rPr>
              <a:t>*indicates that a particular product has already been approved at Summit’s Investment Committee. </a:t>
            </a:r>
            <a:endParaRPr lang="en-US" sz="1200" i="1" dirty="0">
              <a:solidFill>
                <a:schemeClr val="tx1">
                  <a:lumMod val="75000"/>
                  <a:lumOff val="25000"/>
                </a:schemeClr>
              </a:solidFill>
            </a:endParaRPr>
          </a:p>
        </p:txBody>
      </p:sp>
    </p:spTree>
    <p:extLst>
      <p:ext uri="{BB962C8B-B14F-4D97-AF65-F5344CB8AC3E}">
        <p14:creationId xmlns:p14="http://schemas.microsoft.com/office/powerpoint/2010/main" val="450013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pipeline ideas - Forward</a:t>
            </a:r>
            <a:endParaRPr lang="en-US" dirty="0"/>
          </a:p>
        </p:txBody>
      </p:sp>
      <p:sp>
        <p:nvSpPr>
          <p:cNvPr id="3" name="Content Placeholder 2"/>
          <p:cNvSpPr>
            <a:spLocks noGrp="1"/>
          </p:cNvSpPr>
          <p:nvPr>
            <p:ph idx="1"/>
          </p:nvPr>
        </p:nvSpPr>
        <p:spPr>
          <a:xfrm>
            <a:off x="228600" y="914400"/>
            <a:ext cx="8458200" cy="685800"/>
          </a:xfrm>
        </p:spPr>
        <p:txBody>
          <a:bodyPr>
            <a:normAutofit/>
          </a:bodyPr>
          <a:lstStyle/>
          <a:p>
            <a:pPr marL="0" indent="0">
              <a:buNone/>
            </a:pPr>
            <a:r>
              <a:rPr lang="en-US" dirty="0" smtClean="0">
                <a:solidFill>
                  <a:srgbClr val="16295A"/>
                </a:solidFill>
              </a:rPr>
              <a:t>Additional Summit-only relationships that have announced or will likely announce 2015 fundraises for existing or new products:</a:t>
            </a:r>
            <a:endParaRPr lang="en-US" dirty="0">
              <a:solidFill>
                <a:srgbClr val="16295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0031338"/>
              </p:ext>
            </p:extLst>
          </p:nvPr>
        </p:nvGraphicFramePr>
        <p:xfrm>
          <a:off x="301752" y="1371600"/>
          <a:ext cx="8540496" cy="5007864"/>
        </p:xfrm>
        <a:graphic>
          <a:graphicData uri="http://schemas.openxmlformats.org/drawingml/2006/table">
            <a:tbl>
              <a:tblPr firstRow="1" bandRow="1">
                <a:tableStyleId>{5C22544A-7EE6-4342-B048-85BDC9FD1C3A}</a:tableStyleId>
              </a:tblPr>
              <a:tblGrid>
                <a:gridCol w="2642616"/>
                <a:gridCol w="2487168"/>
                <a:gridCol w="3410712"/>
              </a:tblGrid>
              <a:tr h="374904">
                <a:tc>
                  <a:txBody>
                    <a:bodyPr/>
                    <a:lstStyle/>
                    <a:p>
                      <a:r>
                        <a:rPr lang="en-US" sz="1400" dirty="0" smtClean="0"/>
                        <a:t>Manager</a:t>
                      </a:r>
                      <a:endParaRPr lang="en-US" sz="1400" dirty="0"/>
                    </a:p>
                  </a:txBody>
                  <a:tcPr>
                    <a:solidFill>
                      <a:srgbClr val="16295A"/>
                    </a:solidFill>
                  </a:tcPr>
                </a:tc>
                <a:tc>
                  <a:txBody>
                    <a:bodyPr/>
                    <a:lstStyle/>
                    <a:p>
                      <a:r>
                        <a:rPr lang="en-US" sz="1400" dirty="0" smtClean="0"/>
                        <a:t>Fund Size, Final Close</a:t>
                      </a:r>
                      <a:endParaRPr lang="en-US" sz="1400" dirty="0"/>
                    </a:p>
                  </a:txBody>
                  <a:tcPr>
                    <a:solidFill>
                      <a:srgbClr val="16295A"/>
                    </a:solidFill>
                  </a:tcPr>
                </a:tc>
                <a:tc>
                  <a:txBody>
                    <a:bodyPr/>
                    <a:lstStyle/>
                    <a:p>
                      <a:r>
                        <a:rPr lang="en-US" sz="1400" dirty="0" smtClean="0"/>
                        <a:t>Description of Manager</a:t>
                      </a:r>
                      <a:endParaRPr lang="en-US" sz="1400" dirty="0"/>
                    </a:p>
                  </a:txBody>
                  <a:tcPr>
                    <a:solidFill>
                      <a:srgbClr val="16295A"/>
                    </a:solidFill>
                  </a:tcPr>
                </a:tc>
              </a:tr>
              <a:tr h="995836">
                <a:tc>
                  <a:txBody>
                    <a:bodyPr/>
                    <a:lstStyle/>
                    <a:p>
                      <a:r>
                        <a:rPr lang="en-US" sz="1400" dirty="0" smtClean="0">
                          <a:solidFill>
                            <a:srgbClr val="16295A"/>
                          </a:solidFill>
                        </a:rPr>
                        <a:t>JF Lehman IV</a:t>
                      </a:r>
                      <a:endParaRPr lang="en-US" sz="1400" dirty="0">
                        <a:solidFill>
                          <a:srgbClr val="16295A"/>
                        </a:solidFill>
                      </a:endParaRPr>
                    </a:p>
                  </a:txBody>
                  <a:tcPr/>
                </a:tc>
                <a:tc>
                  <a:txBody>
                    <a:bodyPr/>
                    <a:lstStyle/>
                    <a:p>
                      <a:r>
                        <a:rPr lang="en-US" sz="1400" dirty="0" smtClean="0">
                          <a:solidFill>
                            <a:srgbClr val="16295A"/>
                          </a:solidFill>
                        </a:rPr>
                        <a:t>$800m, final close expected</a:t>
                      </a:r>
                      <a:r>
                        <a:rPr lang="en-US" sz="1400" baseline="0" dirty="0" smtClean="0">
                          <a:solidFill>
                            <a:srgbClr val="16295A"/>
                          </a:solidFill>
                        </a:rPr>
                        <a:t> in late 2015</a:t>
                      </a:r>
                      <a:endParaRPr lang="en-US" sz="1400" dirty="0">
                        <a:solidFill>
                          <a:srgbClr val="16295A"/>
                        </a:solidFill>
                      </a:endParaRPr>
                    </a:p>
                  </a:txBody>
                  <a:tcPr/>
                </a:tc>
                <a:tc>
                  <a:txBody>
                    <a:bodyPr/>
                    <a:lstStyle/>
                    <a:p>
                      <a:r>
                        <a:rPr lang="en-US" sz="1400" dirty="0" smtClean="0">
                          <a:solidFill>
                            <a:srgbClr val="16295A"/>
                          </a:solidFill>
                        </a:rPr>
                        <a:t>Defense and transportation focused small buyout firm; the strategy is relatively concentrated and the firm has had strong performance.  Capacity constraints could be an issue as there will only be a $250 million increase in fund size from the last fund. </a:t>
                      </a:r>
                    </a:p>
                    <a:p>
                      <a:endParaRPr lang="en-US" sz="1400" dirty="0">
                        <a:solidFill>
                          <a:srgbClr val="16295A"/>
                        </a:solidFill>
                      </a:endParaRPr>
                    </a:p>
                  </a:txBody>
                  <a:tcPr/>
                </a:tc>
              </a:tr>
              <a:tr h="770970">
                <a:tc>
                  <a:txBody>
                    <a:bodyPr/>
                    <a:lstStyle/>
                    <a:p>
                      <a:r>
                        <a:rPr lang="en-US" sz="1400" dirty="0" smtClean="0">
                          <a:solidFill>
                            <a:srgbClr val="16295A"/>
                          </a:solidFill>
                        </a:rPr>
                        <a:t>Greenspring Secondary</a:t>
                      </a:r>
                      <a:r>
                        <a:rPr lang="en-US" sz="1400" baseline="0" dirty="0" smtClean="0">
                          <a:solidFill>
                            <a:srgbClr val="16295A"/>
                          </a:solidFill>
                        </a:rPr>
                        <a:t> II</a:t>
                      </a:r>
                      <a:endParaRPr lang="en-US" sz="1400" dirty="0">
                        <a:solidFill>
                          <a:srgbClr val="16295A"/>
                        </a:solidFill>
                      </a:endParaRPr>
                    </a:p>
                  </a:txBody>
                  <a:tcPr/>
                </a:tc>
                <a:tc>
                  <a:txBody>
                    <a:bodyPr/>
                    <a:lstStyle/>
                    <a:p>
                      <a:r>
                        <a:rPr lang="en-US" sz="1400" dirty="0" smtClean="0">
                          <a:solidFill>
                            <a:srgbClr val="16295A"/>
                          </a:solidFill>
                        </a:rPr>
                        <a:t>Size TBD, expected to begin fundraising in Q4 2015</a:t>
                      </a:r>
                      <a:endParaRPr lang="en-US" sz="1400" dirty="0">
                        <a:solidFill>
                          <a:srgbClr val="16295A"/>
                        </a:solidFill>
                      </a:endParaRPr>
                    </a:p>
                  </a:txBody>
                  <a:tcPr/>
                </a:tc>
                <a:tc>
                  <a:txBody>
                    <a:bodyPr/>
                    <a:lstStyle/>
                    <a:p>
                      <a:r>
                        <a:rPr lang="en-US" sz="1400" dirty="0" smtClean="0">
                          <a:solidFill>
                            <a:srgbClr val="16295A"/>
                          </a:solidFill>
                        </a:rPr>
                        <a:t>Fund</a:t>
                      </a:r>
                      <a:r>
                        <a:rPr lang="en-US" sz="1400" baseline="0" dirty="0" smtClean="0">
                          <a:solidFill>
                            <a:srgbClr val="16295A"/>
                          </a:solidFill>
                        </a:rPr>
                        <a:t> will invest in venture companies and venture funds on a secondary basis by leveraging Greenspring fund of fund platform. </a:t>
                      </a:r>
                      <a:endParaRPr lang="en-US" sz="1400" dirty="0">
                        <a:solidFill>
                          <a:srgbClr val="16295A"/>
                        </a:solidFill>
                      </a:endParaRPr>
                    </a:p>
                  </a:txBody>
                  <a:tcPr/>
                </a:tc>
              </a:tr>
              <a:tr h="546104">
                <a:tc>
                  <a:txBody>
                    <a:bodyPr/>
                    <a:lstStyle/>
                    <a:p>
                      <a:r>
                        <a:rPr lang="en-US" sz="1400" dirty="0" smtClean="0">
                          <a:solidFill>
                            <a:srgbClr val="16295A"/>
                          </a:solidFill>
                        </a:rPr>
                        <a:t>Cattterton VIII</a:t>
                      </a:r>
                      <a:endParaRPr lang="en-US" sz="1400" dirty="0">
                        <a:solidFill>
                          <a:srgbClr val="16295A"/>
                        </a:solidFill>
                      </a:endParaRPr>
                    </a:p>
                  </a:txBody>
                  <a:tcPr/>
                </a:tc>
                <a:tc>
                  <a:txBody>
                    <a:bodyPr/>
                    <a:lstStyle/>
                    <a:p>
                      <a:r>
                        <a:rPr lang="en-US" sz="1400" dirty="0" smtClean="0">
                          <a:solidFill>
                            <a:srgbClr val="16295A"/>
                          </a:solidFill>
                        </a:rPr>
                        <a:t>Size TBD, expected to begin fundraising in Q4 2015</a:t>
                      </a:r>
                      <a:endParaRPr lang="en-US" sz="1400" dirty="0">
                        <a:solidFill>
                          <a:srgbClr val="16295A"/>
                        </a:solidFill>
                      </a:endParaRPr>
                    </a:p>
                  </a:txBody>
                  <a:tcPr/>
                </a:tc>
                <a:tc>
                  <a:txBody>
                    <a:bodyPr/>
                    <a:lstStyle/>
                    <a:p>
                      <a:r>
                        <a:rPr lang="en-US" sz="1400" dirty="0" smtClean="0">
                          <a:solidFill>
                            <a:srgbClr val="16295A"/>
                          </a:solidFill>
                        </a:rPr>
                        <a:t>Catterton specializes</a:t>
                      </a:r>
                      <a:r>
                        <a:rPr lang="en-US" sz="1400" baseline="0" dirty="0" smtClean="0">
                          <a:solidFill>
                            <a:srgbClr val="16295A"/>
                          </a:solidFill>
                        </a:rPr>
                        <a:t> in consumer companies. Notable deals include Restoration Hardware, Noodles &amp; Co., and PetVet.  Industry expertise is the core differentiator. </a:t>
                      </a:r>
                      <a:endParaRPr lang="en-US" sz="1400" dirty="0">
                        <a:solidFill>
                          <a:srgbClr val="16295A"/>
                        </a:solidFill>
                      </a:endParaRPr>
                    </a:p>
                  </a:txBody>
                  <a:tcPr/>
                </a:tc>
              </a:tr>
              <a:tr h="770970">
                <a:tc>
                  <a:txBody>
                    <a:bodyPr/>
                    <a:lstStyle/>
                    <a:p>
                      <a:r>
                        <a:rPr lang="en-US" sz="1400" dirty="0" smtClean="0">
                          <a:solidFill>
                            <a:srgbClr val="16295A"/>
                          </a:solidFill>
                        </a:rPr>
                        <a:t>Cartesian Capital III</a:t>
                      </a:r>
                      <a:endParaRPr lang="en-US" sz="1400" dirty="0">
                        <a:solidFill>
                          <a:srgbClr val="16295A"/>
                        </a:solidFill>
                      </a:endParaRPr>
                    </a:p>
                  </a:txBody>
                  <a:tcPr/>
                </a:tc>
                <a:tc>
                  <a:txBody>
                    <a:bodyPr/>
                    <a:lstStyle/>
                    <a:p>
                      <a:r>
                        <a:rPr lang="en-US" sz="1400" dirty="0" smtClean="0">
                          <a:solidFill>
                            <a:srgbClr val="16295A"/>
                          </a:solidFill>
                        </a:rPr>
                        <a:t>Size TBD, expected to begin fundraising in Q1</a:t>
                      </a:r>
                      <a:r>
                        <a:rPr lang="en-US" sz="1400" baseline="0" dirty="0" smtClean="0">
                          <a:solidFill>
                            <a:srgbClr val="16295A"/>
                          </a:solidFill>
                        </a:rPr>
                        <a:t> 2016</a:t>
                      </a:r>
                      <a:endParaRPr lang="en-US" sz="1400" dirty="0">
                        <a:solidFill>
                          <a:srgbClr val="16295A"/>
                        </a:solidFill>
                      </a:endParaRPr>
                    </a:p>
                  </a:txBody>
                  <a:tcPr/>
                </a:tc>
                <a:tc>
                  <a:txBody>
                    <a:bodyPr/>
                    <a:lstStyle/>
                    <a:p>
                      <a:r>
                        <a:rPr lang="en-US" sz="1400" dirty="0" smtClean="0">
                          <a:solidFill>
                            <a:srgbClr val="16295A"/>
                          </a:solidFill>
                        </a:rPr>
                        <a:t>Cartesian is a globally</a:t>
                      </a:r>
                      <a:r>
                        <a:rPr lang="en-US" sz="1400" baseline="0" dirty="0" smtClean="0">
                          <a:solidFill>
                            <a:srgbClr val="16295A"/>
                          </a:solidFill>
                        </a:rPr>
                        <a:t> focused emerging market manager. In addition to the global mandate, Cartesian is unique for it’s idiosyncratic and special situation deals. </a:t>
                      </a:r>
                      <a:endParaRPr lang="en-US" sz="1400" dirty="0">
                        <a:solidFill>
                          <a:srgbClr val="16295A"/>
                        </a:solidFill>
                      </a:endParaRPr>
                    </a:p>
                  </a:txBody>
                  <a:tcPr/>
                </a:tc>
              </a:tr>
            </a:tbl>
          </a:graphicData>
        </a:graphic>
      </p:graphicFrame>
      <p:sp>
        <p:nvSpPr>
          <p:cNvPr id="5" name="TextBox 4"/>
          <p:cNvSpPr txBox="1"/>
          <p:nvPr/>
        </p:nvSpPr>
        <p:spPr>
          <a:xfrm>
            <a:off x="304800" y="6400800"/>
            <a:ext cx="8382000" cy="276999"/>
          </a:xfrm>
          <a:prstGeom prst="rect">
            <a:avLst/>
          </a:prstGeom>
          <a:noFill/>
        </p:spPr>
        <p:txBody>
          <a:bodyPr wrap="square" rtlCol="0">
            <a:spAutoFit/>
          </a:bodyPr>
          <a:lstStyle/>
          <a:p>
            <a:r>
              <a:rPr lang="en-US" sz="1200" i="1" dirty="0" smtClean="0">
                <a:solidFill>
                  <a:schemeClr val="tx1">
                    <a:lumMod val="75000"/>
                    <a:lumOff val="25000"/>
                  </a:schemeClr>
                </a:solidFill>
              </a:rPr>
              <a:t>*indicates that a particular product has already been approved at Summit’s Investment Committee. </a:t>
            </a:r>
            <a:endParaRPr lang="en-US" sz="1200" i="1" dirty="0">
              <a:solidFill>
                <a:schemeClr val="tx1">
                  <a:lumMod val="75000"/>
                  <a:lumOff val="25000"/>
                </a:schemeClr>
              </a:solidFill>
            </a:endParaRPr>
          </a:p>
        </p:txBody>
      </p:sp>
    </p:spTree>
    <p:extLst>
      <p:ext uri="{BB962C8B-B14F-4D97-AF65-F5344CB8AC3E}">
        <p14:creationId xmlns:p14="http://schemas.microsoft.com/office/powerpoint/2010/main" val="3337133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1975"/>
            <a:ext cx="7772400" cy="1470025"/>
          </a:xfrm>
        </p:spPr>
        <p:txBody>
          <a:bodyPr/>
          <a:lstStyle/>
          <a:p>
            <a:r>
              <a:rPr lang="en-US" dirty="0" smtClean="0"/>
              <a:t>appendix</a:t>
            </a:r>
            <a:endParaRPr lang="en-US" dirty="0"/>
          </a:p>
        </p:txBody>
      </p:sp>
    </p:spTree>
    <p:extLst>
      <p:ext uri="{BB962C8B-B14F-4D97-AF65-F5344CB8AC3E}">
        <p14:creationId xmlns:p14="http://schemas.microsoft.com/office/powerpoint/2010/main" val="93479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PRIVATE EQUITY:  The “Waterfall”</a:t>
            </a:r>
            <a:endParaRPr lang="en-US" dirty="0"/>
          </a:p>
        </p:txBody>
      </p:sp>
      <p:graphicFrame>
        <p:nvGraphicFramePr>
          <p:cNvPr id="1204228" name="Object 4"/>
          <p:cNvGraphicFramePr>
            <a:graphicFrameLocks noGrp="1" noChangeAspect="1"/>
          </p:cNvGraphicFramePr>
          <p:nvPr>
            <p:ph idx="1"/>
            <p:extLst>
              <p:ext uri="{D42A27DB-BD31-4B8C-83A1-F6EECF244321}">
                <p14:modId xmlns:p14="http://schemas.microsoft.com/office/powerpoint/2010/main" val="681741666"/>
              </p:ext>
            </p:extLst>
          </p:nvPr>
        </p:nvGraphicFramePr>
        <p:xfrm>
          <a:off x="1100137" y="2324100"/>
          <a:ext cx="6943725" cy="4686300"/>
        </p:xfrm>
        <a:graphic>
          <a:graphicData uri="http://schemas.openxmlformats.org/presentationml/2006/ole">
            <mc:AlternateContent xmlns:mc="http://schemas.openxmlformats.org/markup-compatibility/2006">
              <mc:Choice xmlns:v="urn:schemas-microsoft-com:vml" Requires="v">
                <p:oleObj spid="_x0000_s4214" name="Worksheet" r:id="rId5" imgW="6943652" imgH="4686424" progId="Excel.Sheet.8">
                  <p:embed/>
                </p:oleObj>
              </mc:Choice>
              <mc:Fallback>
                <p:oleObj name="Worksheet" r:id="rId5" imgW="6943652" imgH="468642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137" y="2324100"/>
                        <a:ext cx="694372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Content Placeholder 11"/>
          <p:cNvSpPr>
            <a:spLocks noGrp="1"/>
          </p:cNvSpPr>
          <p:nvPr>
            <p:ph sz="half" idx="4294967295"/>
          </p:nvPr>
        </p:nvSpPr>
        <p:spPr>
          <a:xfrm>
            <a:off x="152400" y="914400"/>
            <a:ext cx="8839200" cy="1447800"/>
          </a:xfrm>
        </p:spPr>
        <p:txBody>
          <a:bodyPr>
            <a:noAutofit/>
          </a:bodyPr>
          <a:lstStyle/>
          <a:p>
            <a:r>
              <a:rPr lang="en-US" dirty="0" smtClean="0"/>
              <a:t>A “Waterfall” describes how the GP agrees to split profits with the LP.</a:t>
            </a:r>
          </a:p>
          <a:p>
            <a:r>
              <a:rPr lang="en-US" dirty="0" smtClean="0"/>
              <a:t>Assume a $10 Million commitment.  The Limited Partnership Agreement states that after the LP is returned of all contributions, the GP will not receive a share in profits until the LP receives an 8% annual preferred return.  The GP then receives 100% of profits until they reach 20% of all profits (a.k.a. “catch up”).  Once they have made their 20%,  they will split the profits 80/20.  Assume the partnership made 2.5X the money on a gross basis.  How much of that is yours?</a:t>
            </a:r>
          </a:p>
          <a:p>
            <a:r>
              <a:rPr lang="en-US" dirty="0" smtClean="0"/>
              <a:t>This chart illustrates how each bucket must be full before moving to the next.  Money to the LP is blue, and to the GP is grey.</a:t>
            </a:r>
            <a:endParaRPr lang="en-US" dirty="0"/>
          </a:p>
        </p:txBody>
      </p:sp>
    </p:spTree>
    <p:extLst>
      <p:ext uri="{BB962C8B-B14F-4D97-AF65-F5344CB8AC3E}">
        <p14:creationId xmlns:p14="http://schemas.microsoft.com/office/powerpoint/2010/main" val="1721415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29" name="Rectangle 2"/>
          <p:cNvSpPr>
            <a:spLocks noGrp="1" noChangeArrowheads="1"/>
          </p:cNvSpPr>
          <p:nvPr>
            <p:ph type="title"/>
          </p:nvPr>
        </p:nvSpPr>
        <p:spPr/>
        <p:txBody>
          <a:bodyPr/>
          <a:lstStyle/>
          <a:p>
            <a:pPr algn="l"/>
            <a:r>
              <a:rPr lang="en-US" dirty="0" smtClean="0">
                <a:latin typeface="Calibri" pitchFamily="34" charset="0"/>
              </a:rPr>
              <a:t>PRIVATE EQUITY: Commonly Used Terms</a:t>
            </a:r>
          </a:p>
        </p:txBody>
      </p:sp>
      <p:sp>
        <p:nvSpPr>
          <p:cNvPr id="1148930" name="Rectangle 3"/>
          <p:cNvSpPr>
            <a:spLocks noGrp="1" noChangeArrowheads="1"/>
          </p:cNvSpPr>
          <p:nvPr>
            <p:ph idx="1"/>
          </p:nvPr>
        </p:nvSpPr>
        <p:spPr>
          <a:xfrm>
            <a:off x="457200" y="1143000"/>
            <a:ext cx="8229600" cy="4800600"/>
          </a:xfrm>
        </p:spPr>
        <p:txBody>
          <a:bodyPr>
            <a:normAutofit lnSpcReduction="10000"/>
          </a:bodyPr>
          <a:lstStyle/>
          <a:p>
            <a:pPr>
              <a:lnSpc>
                <a:spcPct val="90000"/>
              </a:lnSpc>
              <a:spcAft>
                <a:spcPct val="50000"/>
              </a:spcAft>
            </a:pPr>
            <a:r>
              <a:rPr lang="en-US" b="1" dirty="0" smtClean="0">
                <a:latin typeface="Calibri" pitchFamily="34" charset="0"/>
              </a:rPr>
              <a:t>IRR: </a:t>
            </a:r>
            <a:r>
              <a:rPr lang="en-US" dirty="0" smtClean="0">
                <a:latin typeface="Calibri" pitchFamily="34" charset="0"/>
              </a:rPr>
              <a:t>The discount rate that equates the net present value of an investment’s cash inflows and outflows.</a:t>
            </a:r>
          </a:p>
          <a:p>
            <a:pPr>
              <a:lnSpc>
                <a:spcPct val="90000"/>
              </a:lnSpc>
              <a:spcAft>
                <a:spcPct val="50000"/>
              </a:spcAft>
            </a:pPr>
            <a:r>
              <a:rPr lang="en-US" b="1" dirty="0" smtClean="0">
                <a:latin typeface="Calibri" pitchFamily="34" charset="0"/>
              </a:rPr>
              <a:t>MOI (Multiple of Invested Capital): </a:t>
            </a:r>
            <a:r>
              <a:rPr lang="en-US" dirty="0" smtClean="0">
                <a:latin typeface="Calibri" pitchFamily="34" charset="0"/>
              </a:rPr>
              <a:t>Calculation performed by adding the residual value and the distributions received (cash out) and dividing that amount by the total capital contributed (cash in). </a:t>
            </a:r>
          </a:p>
          <a:p>
            <a:pPr>
              <a:lnSpc>
                <a:spcPct val="90000"/>
              </a:lnSpc>
              <a:spcAft>
                <a:spcPct val="50000"/>
              </a:spcAft>
            </a:pPr>
            <a:r>
              <a:rPr lang="en-US" b="1" dirty="0" smtClean="0">
                <a:latin typeface="Calibri" pitchFamily="34" charset="0"/>
              </a:rPr>
              <a:t>LP (Limited Partner): </a:t>
            </a:r>
            <a:r>
              <a:rPr lang="en-US" dirty="0" smtClean="0">
                <a:latin typeface="Calibri" pitchFamily="34" charset="0"/>
              </a:rPr>
              <a:t>Institutions or individuals who contribute capital to a private equity fund.  </a:t>
            </a:r>
            <a:endParaRPr lang="en-US" b="1" dirty="0" smtClean="0">
              <a:latin typeface="Calibri" pitchFamily="34" charset="0"/>
            </a:endParaRPr>
          </a:p>
          <a:p>
            <a:pPr>
              <a:lnSpc>
                <a:spcPct val="90000"/>
              </a:lnSpc>
              <a:spcAft>
                <a:spcPct val="50000"/>
              </a:spcAft>
            </a:pPr>
            <a:r>
              <a:rPr lang="en-US" b="1" dirty="0" smtClean="0">
                <a:latin typeface="Calibri" pitchFamily="34" charset="0"/>
              </a:rPr>
              <a:t>GP (General Partner):</a:t>
            </a:r>
            <a:r>
              <a:rPr lang="en-US" dirty="0" smtClean="0">
                <a:latin typeface="Calibri" pitchFamily="34" charset="0"/>
              </a:rPr>
              <a:t> The managing partner in a private equity management company who has unlimited personal liability for the debts and obligations of the Limited Partnership and the right to participate in its management. </a:t>
            </a:r>
          </a:p>
          <a:p>
            <a:pPr>
              <a:lnSpc>
                <a:spcPct val="90000"/>
              </a:lnSpc>
              <a:spcAft>
                <a:spcPct val="50000"/>
              </a:spcAft>
            </a:pPr>
            <a:r>
              <a:rPr lang="en-US" b="1" dirty="0" smtClean="0">
                <a:latin typeface="Calibri" pitchFamily="34" charset="0"/>
              </a:rPr>
              <a:t>Committed Capital: </a:t>
            </a:r>
            <a:r>
              <a:rPr lang="en-US" dirty="0" smtClean="0">
                <a:latin typeface="Calibri" pitchFamily="34" charset="0"/>
              </a:rPr>
              <a:t>A Limited Partner’s obligation to provide a certain amount of capital to a private equity fund for investments. </a:t>
            </a:r>
          </a:p>
          <a:p>
            <a:pPr>
              <a:lnSpc>
                <a:spcPct val="90000"/>
              </a:lnSpc>
              <a:spcAft>
                <a:spcPct val="50000"/>
              </a:spcAft>
            </a:pPr>
            <a:r>
              <a:rPr lang="en-US" b="1" dirty="0" smtClean="0">
                <a:latin typeface="Calibri" pitchFamily="34" charset="0"/>
              </a:rPr>
              <a:t>Invested Capital: </a:t>
            </a:r>
            <a:r>
              <a:rPr lang="en-US" dirty="0" smtClean="0">
                <a:latin typeface="Calibri" pitchFamily="34" charset="0"/>
              </a:rPr>
              <a:t>Amount of committed capital drawn and invested in deals.</a:t>
            </a:r>
            <a:endParaRPr lang="en-US" b="1" dirty="0" smtClean="0">
              <a:latin typeface="Calibri" pitchFamily="34" charset="0"/>
            </a:endParaRPr>
          </a:p>
          <a:p>
            <a:pPr>
              <a:lnSpc>
                <a:spcPct val="90000"/>
              </a:lnSpc>
              <a:spcAft>
                <a:spcPct val="50000"/>
              </a:spcAft>
            </a:pPr>
            <a:r>
              <a:rPr lang="en-US" b="1" dirty="0" smtClean="0">
                <a:latin typeface="Calibri" pitchFamily="34" charset="0"/>
              </a:rPr>
              <a:t>Preferred Return: </a:t>
            </a:r>
            <a:r>
              <a:rPr lang="en-US" dirty="0" smtClean="0">
                <a:latin typeface="Calibri" pitchFamily="34" charset="0"/>
              </a:rPr>
              <a:t>Minimum annual internal rate of return promised to limited partners before the general partner shares in profits. </a:t>
            </a:r>
            <a:endParaRPr lang="en-US" b="1" dirty="0" smtClean="0">
              <a:latin typeface="Calibri" pitchFamily="34" charset="0"/>
            </a:endParaRPr>
          </a:p>
          <a:p>
            <a:pPr>
              <a:lnSpc>
                <a:spcPct val="90000"/>
              </a:lnSpc>
              <a:spcAft>
                <a:spcPct val="50000"/>
              </a:spcAft>
            </a:pPr>
            <a:r>
              <a:rPr lang="en-US" b="1" dirty="0" smtClean="0">
                <a:latin typeface="Calibri" pitchFamily="34" charset="0"/>
              </a:rPr>
              <a:t>Carried Interest: </a:t>
            </a:r>
            <a:r>
              <a:rPr lang="en-US" dirty="0" smtClean="0">
                <a:latin typeface="Calibri" pitchFamily="34" charset="0"/>
              </a:rPr>
              <a:t>Mechanism by which a private equity manager shares in the profits achieved in a private equity fund or investment. Typically accounts for 20% of the net gains achieved.</a:t>
            </a:r>
            <a:endParaRPr lang="en-US" b="1" dirty="0" smtClean="0">
              <a:latin typeface="Calibri" pitchFamily="34" charset="0"/>
            </a:endParaRPr>
          </a:p>
          <a:p>
            <a:pPr>
              <a:lnSpc>
                <a:spcPct val="90000"/>
              </a:lnSpc>
              <a:spcAft>
                <a:spcPct val="50000"/>
              </a:spcAft>
            </a:pPr>
            <a:r>
              <a:rPr lang="en-US" b="1" dirty="0" smtClean="0">
                <a:latin typeface="Calibri" pitchFamily="34" charset="0"/>
              </a:rPr>
              <a:t>Clawback: </a:t>
            </a:r>
            <a:r>
              <a:rPr lang="en-US" dirty="0" smtClean="0">
                <a:latin typeface="Calibri" pitchFamily="34" charset="0"/>
              </a:rPr>
              <a:t>To the extent that the general partner receives more than its fair share of profits, as determined by the carried interest, the general partner clawback holds the individual partners responsible for paying back the limited partners what they are owed. </a:t>
            </a:r>
            <a:endParaRPr lang="en-US" b="1" dirty="0" smtClean="0">
              <a:latin typeface="Calibri" pitchFamily="34" charset="0"/>
            </a:endParaRPr>
          </a:p>
          <a:p>
            <a:pPr>
              <a:lnSpc>
                <a:spcPct val="90000"/>
              </a:lnSpc>
              <a:spcAft>
                <a:spcPct val="50000"/>
              </a:spcAft>
            </a:pPr>
            <a:r>
              <a:rPr lang="en-US" b="1" dirty="0" smtClean="0">
                <a:latin typeface="Calibri" pitchFamily="34" charset="0"/>
              </a:rPr>
              <a:t>Fund of funds:</a:t>
            </a:r>
            <a:r>
              <a:rPr lang="en-US" dirty="0" smtClean="0">
                <a:latin typeface="Calibri" pitchFamily="34" charset="0"/>
              </a:rPr>
              <a:t> A pooled vehicle that invests in a number of other funds or partnerships. </a:t>
            </a:r>
          </a:p>
          <a:p>
            <a:pPr>
              <a:lnSpc>
                <a:spcPct val="90000"/>
              </a:lnSpc>
              <a:spcAft>
                <a:spcPct val="50000"/>
              </a:spcAft>
            </a:pPr>
            <a:r>
              <a:rPr lang="en-US" b="1" dirty="0" smtClean="0">
                <a:latin typeface="Calibri" pitchFamily="34" charset="0"/>
              </a:rPr>
              <a:t>Co-Investment: </a:t>
            </a:r>
            <a:r>
              <a:rPr lang="en-US" dirty="0" smtClean="0">
                <a:latin typeface="Calibri" pitchFamily="34" charset="0"/>
              </a:rPr>
              <a:t>Directly investing in an operating company, rather than investing through a partnership or fund vehicle. </a:t>
            </a:r>
          </a:p>
        </p:txBody>
      </p:sp>
    </p:spTree>
    <p:extLst>
      <p:ext uri="{BB962C8B-B14F-4D97-AF65-F5344CB8AC3E}">
        <p14:creationId xmlns:p14="http://schemas.microsoft.com/office/powerpoint/2010/main" val="4099472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Rectangle 2"/>
          <p:cNvSpPr>
            <a:spLocks noGrp="1" noChangeArrowheads="1"/>
          </p:cNvSpPr>
          <p:nvPr>
            <p:ph type="title"/>
          </p:nvPr>
        </p:nvSpPr>
        <p:spPr/>
        <p:txBody>
          <a:bodyPr/>
          <a:lstStyle/>
          <a:p>
            <a:pPr algn="l"/>
            <a:r>
              <a:rPr lang="en-US" dirty="0"/>
              <a:t>PRIVATE EQUITY: Commonly Used Terms</a:t>
            </a:r>
            <a:endParaRPr lang="en-US" dirty="0" smtClean="0"/>
          </a:p>
        </p:txBody>
      </p:sp>
      <p:sp>
        <p:nvSpPr>
          <p:cNvPr id="1150978" name="Rectangle 3"/>
          <p:cNvSpPr>
            <a:spLocks noGrp="1" noChangeArrowheads="1"/>
          </p:cNvSpPr>
          <p:nvPr>
            <p:ph type="body" idx="1"/>
          </p:nvPr>
        </p:nvSpPr>
        <p:spPr>
          <a:xfrm>
            <a:off x="457200" y="838200"/>
            <a:ext cx="8229600" cy="4800600"/>
          </a:xfrm>
        </p:spPr>
        <p:txBody>
          <a:bodyPr>
            <a:normAutofit/>
          </a:bodyPr>
          <a:lstStyle/>
          <a:p>
            <a:pPr marL="0" indent="0">
              <a:buNone/>
            </a:pPr>
            <a:endParaRPr lang="en-US" dirty="0" smtClean="0"/>
          </a:p>
          <a:p>
            <a:r>
              <a:rPr lang="en-US" b="1" dirty="0" smtClean="0"/>
              <a:t>Key Person: </a:t>
            </a:r>
            <a:r>
              <a:rPr lang="en-US" dirty="0" smtClean="0"/>
              <a:t>Identifies who the key players are at the fund.  Upon departure of these key persons, the LP will have the right to stop investing (if the LP feels that key person is crucial to their investment’s performance).</a:t>
            </a:r>
          </a:p>
          <a:p>
            <a:r>
              <a:rPr lang="en-US" b="1" dirty="0" smtClean="0"/>
              <a:t>Most Favored Nations: </a:t>
            </a:r>
            <a:r>
              <a:rPr lang="en-US" dirty="0" smtClean="0"/>
              <a:t>Enables the LP to ensure they receive all rights that any subsequent investors may negotiate.  </a:t>
            </a:r>
          </a:p>
          <a:p>
            <a:r>
              <a:rPr lang="en-US" b="1" dirty="0" smtClean="0"/>
              <a:t>Unrelated Business Taxable Income (UBTI): </a:t>
            </a:r>
            <a:r>
              <a:rPr lang="en-US" dirty="0" smtClean="0"/>
              <a:t>UBIT may compromise an investor’s tax-exempt status.  Therefore, fund selection is biased toward those who work to minimize UBIT.</a:t>
            </a:r>
          </a:p>
          <a:p>
            <a:r>
              <a:rPr lang="en-US" b="1" dirty="0" smtClean="0"/>
              <a:t>Clawback: </a:t>
            </a:r>
            <a:r>
              <a:rPr lang="en-US" dirty="0" smtClean="0"/>
              <a:t>Ensures that the GP does not receive more than its fair share of profits over the life of the fund.  For example, If the LPA states the GP should receive a total of 20% but instead they actually received 21%, the LPs can “claw back” the extra 1%.</a:t>
            </a:r>
          </a:p>
          <a:p>
            <a:r>
              <a:rPr lang="en-US" b="1" dirty="0" smtClean="0"/>
              <a:t>Conflicts of Interest: </a:t>
            </a:r>
            <a:r>
              <a:rPr lang="en-US" dirty="0" smtClean="0"/>
              <a:t>Identifies the areas in which the GP sees a possible conflict of interest and promises to avoid altogether or at the least obtain majority approval prior to moving forward.</a:t>
            </a:r>
          </a:p>
          <a:p>
            <a:r>
              <a:rPr lang="en-US" b="1" dirty="0" smtClean="0"/>
              <a:t>Waterfall: </a:t>
            </a:r>
            <a:r>
              <a:rPr lang="en-US" dirty="0" smtClean="0"/>
              <a:t>Describes in detail how the profits will be split among the GP and LP.  It varies from fund to fund, but an example has been provided on the following page.</a:t>
            </a:r>
          </a:p>
        </p:txBody>
      </p:sp>
    </p:spTree>
    <p:extLst>
      <p:ext uri="{BB962C8B-B14F-4D97-AF65-F5344CB8AC3E}">
        <p14:creationId xmlns:p14="http://schemas.microsoft.com/office/powerpoint/2010/main" val="93966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1999" y="1780175"/>
            <a:ext cx="4419601" cy="3838576"/>
          </a:xfrm>
        </p:spPr>
        <p:txBody>
          <a:bodyPr/>
          <a:lstStyle/>
          <a:p>
            <a:r>
              <a:rPr lang="en-US" b="1" dirty="0" smtClean="0"/>
              <a:t>Private equity commonly refers to any equity investment that is not freely tradable on an exchange. Private equity can refer to multiple sub-strategies including non-core real estate, energy, infrastructure, corporate buyout, private lending and venture capital. </a:t>
            </a:r>
          </a:p>
          <a:p>
            <a:r>
              <a:rPr lang="en-US" b="1" dirty="0" smtClean="0"/>
              <a:t>Private equity investments are made by partnerships that involve three main constituents:</a:t>
            </a:r>
          </a:p>
          <a:p>
            <a:pPr lvl="1"/>
            <a:r>
              <a:rPr lang="en-US" b="1" dirty="0" smtClean="0"/>
              <a:t>Limited Partner: </a:t>
            </a:r>
            <a:r>
              <a:rPr lang="en-US" dirty="0" smtClean="0"/>
              <a:t>Institutions or individuals who contribute capital to a private equity fund.  </a:t>
            </a:r>
          </a:p>
          <a:p>
            <a:pPr lvl="1"/>
            <a:r>
              <a:rPr lang="en-US" b="1" dirty="0" smtClean="0"/>
              <a:t>General Partner: </a:t>
            </a:r>
            <a:r>
              <a:rPr lang="en-US" dirty="0" smtClean="0"/>
              <a:t>The managing partner in a private equity management company who has the right to participate in its management. </a:t>
            </a:r>
          </a:p>
          <a:p>
            <a:pPr lvl="1"/>
            <a:r>
              <a:rPr lang="en-US" b="1" dirty="0" smtClean="0"/>
              <a:t>Portfolio Companies: </a:t>
            </a:r>
            <a:r>
              <a:rPr lang="en-US" dirty="0" smtClean="0"/>
              <a:t>Investee firms or companies backed by private equity firms.</a:t>
            </a:r>
          </a:p>
          <a:p>
            <a:r>
              <a:rPr lang="en-US" b="1" dirty="0" smtClean="0"/>
              <a:t>A typical private equity firm will raise a new fund from investors every 3-4 years.</a:t>
            </a:r>
          </a:p>
        </p:txBody>
      </p:sp>
      <p:sp>
        <p:nvSpPr>
          <p:cNvPr id="23555" name="Rectangle 28"/>
          <p:cNvSpPr>
            <a:spLocks noChangeArrowheads="1"/>
          </p:cNvSpPr>
          <p:nvPr/>
        </p:nvSpPr>
        <p:spPr bwMode="auto">
          <a:xfrm>
            <a:off x="295275" y="1876425"/>
            <a:ext cx="962025" cy="523875"/>
          </a:xfrm>
          <a:prstGeom prst="rect">
            <a:avLst/>
          </a:prstGeom>
          <a:solidFill>
            <a:schemeClr val="accent1"/>
          </a:solidFill>
          <a:ln w="12700" algn="ctr">
            <a:noFill/>
            <a:miter lim="800000"/>
            <a:headEnd/>
            <a:tailEnd/>
          </a:ln>
        </p:spPr>
        <p:txBody>
          <a:bodyPr wrap="none" anchor="ctr"/>
          <a:lstStyle/>
          <a:p>
            <a:pPr algn="ctr" eaLnBrk="0" hangingPunct="0"/>
            <a:r>
              <a:rPr lang="en-US" sz="900" dirty="0">
                <a:solidFill>
                  <a:schemeClr val="bg1"/>
                </a:solidFill>
                <a:latin typeface="Calibri" pitchFamily="34" charset="0"/>
              </a:rPr>
              <a:t>Limited Partner</a:t>
            </a:r>
          </a:p>
        </p:txBody>
      </p:sp>
      <p:sp>
        <p:nvSpPr>
          <p:cNvPr id="23556" name="Rectangle 30"/>
          <p:cNvSpPr>
            <a:spLocks noChangeArrowheads="1"/>
          </p:cNvSpPr>
          <p:nvPr/>
        </p:nvSpPr>
        <p:spPr bwMode="auto">
          <a:xfrm>
            <a:off x="1333500" y="1876425"/>
            <a:ext cx="962025" cy="523875"/>
          </a:xfrm>
          <a:prstGeom prst="rect">
            <a:avLst/>
          </a:prstGeom>
          <a:solidFill>
            <a:schemeClr val="accent1"/>
          </a:solidFill>
          <a:ln w="12700" algn="ctr">
            <a:noFill/>
            <a:miter lim="800000"/>
            <a:headEnd/>
            <a:tailEnd/>
          </a:ln>
        </p:spPr>
        <p:txBody>
          <a:bodyPr wrap="none" anchor="ctr"/>
          <a:lstStyle/>
          <a:p>
            <a:pPr algn="ctr" eaLnBrk="0" hangingPunct="0"/>
            <a:r>
              <a:rPr lang="en-US" sz="900" dirty="0">
                <a:solidFill>
                  <a:schemeClr val="bg1"/>
                </a:solidFill>
                <a:latin typeface="Calibri" pitchFamily="34" charset="0"/>
              </a:rPr>
              <a:t>Limited Partner</a:t>
            </a:r>
          </a:p>
        </p:txBody>
      </p:sp>
      <p:sp>
        <p:nvSpPr>
          <p:cNvPr id="23557" name="Rectangle 31"/>
          <p:cNvSpPr>
            <a:spLocks noChangeArrowheads="1"/>
          </p:cNvSpPr>
          <p:nvPr/>
        </p:nvSpPr>
        <p:spPr bwMode="auto">
          <a:xfrm>
            <a:off x="2371725" y="1876425"/>
            <a:ext cx="962025" cy="523875"/>
          </a:xfrm>
          <a:prstGeom prst="rect">
            <a:avLst/>
          </a:prstGeom>
          <a:solidFill>
            <a:schemeClr val="accent1"/>
          </a:solidFill>
          <a:ln w="12700" algn="ctr">
            <a:noFill/>
            <a:miter lim="800000"/>
            <a:headEnd/>
            <a:tailEnd/>
          </a:ln>
        </p:spPr>
        <p:txBody>
          <a:bodyPr wrap="none" anchor="ctr"/>
          <a:lstStyle/>
          <a:p>
            <a:pPr algn="ctr" eaLnBrk="0" hangingPunct="0"/>
            <a:r>
              <a:rPr lang="en-US" sz="900" dirty="0">
                <a:solidFill>
                  <a:schemeClr val="bg1"/>
                </a:solidFill>
                <a:latin typeface="Calibri" pitchFamily="34" charset="0"/>
              </a:rPr>
              <a:t>Limited Partner</a:t>
            </a:r>
          </a:p>
        </p:txBody>
      </p:sp>
      <p:sp>
        <p:nvSpPr>
          <p:cNvPr id="23558" name="Rectangle 32"/>
          <p:cNvSpPr>
            <a:spLocks noChangeArrowheads="1"/>
          </p:cNvSpPr>
          <p:nvPr/>
        </p:nvSpPr>
        <p:spPr bwMode="auto">
          <a:xfrm>
            <a:off x="3409950" y="1876425"/>
            <a:ext cx="962025" cy="523875"/>
          </a:xfrm>
          <a:prstGeom prst="rect">
            <a:avLst/>
          </a:prstGeom>
          <a:solidFill>
            <a:schemeClr val="accent1"/>
          </a:solidFill>
          <a:ln w="12700" algn="ctr">
            <a:noFill/>
            <a:miter lim="800000"/>
            <a:headEnd/>
            <a:tailEnd/>
          </a:ln>
        </p:spPr>
        <p:txBody>
          <a:bodyPr wrap="none" anchor="ctr"/>
          <a:lstStyle/>
          <a:p>
            <a:pPr algn="ctr" eaLnBrk="0" hangingPunct="0"/>
            <a:r>
              <a:rPr lang="en-US" sz="900" dirty="0">
                <a:solidFill>
                  <a:schemeClr val="bg1"/>
                </a:solidFill>
                <a:latin typeface="Calibri" pitchFamily="34" charset="0"/>
              </a:rPr>
              <a:t>Limited Partner</a:t>
            </a:r>
          </a:p>
        </p:txBody>
      </p:sp>
      <p:sp>
        <p:nvSpPr>
          <p:cNvPr id="23559" name="Line 33"/>
          <p:cNvSpPr>
            <a:spLocks noChangeShapeType="1"/>
          </p:cNvSpPr>
          <p:nvPr/>
        </p:nvSpPr>
        <p:spPr bwMode="auto">
          <a:xfrm>
            <a:off x="809625" y="2409825"/>
            <a:ext cx="0" cy="180975"/>
          </a:xfrm>
          <a:prstGeom prst="line">
            <a:avLst/>
          </a:prstGeom>
          <a:noFill/>
          <a:ln w="12700">
            <a:solidFill>
              <a:srgbClr val="808080"/>
            </a:solidFill>
            <a:round/>
            <a:headEnd/>
            <a:tailEnd/>
          </a:ln>
        </p:spPr>
        <p:txBody>
          <a:bodyPr rot="10800000" anchor="ctr"/>
          <a:lstStyle/>
          <a:p>
            <a:endParaRPr lang="en-US" dirty="0"/>
          </a:p>
        </p:txBody>
      </p:sp>
      <p:sp>
        <p:nvSpPr>
          <p:cNvPr id="23560" name="Line 34"/>
          <p:cNvSpPr>
            <a:spLocks noChangeShapeType="1"/>
          </p:cNvSpPr>
          <p:nvPr/>
        </p:nvSpPr>
        <p:spPr bwMode="auto">
          <a:xfrm>
            <a:off x="1781175" y="2409825"/>
            <a:ext cx="0" cy="180975"/>
          </a:xfrm>
          <a:prstGeom prst="line">
            <a:avLst/>
          </a:prstGeom>
          <a:noFill/>
          <a:ln w="12700">
            <a:solidFill>
              <a:srgbClr val="808080"/>
            </a:solidFill>
            <a:round/>
            <a:headEnd/>
            <a:tailEnd/>
          </a:ln>
        </p:spPr>
        <p:txBody>
          <a:bodyPr rot="10800000" anchor="ctr"/>
          <a:lstStyle/>
          <a:p>
            <a:endParaRPr lang="en-US" dirty="0"/>
          </a:p>
        </p:txBody>
      </p:sp>
      <p:sp>
        <p:nvSpPr>
          <p:cNvPr id="23561" name="Line 35"/>
          <p:cNvSpPr>
            <a:spLocks noChangeShapeType="1"/>
          </p:cNvSpPr>
          <p:nvPr/>
        </p:nvSpPr>
        <p:spPr bwMode="auto">
          <a:xfrm>
            <a:off x="2838450" y="2409825"/>
            <a:ext cx="0" cy="180975"/>
          </a:xfrm>
          <a:prstGeom prst="line">
            <a:avLst/>
          </a:prstGeom>
          <a:noFill/>
          <a:ln w="12700">
            <a:solidFill>
              <a:srgbClr val="808080"/>
            </a:solidFill>
            <a:round/>
            <a:headEnd/>
            <a:tailEnd/>
          </a:ln>
        </p:spPr>
        <p:txBody>
          <a:bodyPr rot="10800000" anchor="ctr"/>
          <a:lstStyle/>
          <a:p>
            <a:endParaRPr lang="en-US" dirty="0"/>
          </a:p>
        </p:txBody>
      </p:sp>
      <p:sp>
        <p:nvSpPr>
          <p:cNvPr id="23562" name="Line 36"/>
          <p:cNvSpPr>
            <a:spLocks noChangeShapeType="1"/>
          </p:cNvSpPr>
          <p:nvPr/>
        </p:nvSpPr>
        <p:spPr bwMode="auto">
          <a:xfrm>
            <a:off x="3895725" y="2409825"/>
            <a:ext cx="0" cy="180975"/>
          </a:xfrm>
          <a:prstGeom prst="line">
            <a:avLst/>
          </a:prstGeom>
          <a:noFill/>
          <a:ln w="12700">
            <a:solidFill>
              <a:srgbClr val="808080"/>
            </a:solidFill>
            <a:round/>
            <a:headEnd/>
            <a:tailEnd/>
          </a:ln>
        </p:spPr>
        <p:txBody>
          <a:bodyPr rot="10800000" anchor="ctr"/>
          <a:lstStyle/>
          <a:p>
            <a:endParaRPr lang="en-US" dirty="0"/>
          </a:p>
        </p:txBody>
      </p:sp>
      <p:sp>
        <p:nvSpPr>
          <p:cNvPr id="23563" name="Line 38"/>
          <p:cNvSpPr>
            <a:spLocks noChangeShapeType="1"/>
          </p:cNvSpPr>
          <p:nvPr/>
        </p:nvSpPr>
        <p:spPr bwMode="auto">
          <a:xfrm>
            <a:off x="819150" y="2600325"/>
            <a:ext cx="3076575" cy="0"/>
          </a:xfrm>
          <a:prstGeom prst="line">
            <a:avLst/>
          </a:prstGeom>
          <a:noFill/>
          <a:ln w="12700">
            <a:solidFill>
              <a:srgbClr val="808080"/>
            </a:solidFill>
            <a:round/>
            <a:headEnd/>
            <a:tailEnd/>
          </a:ln>
        </p:spPr>
        <p:txBody>
          <a:bodyPr rot="10800000" anchor="ctr"/>
          <a:lstStyle/>
          <a:p>
            <a:endParaRPr lang="en-US" dirty="0"/>
          </a:p>
        </p:txBody>
      </p:sp>
      <p:sp>
        <p:nvSpPr>
          <p:cNvPr id="23564" name="Line 39"/>
          <p:cNvSpPr>
            <a:spLocks noChangeShapeType="1"/>
          </p:cNvSpPr>
          <p:nvPr/>
        </p:nvSpPr>
        <p:spPr bwMode="auto">
          <a:xfrm>
            <a:off x="2362200" y="2609850"/>
            <a:ext cx="0" cy="180975"/>
          </a:xfrm>
          <a:prstGeom prst="line">
            <a:avLst/>
          </a:prstGeom>
          <a:noFill/>
          <a:ln w="12700">
            <a:solidFill>
              <a:srgbClr val="808080"/>
            </a:solidFill>
            <a:round/>
            <a:headEnd/>
            <a:tailEnd/>
          </a:ln>
        </p:spPr>
        <p:txBody>
          <a:bodyPr rot="10800000" anchor="ctr"/>
          <a:lstStyle/>
          <a:p>
            <a:endParaRPr lang="en-US" dirty="0"/>
          </a:p>
        </p:txBody>
      </p:sp>
      <p:sp>
        <p:nvSpPr>
          <p:cNvPr id="23565" name="Rectangle 40"/>
          <p:cNvSpPr>
            <a:spLocks noChangeArrowheads="1"/>
          </p:cNvSpPr>
          <p:nvPr/>
        </p:nvSpPr>
        <p:spPr bwMode="auto">
          <a:xfrm>
            <a:off x="895350" y="2800350"/>
            <a:ext cx="2714625" cy="523875"/>
          </a:xfrm>
          <a:prstGeom prst="rect">
            <a:avLst/>
          </a:prstGeom>
          <a:solidFill>
            <a:srgbClr val="C0C0C0">
              <a:alpha val="52156"/>
            </a:srgbClr>
          </a:solidFill>
          <a:ln w="12700" algn="ctr">
            <a:noFill/>
            <a:miter lim="800000"/>
            <a:headEnd/>
            <a:tailEnd/>
          </a:ln>
        </p:spPr>
        <p:txBody>
          <a:bodyPr wrap="none" anchor="ctr"/>
          <a:lstStyle/>
          <a:p>
            <a:pPr algn="ctr" eaLnBrk="0" hangingPunct="0"/>
            <a:r>
              <a:rPr lang="en-US" sz="1000" dirty="0">
                <a:latin typeface="Calibri" pitchFamily="34" charset="0"/>
              </a:rPr>
              <a:t>Fund of Funds</a:t>
            </a:r>
          </a:p>
        </p:txBody>
      </p:sp>
      <p:sp>
        <p:nvSpPr>
          <p:cNvPr id="23566" name="Line 41"/>
          <p:cNvSpPr>
            <a:spLocks noChangeShapeType="1"/>
          </p:cNvSpPr>
          <p:nvPr/>
        </p:nvSpPr>
        <p:spPr bwMode="auto">
          <a:xfrm>
            <a:off x="2333625" y="3324225"/>
            <a:ext cx="0" cy="180975"/>
          </a:xfrm>
          <a:prstGeom prst="line">
            <a:avLst/>
          </a:prstGeom>
          <a:noFill/>
          <a:ln w="12700">
            <a:solidFill>
              <a:srgbClr val="808080"/>
            </a:solidFill>
            <a:round/>
            <a:headEnd/>
            <a:tailEnd/>
          </a:ln>
        </p:spPr>
        <p:txBody>
          <a:bodyPr rot="10800000" anchor="ctr"/>
          <a:lstStyle/>
          <a:p>
            <a:endParaRPr lang="en-US" dirty="0"/>
          </a:p>
        </p:txBody>
      </p:sp>
      <p:sp>
        <p:nvSpPr>
          <p:cNvPr id="23567" name="Line 43"/>
          <p:cNvSpPr>
            <a:spLocks noChangeShapeType="1"/>
          </p:cNvSpPr>
          <p:nvPr/>
        </p:nvSpPr>
        <p:spPr bwMode="auto">
          <a:xfrm>
            <a:off x="923925"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68" name="Rectangle 47"/>
          <p:cNvSpPr>
            <a:spLocks noChangeArrowheads="1"/>
          </p:cNvSpPr>
          <p:nvPr/>
        </p:nvSpPr>
        <p:spPr bwMode="auto">
          <a:xfrm rot="5400000">
            <a:off x="447675"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69" name="Rectangle 51"/>
          <p:cNvSpPr>
            <a:spLocks noChangeArrowheads="1"/>
          </p:cNvSpPr>
          <p:nvPr/>
        </p:nvSpPr>
        <p:spPr bwMode="auto">
          <a:xfrm>
            <a:off x="819150" y="3505200"/>
            <a:ext cx="962025" cy="523875"/>
          </a:xfrm>
          <a:prstGeom prst="rect">
            <a:avLst/>
          </a:prstGeom>
          <a:solidFill>
            <a:schemeClr val="accent1">
              <a:lumMod val="40000"/>
              <a:lumOff val="60000"/>
              <a:alpha val="36862"/>
            </a:schemeClr>
          </a:solidFill>
          <a:ln w="12700" algn="ctr">
            <a:noFill/>
            <a:miter lim="800000"/>
            <a:headEnd/>
            <a:tailEnd/>
          </a:ln>
        </p:spPr>
        <p:txBody>
          <a:bodyPr anchor="ctr"/>
          <a:lstStyle/>
          <a:p>
            <a:pPr algn="ctr" eaLnBrk="0" hangingPunct="0"/>
            <a:r>
              <a:rPr lang="en-US" sz="1000" dirty="0">
                <a:latin typeface="Calibri" pitchFamily="34" charset="0"/>
              </a:rPr>
              <a:t>Private Equity Fund</a:t>
            </a:r>
          </a:p>
        </p:txBody>
      </p:sp>
      <p:sp>
        <p:nvSpPr>
          <p:cNvPr id="23570" name="Rectangle 52"/>
          <p:cNvSpPr>
            <a:spLocks noChangeArrowheads="1"/>
          </p:cNvSpPr>
          <p:nvPr/>
        </p:nvSpPr>
        <p:spPr bwMode="auto">
          <a:xfrm>
            <a:off x="1885950" y="3505200"/>
            <a:ext cx="962025" cy="523875"/>
          </a:xfrm>
          <a:prstGeom prst="rect">
            <a:avLst/>
          </a:prstGeom>
          <a:solidFill>
            <a:schemeClr val="accent1">
              <a:lumMod val="40000"/>
              <a:lumOff val="60000"/>
              <a:alpha val="36862"/>
            </a:schemeClr>
          </a:solidFill>
          <a:ln w="12700" algn="ctr">
            <a:noFill/>
            <a:miter lim="800000"/>
            <a:headEnd/>
            <a:tailEnd/>
          </a:ln>
        </p:spPr>
        <p:txBody>
          <a:bodyPr anchor="ctr"/>
          <a:lstStyle/>
          <a:p>
            <a:pPr algn="ctr" eaLnBrk="0" hangingPunct="0"/>
            <a:r>
              <a:rPr lang="en-US" sz="1000" dirty="0">
                <a:latin typeface="Calibri" pitchFamily="34" charset="0"/>
              </a:rPr>
              <a:t>Private Equity Fund</a:t>
            </a:r>
          </a:p>
        </p:txBody>
      </p:sp>
      <p:sp>
        <p:nvSpPr>
          <p:cNvPr id="23571" name="Rectangle 53"/>
          <p:cNvSpPr>
            <a:spLocks noChangeArrowheads="1"/>
          </p:cNvSpPr>
          <p:nvPr/>
        </p:nvSpPr>
        <p:spPr bwMode="auto">
          <a:xfrm>
            <a:off x="2943225" y="3505200"/>
            <a:ext cx="962025" cy="523875"/>
          </a:xfrm>
          <a:prstGeom prst="rect">
            <a:avLst/>
          </a:prstGeom>
          <a:solidFill>
            <a:schemeClr val="accent1">
              <a:lumMod val="40000"/>
              <a:lumOff val="60000"/>
              <a:alpha val="36862"/>
            </a:schemeClr>
          </a:solidFill>
          <a:ln w="12700" algn="ctr">
            <a:noFill/>
            <a:miter lim="800000"/>
            <a:headEnd/>
            <a:tailEnd/>
          </a:ln>
        </p:spPr>
        <p:txBody>
          <a:bodyPr anchor="ctr"/>
          <a:lstStyle/>
          <a:p>
            <a:pPr algn="ctr" eaLnBrk="0" hangingPunct="0"/>
            <a:r>
              <a:rPr lang="en-US" sz="1000" dirty="0">
                <a:latin typeface="Calibri" pitchFamily="34" charset="0"/>
              </a:rPr>
              <a:t>Private Equity Fund</a:t>
            </a:r>
          </a:p>
        </p:txBody>
      </p:sp>
      <p:sp>
        <p:nvSpPr>
          <p:cNvPr id="23572" name="Line 54"/>
          <p:cNvSpPr>
            <a:spLocks noChangeShapeType="1"/>
          </p:cNvSpPr>
          <p:nvPr/>
        </p:nvSpPr>
        <p:spPr bwMode="auto">
          <a:xfrm>
            <a:off x="1333500" y="4038600"/>
            <a:ext cx="0" cy="180975"/>
          </a:xfrm>
          <a:prstGeom prst="line">
            <a:avLst/>
          </a:prstGeom>
          <a:noFill/>
          <a:ln w="12700">
            <a:solidFill>
              <a:srgbClr val="808080"/>
            </a:solidFill>
            <a:round/>
            <a:headEnd/>
            <a:tailEnd/>
          </a:ln>
        </p:spPr>
        <p:txBody>
          <a:bodyPr rot="10800000" anchor="ctr"/>
          <a:lstStyle/>
          <a:p>
            <a:endParaRPr lang="en-US" dirty="0"/>
          </a:p>
        </p:txBody>
      </p:sp>
      <p:sp>
        <p:nvSpPr>
          <p:cNvPr id="23573" name="Line 55"/>
          <p:cNvSpPr>
            <a:spLocks noChangeShapeType="1"/>
          </p:cNvSpPr>
          <p:nvPr/>
        </p:nvSpPr>
        <p:spPr bwMode="auto">
          <a:xfrm>
            <a:off x="2381250" y="4038600"/>
            <a:ext cx="0" cy="180975"/>
          </a:xfrm>
          <a:prstGeom prst="line">
            <a:avLst/>
          </a:prstGeom>
          <a:noFill/>
          <a:ln w="12700">
            <a:solidFill>
              <a:srgbClr val="808080"/>
            </a:solidFill>
            <a:round/>
            <a:headEnd/>
            <a:tailEnd/>
          </a:ln>
        </p:spPr>
        <p:txBody>
          <a:bodyPr rot="10800000" anchor="ctr"/>
          <a:lstStyle/>
          <a:p>
            <a:endParaRPr lang="en-US" dirty="0"/>
          </a:p>
        </p:txBody>
      </p:sp>
      <p:sp>
        <p:nvSpPr>
          <p:cNvPr id="23574" name="Line 56"/>
          <p:cNvSpPr>
            <a:spLocks noChangeShapeType="1"/>
          </p:cNvSpPr>
          <p:nvPr/>
        </p:nvSpPr>
        <p:spPr bwMode="auto">
          <a:xfrm>
            <a:off x="3448050" y="4038600"/>
            <a:ext cx="0" cy="180975"/>
          </a:xfrm>
          <a:prstGeom prst="line">
            <a:avLst/>
          </a:prstGeom>
          <a:noFill/>
          <a:ln w="12700">
            <a:solidFill>
              <a:srgbClr val="808080"/>
            </a:solidFill>
            <a:round/>
            <a:headEnd/>
            <a:tailEnd/>
          </a:ln>
        </p:spPr>
        <p:txBody>
          <a:bodyPr rot="10800000" anchor="ctr"/>
          <a:lstStyle/>
          <a:p>
            <a:endParaRPr lang="en-US" dirty="0"/>
          </a:p>
        </p:txBody>
      </p:sp>
      <p:sp>
        <p:nvSpPr>
          <p:cNvPr id="23575" name="Line 57"/>
          <p:cNvSpPr>
            <a:spLocks noChangeShapeType="1"/>
          </p:cNvSpPr>
          <p:nvPr/>
        </p:nvSpPr>
        <p:spPr bwMode="auto">
          <a:xfrm>
            <a:off x="1343025" y="3324225"/>
            <a:ext cx="0" cy="180975"/>
          </a:xfrm>
          <a:prstGeom prst="line">
            <a:avLst/>
          </a:prstGeom>
          <a:noFill/>
          <a:ln w="12700">
            <a:solidFill>
              <a:srgbClr val="808080"/>
            </a:solidFill>
            <a:round/>
            <a:headEnd/>
            <a:tailEnd/>
          </a:ln>
        </p:spPr>
        <p:txBody>
          <a:bodyPr rot="10800000" anchor="ctr"/>
          <a:lstStyle/>
          <a:p>
            <a:endParaRPr lang="en-US" dirty="0"/>
          </a:p>
        </p:txBody>
      </p:sp>
      <p:sp>
        <p:nvSpPr>
          <p:cNvPr id="23576" name="Line 58"/>
          <p:cNvSpPr>
            <a:spLocks noChangeShapeType="1"/>
          </p:cNvSpPr>
          <p:nvPr/>
        </p:nvSpPr>
        <p:spPr bwMode="auto">
          <a:xfrm>
            <a:off x="3390900" y="3324225"/>
            <a:ext cx="0" cy="180975"/>
          </a:xfrm>
          <a:prstGeom prst="line">
            <a:avLst/>
          </a:prstGeom>
          <a:noFill/>
          <a:ln w="12700">
            <a:solidFill>
              <a:srgbClr val="808080"/>
            </a:solidFill>
            <a:round/>
            <a:headEnd/>
            <a:tailEnd/>
          </a:ln>
        </p:spPr>
        <p:txBody>
          <a:bodyPr rot="10800000" anchor="ctr"/>
          <a:lstStyle/>
          <a:p>
            <a:endParaRPr lang="en-US" dirty="0"/>
          </a:p>
        </p:txBody>
      </p:sp>
      <p:sp>
        <p:nvSpPr>
          <p:cNvPr id="23577" name="Line 59"/>
          <p:cNvSpPr>
            <a:spLocks noChangeShapeType="1"/>
          </p:cNvSpPr>
          <p:nvPr/>
        </p:nvSpPr>
        <p:spPr bwMode="auto">
          <a:xfrm>
            <a:off x="923925" y="4229100"/>
            <a:ext cx="771525" cy="0"/>
          </a:xfrm>
          <a:prstGeom prst="line">
            <a:avLst/>
          </a:prstGeom>
          <a:noFill/>
          <a:ln w="12700">
            <a:solidFill>
              <a:srgbClr val="808080"/>
            </a:solidFill>
            <a:round/>
            <a:headEnd/>
            <a:tailEnd/>
          </a:ln>
        </p:spPr>
        <p:txBody>
          <a:bodyPr rot="10800000" anchor="ctr"/>
          <a:lstStyle/>
          <a:p>
            <a:endParaRPr lang="en-US" dirty="0"/>
          </a:p>
        </p:txBody>
      </p:sp>
      <p:sp>
        <p:nvSpPr>
          <p:cNvPr id="23578" name="Line 60"/>
          <p:cNvSpPr>
            <a:spLocks noChangeShapeType="1"/>
          </p:cNvSpPr>
          <p:nvPr/>
        </p:nvSpPr>
        <p:spPr bwMode="auto">
          <a:xfrm>
            <a:off x="1181100"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79" name="Rectangle 61"/>
          <p:cNvSpPr>
            <a:spLocks noChangeArrowheads="1"/>
          </p:cNvSpPr>
          <p:nvPr/>
        </p:nvSpPr>
        <p:spPr bwMode="auto">
          <a:xfrm rot="5400000">
            <a:off x="704850"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80" name="Line 62"/>
          <p:cNvSpPr>
            <a:spLocks noChangeShapeType="1"/>
          </p:cNvSpPr>
          <p:nvPr/>
        </p:nvSpPr>
        <p:spPr bwMode="auto">
          <a:xfrm>
            <a:off x="1438275"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81" name="Rectangle 63"/>
          <p:cNvSpPr>
            <a:spLocks noChangeArrowheads="1"/>
          </p:cNvSpPr>
          <p:nvPr/>
        </p:nvSpPr>
        <p:spPr bwMode="auto">
          <a:xfrm rot="5400000">
            <a:off x="962025"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82" name="Line 64"/>
          <p:cNvSpPr>
            <a:spLocks noChangeShapeType="1"/>
          </p:cNvSpPr>
          <p:nvPr/>
        </p:nvSpPr>
        <p:spPr bwMode="auto">
          <a:xfrm>
            <a:off x="1695450"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83" name="Rectangle 65"/>
          <p:cNvSpPr>
            <a:spLocks noChangeArrowheads="1"/>
          </p:cNvSpPr>
          <p:nvPr/>
        </p:nvSpPr>
        <p:spPr bwMode="auto">
          <a:xfrm rot="5400000">
            <a:off x="1219200"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84" name="Line 66"/>
          <p:cNvSpPr>
            <a:spLocks noChangeShapeType="1"/>
          </p:cNvSpPr>
          <p:nvPr/>
        </p:nvSpPr>
        <p:spPr bwMode="auto">
          <a:xfrm>
            <a:off x="2000250"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85" name="Rectangle 67"/>
          <p:cNvSpPr>
            <a:spLocks noChangeArrowheads="1"/>
          </p:cNvSpPr>
          <p:nvPr/>
        </p:nvSpPr>
        <p:spPr bwMode="auto">
          <a:xfrm rot="5400000">
            <a:off x="1524000"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86" name="Line 68"/>
          <p:cNvSpPr>
            <a:spLocks noChangeShapeType="1"/>
          </p:cNvSpPr>
          <p:nvPr/>
        </p:nvSpPr>
        <p:spPr bwMode="auto">
          <a:xfrm>
            <a:off x="2000250" y="4229100"/>
            <a:ext cx="771525" cy="0"/>
          </a:xfrm>
          <a:prstGeom prst="line">
            <a:avLst/>
          </a:prstGeom>
          <a:noFill/>
          <a:ln w="12700">
            <a:solidFill>
              <a:srgbClr val="808080"/>
            </a:solidFill>
            <a:round/>
            <a:headEnd/>
            <a:tailEnd/>
          </a:ln>
        </p:spPr>
        <p:txBody>
          <a:bodyPr rot="10800000" anchor="ctr"/>
          <a:lstStyle/>
          <a:p>
            <a:endParaRPr lang="en-US" dirty="0"/>
          </a:p>
        </p:txBody>
      </p:sp>
      <p:sp>
        <p:nvSpPr>
          <p:cNvPr id="23587" name="Line 69"/>
          <p:cNvSpPr>
            <a:spLocks noChangeShapeType="1"/>
          </p:cNvSpPr>
          <p:nvPr/>
        </p:nvSpPr>
        <p:spPr bwMode="auto">
          <a:xfrm>
            <a:off x="2257425"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88" name="Rectangle 70"/>
          <p:cNvSpPr>
            <a:spLocks noChangeArrowheads="1"/>
          </p:cNvSpPr>
          <p:nvPr/>
        </p:nvSpPr>
        <p:spPr bwMode="auto">
          <a:xfrm rot="5400000">
            <a:off x="1781175"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89" name="Line 71"/>
          <p:cNvSpPr>
            <a:spLocks noChangeShapeType="1"/>
          </p:cNvSpPr>
          <p:nvPr/>
        </p:nvSpPr>
        <p:spPr bwMode="auto">
          <a:xfrm>
            <a:off x="2514600"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90" name="Rectangle 72"/>
          <p:cNvSpPr>
            <a:spLocks noChangeArrowheads="1"/>
          </p:cNvSpPr>
          <p:nvPr/>
        </p:nvSpPr>
        <p:spPr bwMode="auto">
          <a:xfrm rot="5400000">
            <a:off x="2038350"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91" name="Line 73"/>
          <p:cNvSpPr>
            <a:spLocks noChangeShapeType="1"/>
          </p:cNvSpPr>
          <p:nvPr/>
        </p:nvSpPr>
        <p:spPr bwMode="auto">
          <a:xfrm>
            <a:off x="2771775"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92" name="Rectangle 74"/>
          <p:cNvSpPr>
            <a:spLocks noChangeArrowheads="1"/>
          </p:cNvSpPr>
          <p:nvPr/>
        </p:nvSpPr>
        <p:spPr bwMode="auto">
          <a:xfrm rot="5400000">
            <a:off x="2295525"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93" name="Line 75"/>
          <p:cNvSpPr>
            <a:spLocks noChangeShapeType="1"/>
          </p:cNvSpPr>
          <p:nvPr/>
        </p:nvSpPr>
        <p:spPr bwMode="auto">
          <a:xfrm>
            <a:off x="3067050"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94" name="Rectangle 76"/>
          <p:cNvSpPr>
            <a:spLocks noChangeArrowheads="1"/>
          </p:cNvSpPr>
          <p:nvPr/>
        </p:nvSpPr>
        <p:spPr bwMode="auto">
          <a:xfrm rot="5400000">
            <a:off x="2590800"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95" name="Line 77"/>
          <p:cNvSpPr>
            <a:spLocks noChangeShapeType="1"/>
          </p:cNvSpPr>
          <p:nvPr/>
        </p:nvSpPr>
        <p:spPr bwMode="auto">
          <a:xfrm>
            <a:off x="3067050" y="4229100"/>
            <a:ext cx="771525" cy="0"/>
          </a:xfrm>
          <a:prstGeom prst="line">
            <a:avLst/>
          </a:prstGeom>
          <a:noFill/>
          <a:ln w="12700">
            <a:solidFill>
              <a:srgbClr val="808080"/>
            </a:solidFill>
            <a:round/>
            <a:headEnd/>
            <a:tailEnd/>
          </a:ln>
        </p:spPr>
        <p:txBody>
          <a:bodyPr rot="10800000" anchor="ctr"/>
          <a:lstStyle/>
          <a:p>
            <a:endParaRPr lang="en-US" dirty="0"/>
          </a:p>
        </p:txBody>
      </p:sp>
      <p:sp>
        <p:nvSpPr>
          <p:cNvPr id="23596" name="Line 78"/>
          <p:cNvSpPr>
            <a:spLocks noChangeShapeType="1"/>
          </p:cNvSpPr>
          <p:nvPr/>
        </p:nvSpPr>
        <p:spPr bwMode="auto">
          <a:xfrm>
            <a:off x="3324225"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97" name="Rectangle 79"/>
          <p:cNvSpPr>
            <a:spLocks noChangeArrowheads="1"/>
          </p:cNvSpPr>
          <p:nvPr/>
        </p:nvSpPr>
        <p:spPr bwMode="auto">
          <a:xfrm rot="5400000">
            <a:off x="2847975"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598" name="Line 80"/>
          <p:cNvSpPr>
            <a:spLocks noChangeShapeType="1"/>
          </p:cNvSpPr>
          <p:nvPr/>
        </p:nvSpPr>
        <p:spPr bwMode="auto">
          <a:xfrm>
            <a:off x="3581400"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599" name="Rectangle 81"/>
          <p:cNvSpPr>
            <a:spLocks noChangeArrowheads="1"/>
          </p:cNvSpPr>
          <p:nvPr/>
        </p:nvSpPr>
        <p:spPr bwMode="auto">
          <a:xfrm rot="5400000">
            <a:off x="3105150"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600" name="Line 82"/>
          <p:cNvSpPr>
            <a:spLocks noChangeShapeType="1"/>
          </p:cNvSpPr>
          <p:nvPr/>
        </p:nvSpPr>
        <p:spPr bwMode="auto">
          <a:xfrm>
            <a:off x="3838575" y="4238625"/>
            <a:ext cx="0" cy="180975"/>
          </a:xfrm>
          <a:prstGeom prst="line">
            <a:avLst/>
          </a:prstGeom>
          <a:noFill/>
          <a:ln w="12700">
            <a:solidFill>
              <a:srgbClr val="808080"/>
            </a:solidFill>
            <a:round/>
            <a:headEnd/>
            <a:tailEnd/>
          </a:ln>
        </p:spPr>
        <p:txBody>
          <a:bodyPr rot="10800000" anchor="ctr"/>
          <a:lstStyle/>
          <a:p>
            <a:endParaRPr lang="en-US" dirty="0"/>
          </a:p>
        </p:txBody>
      </p:sp>
      <p:sp>
        <p:nvSpPr>
          <p:cNvPr id="23601" name="Rectangle 83"/>
          <p:cNvSpPr>
            <a:spLocks noChangeArrowheads="1"/>
          </p:cNvSpPr>
          <p:nvPr/>
        </p:nvSpPr>
        <p:spPr bwMode="auto">
          <a:xfrm rot="5400000">
            <a:off x="3362325" y="4800600"/>
            <a:ext cx="962025" cy="2190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Company</a:t>
            </a:r>
          </a:p>
        </p:txBody>
      </p:sp>
      <p:sp>
        <p:nvSpPr>
          <p:cNvPr id="23602" name="Rectangle 84"/>
          <p:cNvSpPr>
            <a:spLocks noChangeArrowheads="1"/>
          </p:cNvSpPr>
          <p:nvPr/>
        </p:nvSpPr>
        <p:spPr bwMode="auto">
          <a:xfrm rot="-5400000">
            <a:off x="-80963" y="2995613"/>
            <a:ext cx="1133475" cy="361950"/>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Direct Investment</a:t>
            </a:r>
          </a:p>
        </p:txBody>
      </p:sp>
      <p:sp>
        <p:nvSpPr>
          <p:cNvPr id="23603" name="Rectangle 85"/>
          <p:cNvSpPr>
            <a:spLocks noChangeArrowheads="1"/>
          </p:cNvSpPr>
          <p:nvPr/>
        </p:nvSpPr>
        <p:spPr bwMode="auto">
          <a:xfrm rot="5400000">
            <a:off x="3695700" y="2962275"/>
            <a:ext cx="1019175" cy="333375"/>
          </a:xfrm>
          <a:prstGeom prst="rect">
            <a:avLst/>
          </a:prstGeom>
          <a:solidFill>
            <a:srgbClr val="DDDDDD"/>
          </a:solidFill>
          <a:ln w="12700" algn="ctr">
            <a:noFill/>
            <a:miter lim="800000"/>
            <a:headEnd/>
            <a:tailEnd/>
          </a:ln>
        </p:spPr>
        <p:txBody>
          <a:bodyPr wrap="none" anchor="ctr"/>
          <a:lstStyle/>
          <a:p>
            <a:pPr algn="ctr" eaLnBrk="0" hangingPunct="0"/>
            <a:r>
              <a:rPr lang="en-US" sz="900" dirty="0">
                <a:latin typeface="Calibri" pitchFamily="34" charset="0"/>
              </a:rPr>
              <a:t>Co-Investment</a:t>
            </a:r>
          </a:p>
        </p:txBody>
      </p:sp>
      <p:sp>
        <p:nvSpPr>
          <p:cNvPr id="23604" name="Line 89"/>
          <p:cNvSpPr>
            <a:spLocks noChangeShapeType="1"/>
          </p:cNvSpPr>
          <p:nvPr/>
        </p:nvSpPr>
        <p:spPr bwMode="auto">
          <a:xfrm>
            <a:off x="466725" y="2400300"/>
            <a:ext cx="0" cy="200025"/>
          </a:xfrm>
          <a:prstGeom prst="line">
            <a:avLst/>
          </a:prstGeom>
          <a:noFill/>
          <a:ln w="12700">
            <a:solidFill>
              <a:srgbClr val="808080"/>
            </a:solidFill>
            <a:round/>
            <a:headEnd/>
            <a:tailEnd/>
          </a:ln>
        </p:spPr>
        <p:txBody>
          <a:bodyPr rot="10800000" anchor="ctr"/>
          <a:lstStyle/>
          <a:p>
            <a:endParaRPr lang="en-US" dirty="0"/>
          </a:p>
        </p:txBody>
      </p:sp>
      <p:sp>
        <p:nvSpPr>
          <p:cNvPr id="23605" name="Line 90"/>
          <p:cNvSpPr>
            <a:spLocks noChangeShapeType="1"/>
          </p:cNvSpPr>
          <p:nvPr/>
        </p:nvSpPr>
        <p:spPr bwMode="auto">
          <a:xfrm>
            <a:off x="476250" y="3743325"/>
            <a:ext cx="0" cy="152400"/>
          </a:xfrm>
          <a:prstGeom prst="line">
            <a:avLst/>
          </a:prstGeom>
          <a:noFill/>
          <a:ln w="12700">
            <a:solidFill>
              <a:srgbClr val="808080"/>
            </a:solidFill>
            <a:round/>
            <a:headEnd/>
            <a:tailEnd/>
          </a:ln>
        </p:spPr>
        <p:txBody>
          <a:bodyPr rot="10800000" anchor="ctr"/>
          <a:lstStyle/>
          <a:p>
            <a:endParaRPr lang="en-US" dirty="0"/>
          </a:p>
        </p:txBody>
      </p:sp>
      <p:sp>
        <p:nvSpPr>
          <p:cNvPr id="23606" name="Line 91"/>
          <p:cNvSpPr>
            <a:spLocks noChangeShapeType="1"/>
          </p:cNvSpPr>
          <p:nvPr/>
        </p:nvSpPr>
        <p:spPr bwMode="auto">
          <a:xfrm>
            <a:off x="485775" y="3895725"/>
            <a:ext cx="333375" cy="0"/>
          </a:xfrm>
          <a:prstGeom prst="line">
            <a:avLst/>
          </a:prstGeom>
          <a:noFill/>
          <a:ln w="12700">
            <a:solidFill>
              <a:srgbClr val="808080"/>
            </a:solidFill>
            <a:round/>
            <a:headEnd/>
            <a:tailEnd type="triangle" w="med" len="med"/>
          </a:ln>
        </p:spPr>
        <p:txBody>
          <a:bodyPr rot="10800000" anchor="ctr"/>
          <a:lstStyle/>
          <a:p>
            <a:endParaRPr lang="en-US" dirty="0"/>
          </a:p>
        </p:txBody>
      </p:sp>
      <p:sp>
        <p:nvSpPr>
          <p:cNvPr id="23607" name="Line 97"/>
          <p:cNvSpPr>
            <a:spLocks noChangeShapeType="1"/>
          </p:cNvSpPr>
          <p:nvPr/>
        </p:nvSpPr>
        <p:spPr bwMode="auto">
          <a:xfrm>
            <a:off x="4200525" y="2419350"/>
            <a:ext cx="0" cy="200025"/>
          </a:xfrm>
          <a:prstGeom prst="line">
            <a:avLst/>
          </a:prstGeom>
          <a:noFill/>
          <a:ln w="12700">
            <a:solidFill>
              <a:srgbClr val="808080"/>
            </a:solidFill>
            <a:round/>
            <a:headEnd/>
            <a:tailEnd/>
          </a:ln>
        </p:spPr>
        <p:txBody>
          <a:bodyPr rot="10800000" anchor="ctr"/>
          <a:lstStyle/>
          <a:p>
            <a:endParaRPr lang="en-US" dirty="0"/>
          </a:p>
        </p:txBody>
      </p:sp>
      <p:sp>
        <p:nvSpPr>
          <p:cNvPr id="23608" name="Line 98"/>
          <p:cNvSpPr>
            <a:spLocks noChangeShapeType="1"/>
          </p:cNvSpPr>
          <p:nvPr/>
        </p:nvSpPr>
        <p:spPr bwMode="auto">
          <a:xfrm>
            <a:off x="4229100" y="3638550"/>
            <a:ext cx="0" cy="1276350"/>
          </a:xfrm>
          <a:prstGeom prst="line">
            <a:avLst/>
          </a:prstGeom>
          <a:noFill/>
          <a:ln w="12700">
            <a:solidFill>
              <a:srgbClr val="808080"/>
            </a:solidFill>
            <a:round/>
            <a:headEnd/>
            <a:tailEnd/>
          </a:ln>
        </p:spPr>
        <p:txBody>
          <a:bodyPr rot="10800000" anchor="ctr"/>
          <a:lstStyle/>
          <a:p>
            <a:endParaRPr lang="en-US" dirty="0"/>
          </a:p>
        </p:txBody>
      </p:sp>
      <p:sp>
        <p:nvSpPr>
          <p:cNvPr id="23609" name="Line 99"/>
          <p:cNvSpPr>
            <a:spLocks noChangeShapeType="1"/>
          </p:cNvSpPr>
          <p:nvPr/>
        </p:nvSpPr>
        <p:spPr bwMode="auto">
          <a:xfrm>
            <a:off x="3943350" y="4924425"/>
            <a:ext cx="285750" cy="0"/>
          </a:xfrm>
          <a:prstGeom prst="line">
            <a:avLst/>
          </a:prstGeom>
          <a:noFill/>
          <a:ln w="12700">
            <a:solidFill>
              <a:srgbClr val="808080"/>
            </a:solidFill>
            <a:round/>
            <a:headEnd type="triangle" w="med" len="med"/>
            <a:tailEnd/>
          </a:ln>
        </p:spPr>
        <p:txBody>
          <a:bodyPr rot="10800000" anchor="ctr"/>
          <a:lstStyle/>
          <a:p>
            <a:endParaRPr lang="en-US" dirty="0"/>
          </a:p>
        </p:txBody>
      </p:sp>
      <p:sp>
        <p:nvSpPr>
          <p:cNvPr id="60" name="Title 1"/>
          <p:cNvSpPr txBox="1">
            <a:spLocks/>
          </p:cNvSpPr>
          <p:nvPr/>
        </p:nvSpPr>
        <p:spPr>
          <a:xfrm>
            <a:off x="1279672" y="838200"/>
            <a:ext cx="3380930" cy="327025"/>
          </a:xfrm>
          <a:prstGeom prst="rect">
            <a:avLst/>
          </a:prstGeom>
        </p:spPr>
        <p:txBody>
          <a:bodyPr vert="horz" lIns="91432" tIns="45716" rIns="91432" bIns="45716" rtlCol="0" anchor="t">
            <a:noAutofit/>
          </a:bodyPr>
          <a:lstStyle>
            <a:lvl1pPr algn="ctr" defTabSz="912813" rtl="0" eaLnBrk="1" fontAlgn="base" hangingPunct="1">
              <a:spcBef>
                <a:spcPct val="0"/>
              </a:spcBef>
              <a:spcAft>
                <a:spcPct val="0"/>
              </a:spcAft>
              <a:defRPr lang="en-US" sz="1800" b="1" kern="1200" cap="all" baseline="0">
                <a:solidFill>
                  <a:srgbClr val="16295A"/>
                </a:solidFill>
                <a:latin typeface="Calibri" pitchFamily="34" charset="0"/>
                <a:ea typeface="+mj-ea"/>
                <a:cs typeface="+mj-cs"/>
              </a:defRPr>
            </a:lvl1pPr>
            <a:lvl2pPr algn="l" defTabSz="912813" rtl="0" eaLnBrk="1" fontAlgn="base" hangingPunct="1">
              <a:spcBef>
                <a:spcPct val="0"/>
              </a:spcBef>
              <a:spcAft>
                <a:spcPct val="0"/>
              </a:spcAft>
              <a:defRPr sz="1400" b="1">
                <a:solidFill>
                  <a:srgbClr val="16295A"/>
                </a:solidFill>
                <a:latin typeface="Calibri" pitchFamily="34" charset="0"/>
              </a:defRPr>
            </a:lvl2pPr>
            <a:lvl3pPr algn="l" defTabSz="912813" rtl="0" eaLnBrk="1" fontAlgn="base" hangingPunct="1">
              <a:spcBef>
                <a:spcPct val="0"/>
              </a:spcBef>
              <a:spcAft>
                <a:spcPct val="0"/>
              </a:spcAft>
              <a:defRPr sz="1400" b="1">
                <a:solidFill>
                  <a:srgbClr val="16295A"/>
                </a:solidFill>
                <a:latin typeface="Calibri" pitchFamily="34" charset="0"/>
              </a:defRPr>
            </a:lvl3pPr>
            <a:lvl4pPr algn="l" defTabSz="912813" rtl="0" eaLnBrk="1" fontAlgn="base" hangingPunct="1">
              <a:spcBef>
                <a:spcPct val="0"/>
              </a:spcBef>
              <a:spcAft>
                <a:spcPct val="0"/>
              </a:spcAft>
              <a:defRPr sz="1400" b="1">
                <a:solidFill>
                  <a:srgbClr val="16295A"/>
                </a:solidFill>
                <a:latin typeface="Calibri" pitchFamily="34" charset="0"/>
              </a:defRPr>
            </a:lvl4pPr>
            <a:lvl5pPr algn="l" defTabSz="912813" rtl="0" eaLnBrk="1" fontAlgn="base" hangingPunct="1">
              <a:spcBef>
                <a:spcPct val="0"/>
              </a:spcBef>
              <a:spcAft>
                <a:spcPct val="0"/>
              </a:spcAft>
              <a:defRPr sz="1400" b="1">
                <a:solidFill>
                  <a:srgbClr val="16295A"/>
                </a:solidFill>
                <a:latin typeface="Calibri" pitchFamily="34" charset="0"/>
              </a:defRPr>
            </a:lvl5pPr>
            <a:lvl6pPr marL="457200" algn="l" defTabSz="912813" rtl="0" eaLnBrk="1" fontAlgn="base" hangingPunct="1">
              <a:spcBef>
                <a:spcPct val="0"/>
              </a:spcBef>
              <a:spcAft>
                <a:spcPct val="0"/>
              </a:spcAft>
              <a:defRPr sz="1400" b="1">
                <a:solidFill>
                  <a:srgbClr val="16295A"/>
                </a:solidFill>
                <a:latin typeface="Calibri" pitchFamily="34" charset="0"/>
              </a:defRPr>
            </a:lvl6pPr>
            <a:lvl7pPr marL="914400" algn="l" defTabSz="912813" rtl="0" eaLnBrk="1" fontAlgn="base" hangingPunct="1">
              <a:spcBef>
                <a:spcPct val="0"/>
              </a:spcBef>
              <a:spcAft>
                <a:spcPct val="0"/>
              </a:spcAft>
              <a:defRPr sz="1400" b="1">
                <a:solidFill>
                  <a:srgbClr val="16295A"/>
                </a:solidFill>
                <a:latin typeface="Calibri" pitchFamily="34" charset="0"/>
              </a:defRPr>
            </a:lvl7pPr>
            <a:lvl8pPr marL="1371600" algn="l" defTabSz="912813" rtl="0" eaLnBrk="1" fontAlgn="base" hangingPunct="1">
              <a:spcBef>
                <a:spcPct val="0"/>
              </a:spcBef>
              <a:spcAft>
                <a:spcPct val="0"/>
              </a:spcAft>
              <a:defRPr sz="1400" b="1">
                <a:solidFill>
                  <a:srgbClr val="16295A"/>
                </a:solidFill>
                <a:latin typeface="Calibri" pitchFamily="34" charset="0"/>
              </a:defRPr>
            </a:lvl8pPr>
            <a:lvl9pPr marL="1828800" algn="l" defTabSz="912813" rtl="0" eaLnBrk="1" fontAlgn="base" hangingPunct="1">
              <a:spcBef>
                <a:spcPct val="0"/>
              </a:spcBef>
              <a:spcAft>
                <a:spcPct val="0"/>
              </a:spcAft>
              <a:defRPr sz="1400" b="1">
                <a:solidFill>
                  <a:srgbClr val="16295A"/>
                </a:solidFill>
                <a:latin typeface="Calibri" pitchFamily="34" charset="0"/>
              </a:defRPr>
            </a:lvl9pPr>
          </a:lstStyle>
          <a:p>
            <a:pPr algn="l"/>
            <a:r>
              <a:rPr lang="en-US" dirty="0" smtClean="0"/>
              <a:t>What is private equity?</a:t>
            </a:r>
            <a:endParaRPr lang="en-US" dirty="0"/>
          </a:p>
        </p:txBody>
      </p:sp>
      <p:pic>
        <p:nvPicPr>
          <p:cNvPr id="61" name="Picture 2" descr="C:\Users\TimT.SUMMITSTRATEGIE\Desktop\pap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55" t="11712" r="4768" b="14317"/>
          <a:stretch/>
        </p:blipFill>
        <p:spPr bwMode="auto">
          <a:xfrm>
            <a:off x="253871" y="533400"/>
            <a:ext cx="1117729" cy="91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94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266700" y="3482975"/>
            <a:ext cx="8686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dirty="0"/>
          </a:p>
        </p:txBody>
      </p:sp>
      <p:sp>
        <p:nvSpPr>
          <p:cNvPr id="4100" name="Text Box 7"/>
          <p:cNvSpPr txBox="1">
            <a:spLocks noChangeArrowheads="1"/>
          </p:cNvSpPr>
          <p:nvPr/>
        </p:nvSpPr>
        <p:spPr bwMode="auto">
          <a:xfrm>
            <a:off x="179294" y="6310519"/>
            <a:ext cx="8774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ct val="50000"/>
              </a:spcBef>
            </a:pPr>
            <a:r>
              <a:rPr lang="en-US" sz="800" dirty="0">
                <a:latin typeface="Calibri" pitchFamily="34" charset="0"/>
              </a:rPr>
              <a:t>Source: </a:t>
            </a:r>
            <a:r>
              <a:rPr lang="en-US" sz="800" dirty="0" smtClean="0">
                <a:latin typeface="Calibri" pitchFamily="34" charset="0"/>
              </a:rPr>
              <a:t>Cambridge Associates  US Private Equity Index 09/30/14. Returns </a:t>
            </a:r>
            <a:r>
              <a:rPr lang="en-US" sz="800" dirty="0">
                <a:latin typeface="Calibri" pitchFamily="34" charset="0"/>
              </a:rPr>
              <a:t>are net to investors after management fees and carried interest. Pooled IRR is calculated by treating all funds as a single "fund" by summing their monthly </a:t>
            </a:r>
            <a:r>
              <a:rPr lang="en-US" sz="800" dirty="0" smtClean="0">
                <a:latin typeface="Calibri" pitchFamily="34" charset="0"/>
              </a:rPr>
              <a:t>cash flows </a:t>
            </a:r>
            <a:r>
              <a:rPr lang="en-US" sz="800" dirty="0">
                <a:latin typeface="Calibri" pitchFamily="34" charset="0"/>
              </a:rPr>
              <a:t>together. </a:t>
            </a:r>
          </a:p>
        </p:txBody>
      </p:sp>
      <p:sp>
        <p:nvSpPr>
          <p:cNvPr id="4101" name="Rectangle 82"/>
          <p:cNvSpPr>
            <a:spLocks noChangeArrowheads="1"/>
          </p:cNvSpPr>
          <p:nvPr/>
        </p:nvSpPr>
        <p:spPr bwMode="auto">
          <a:xfrm>
            <a:off x="170330" y="1676400"/>
            <a:ext cx="8844802" cy="276999"/>
          </a:xfrm>
          <a:prstGeom prst="rect">
            <a:avLst/>
          </a:prstGeom>
          <a:solidFill>
            <a:schemeClr val="accent1"/>
          </a:solidFill>
          <a:ln w="12700" algn="ctr">
            <a:noFill/>
            <a:miter lim="800000"/>
            <a:headEnd/>
            <a:tailEnd/>
          </a:ln>
        </p:spPr>
        <p:txBody>
          <a:bodyPr wrap="square">
            <a:spAutoFit/>
          </a:bodyPr>
          <a:lstStyle/>
          <a:p>
            <a:pPr algn="ctr" eaLnBrk="0" hangingPunct="0">
              <a:spcBef>
                <a:spcPct val="50000"/>
              </a:spcBef>
            </a:pPr>
            <a:r>
              <a:rPr lang="en-US" sz="1200" b="1" cap="all" dirty="0" smtClean="0">
                <a:solidFill>
                  <a:schemeClr val="bg1"/>
                </a:solidFill>
              </a:rPr>
              <a:t>returns </a:t>
            </a:r>
            <a:r>
              <a:rPr lang="en-US" sz="1200" b="1" cap="all" dirty="0">
                <a:solidFill>
                  <a:schemeClr val="bg1"/>
                </a:solidFill>
              </a:rPr>
              <a:t>have outperformed public equity </a:t>
            </a:r>
            <a:r>
              <a:rPr lang="en-US" sz="1200" b="1" cap="all" dirty="0" smtClean="0">
                <a:solidFill>
                  <a:schemeClr val="bg1"/>
                </a:solidFill>
              </a:rPr>
              <a:t>benchmarks over longer timeframe</a:t>
            </a:r>
            <a:endParaRPr lang="en-US" sz="1200" b="1" cap="all"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431" y="5142951"/>
            <a:ext cx="480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2"/>
          <p:cNvSpPr>
            <a:spLocks noChangeArrowheads="1"/>
          </p:cNvSpPr>
          <p:nvPr/>
        </p:nvSpPr>
        <p:spPr bwMode="auto">
          <a:xfrm>
            <a:off x="170330" y="4783237"/>
            <a:ext cx="8844802" cy="276999"/>
          </a:xfrm>
          <a:prstGeom prst="rect">
            <a:avLst/>
          </a:prstGeom>
          <a:solidFill>
            <a:schemeClr val="accent1"/>
          </a:solidFill>
          <a:ln w="12700" algn="ctr">
            <a:noFill/>
            <a:miter lim="800000"/>
            <a:headEnd/>
            <a:tailEnd/>
          </a:ln>
        </p:spPr>
        <p:txBody>
          <a:bodyPr wrap="square">
            <a:spAutoFit/>
          </a:bodyPr>
          <a:lstStyle/>
          <a:p>
            <a:pPr algn="ctr" eaLnBrk="0" hangingPunct="0">
              <a:spcBef>
                <a:spcPct val="50000"/>
              </a:spcBef>
            </a:pPr>
            <a:r>
              <a:rPr lang="en-US" sz="1200" b="1" cap="all" dirty="0">
                <a:solidFill>
                  <a:schemeClr val="bg1"/>
                </a:solidFill>
              </a:rPr>
              <a:t>Private equity is moderately correlated to the bond and stock markets and can provide diversification benefits. </a:t>
            </a:r>
          </a:p>
        </p:txBody>
      </p:sp>
      <p:pic>
        <p:nvPicPr>
          <p:cNvPr id="9" name="Picture 2" descr="C:\Users\TimT.SUMMITSTRATEGIE\Desktop\hous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38" t="9182" r="8743" b="12821"/>
          <a:stretch/>
        </p:blipFill>
        <p:spPr bwMode="auto">
          <a:xfrm>
            <a:off x="391633" y="530107"/>
            <a:ext cx="1118418" cy="10700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447800" y="892175"/>
            <a:ext cx="4419600" cy="327025"/>
          </a:xfrm>
          <a:prstGeom prst="rect">
            <a:avLst/>
          </a:prstGeom>
        </p:spPr>
        <p:txBody>
          <a:bodyPr vert="horz" lIns="91432" tIns="45716" rIns="91432" bIns="45716" rtlCol="0" anchor="t">
            <a:noAutofit/>
          </a:bodyPr>
          <a:lstStyle>
            <a:lvl1pPr algn="ctr" defTabSz="912813" rtl="0" eaLnBrk="1" fontAlgn="base" hangingPunct="1">
              <a:spcBef>
                <a:spcPct val="0"/>
              </a:spcBef>
              <a:spcAft>
                <a:spcPct val="0"/>
              </a:spcAft>
              <a:defRPr lang="en-US" sz="1800" b="1" kern="1200" cap="all" baseline="0">
                <a:solidFill>
                  <a:srgbClr val="16295A"/>
                </a:solidFill>
                <a:latin typeface="Calibri" pitchFamily="34" charset="0"/>
                <a:ea typeface="+mj-ea"/>
                <a:cs typeface="+mj-cs"/>
              </a:defRPr>
            </a:lvl1pPr>
            <a:lvl2pPr algn="l" defTabSz="912813" rtl="0" eaLnBrk="1" fontAlgn="base" hangingPunct="1">
              <a:spcBef>
                <a:spcPct val="0"/>
              </a:spcBef>
              <a:spcAft>
                <a:spcPct val="0"/>
              </a:spcAft>
              <a:defRPr sz="1400" b="1">
                <a:solidFill>
                  <a:srgbClr val="16295A"/>
                </a:solidFill>
                <a:latin typeface="Calibri" pitchFamily="34" charset="0"/>
              </a:defRPr>
            </a:lvl2pPr>
            <a:lvl3pPr algn="l" defTabSz="912813" rtl="0" eaLnBrk="1" fontAlgn="base" hangingPunct="1">
              <a:spcBef>
                <a:spcPct val="0"/>
              </a:spcBef>
              <a:spcAft>
                <a:spcPct val="0"/>
              </a:spcAft>
              <a:defRPr sz="1400" b="1">
                <a:solidFill>
                  <a:srgbClr val="16295A"/>
                </a:solidFill>
                <a:latin typeface="Calibri" pitchFamily="34" charset="0"/>
              </a:defRPr>
            </a:lvl3pPr>
            <a:lvl4pPr algn="l" defTabSz="912813" rtl="0" eaLnBrk="1" fontAlgn="base" hangingPunct="1">
              <a:spcBef>
                <a:spcPct val="0"/>
              </a:spcBef>
              <a:spcAft>
                <a:spcPct val="0"/>
              </a:spcAft>
              <a:defRPr sz="1400" b="1">
                <a:solidFill>
                  <a:srgbClr val="16295A"/>
                </a:solidFill>
                <a:latin typeface="Calibri" pitchFamily="34" charset="0"/>
              </a:defRPr>
            </a:lvl4pPr>
            <a:lvl5pPr algn="l" defTabSz="912813" rtl="0" eaLnBrk="1" fontAlgn="base" hangingPunct="1">
              <a:spcBef>
                <a:spcPct val="0"/>
              </a:spcBef>
              <a:spcAft>
                <a:spcPct val="0"/>
              </a:spcAft>
              <a:defRPr sz="1400" b="1">
                <a:solidFill>
                  <a:srgbClr val="16295A"/>
                </a:solidFill>
                <a:latin typeface="Calibri" pitchFamily="34" charset="0"/>
              </a:defRPr>
            </a:lvl5pPr>
            <a:lvl6pPr marL="457200" algn="l" defTabSz="912813" rtl="0" eaLnBrk="1" fontAlgn="base" hangingPunct="1">
              <a:spcBef>
                <a:spcPct val="0"/>
              </a:spcBef>
              <a:spcAft>
                <a:spcPct val="0"/>
              </a:spcAft>
              <a:defRPr sz="1400" b="1">
                <a:solidFill>
                  <a:srgbClr val="16295A"/>
                </a:solidFill>
                <a:latin typeface="Calibri" pitchFamily="34" charset="0"/>
              </a:defRPr>
            </a:lvl6pPr>
            <a:lvl7pPr marL="914400" algn="l" defTabSz="912813" rtl="0" eaLnBrk="1" fontAlgn="base" hangingPunct="1">
              <a:spcBef>
                <a:spcPct val="0"/>
              </a:spcBef>
              <a:spcAft>
                <a:spcPct val="0"/>
              </a:spcAft>
              <a:defRPr sz="1400" b="1">
                <a:solidFill>
                  <a:srgbClr val="16295A"/>
                </a:solidFill>
                <a:latin typeface="Calibri" pitchFamily="34" charset="0"/>
              </a:defRPr>
            </a:lvl7pPr>
            <a:lvl8pPr marL="1371600" algn="l" defTabSz="912813" rtl="0" eaLnBrk="1" fontAlgn="base" hangingPunct="1">
              <a:spcBef>
                <a:spcPct val="0"/>
              </a:spcBef>
              <a:spcAft>
                <a:spcPct val="0"/>
              </a:spcAft>
              <a:defRPr sz="1400" b="1">
                <a:solidFill>
                  <a:srgbClr val="16295A"/>
                </a:solidFill>
                <a:latin typeface="Calibri" pitchFamily="34" charset="0"/>
              </a:defRPr>
            </a:lvl8pPr>
            <a:lvl9pPr marL="1828800" algn="l" defTabSz="912813" rtl="0" eaLnBrk="1" fontAlgn="base" hangingPunct="1">
              <a:spcBef>
                <a:spcPct val="0"/>
              </a:spcBef>
              <a:spcAft>
                <a:spcPct val="0"/>
              </a:spcAft>
              <a:defRPr sz="1400" b="1">
                <a:solidFill>
                  <a:srgbClr val="16295A"/>
                </a:solidFill>
                <a:latin typeface="Calibri" pitchFamily="34" charset="0"/>
              </a:defRPr>
            </a:lvl9pPr>
          </a:lstStyle>
          <a:p>
            <a:pPr algn="l"/>
            <a:r>
              <a:rPr lang="en-US" dirty="0" smtClean="0"/>
              <a:t>WHY INVEST IN private equity?</a:t>
            </a:r>
            <a:endParaRPr lang="en-US" dirty="0"/>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1955086"/>
            <a:ext cx="4630831" cy="277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2606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89" name="Rectangle 2"/>
          <p:cNvSpPr>
            <a:spLocks noGrp="1" noChangeArrowheads="1"/>
          </p:cNvSpPr>
          <p:nvPr>
            <p:ph type="title"/>
          </p:nvPr>
        </p:nvSpPr>
        <p:spPr>
          <a:xfrm>
            <a:off x="1512739" y="856655"/>
            <a:ext cx="8894762" cy="327025"/>
          </a:xfrm>
        </p:spPr>
        <p:txBody>
          <a:bodyPr/>
          <a:lstStyle/>
          <a:p>
            <a:pPr algn="l"/>
            <a:r>
              <a:rPr lang="en-US" dirty="0" smtClean="0"/>
              <a:t>Why Private Equity Earns a Premium Return?</a:t>
            </a:r>
          </a:p>
        </p:txBody>
      </p:sp>
      <p:sp>
        <p:nvSpPr>
          <p:cNvPr id="2" name="Content Placeholder 1"/>
          <p:cNvSpPr>
            <a:spLocks noGrp="1"/>
          </p:cNvSpPr>
          <p:nvPr>
            <p:ph idx="1"/>
          </p:nvPr>
        </p:nvSpPr>
        <p:spPr>
          <a:xfrm>
            <a:off x="495300" y="1676400"/>
            <a:ext cx="8229600" cy="4800600"/>
          </a:xfrm>
        </p:spPr>
        <p:txBody>
          <a:bodyPr/>
          <a:lstStyle/>
          <a:p>
            <a:r>
              <a:rPr lang="en-US" b="1" dirty="0" smtClean="0"/>
              <a:t>Inefficient Markets </a:t>
            </a:r>
            <a:r>
              <a:rPr lang="en-US" dirty="0" smtClean="0"/>
              <a:t>– In the US alone, there are over 125,000 privately owned businesses with revenues &gt;$10m. Investment opportunities are more difficult to identify. </a:t>
            </a:r>
          </a:p>
          <a:p>
            <a:endParaRPr lang="en-US" dirty="0" smtClean="0"/>
          </a:p>
          <a:p>
            <a:r>
              <a:rPr lang="en-US" b="1" dirty="0" smtClean="0"/>
              <a:t>Negotiated Transactions </a:t>
            </a:r>
            <a:r>
              <a:rPr lang="en-US" dirty="0" smtClean="0"/>
              <a:t>– Private transactions often involve prolonged negotiations between buyers and sellers. A seller’s decision can be influenced by relationships, deal structure or other non-economic considerations.</a:t>
            </a:r>
          </a:p>
          <a:p>
            <a:endParaRPr lang="en-US" dirty="0" smtClean="0"/>
          </a:p>
          <a:p>
            <a:r>
              <a:rPr lang="en-US" b="1" dirty="0" smtClean="0"/>
              <a:t>Governance &amp; Control </a:t>
            </a:r>
            <a:r>
              <a:rPr lang="en-US" dirty="0"/>
              <a:t>– </a:t>
            </a:r>
            <a:r>
              <a:rPr lang="en-US" dirty="0" smtClean="0"/>
              <a:t>The best private equity firms get intimately involved in the strategic and financial decisions at portfolio companies, providing a level of oversight not typical of public investments. </a:t>
            </a:r>
          </a:p>
          <a:p>
            <a:endParaRPr lang="en-US" dirty="0" smtClean="0"/>
          </a:p>
          <a:p>
            <a:r>
              <a:rPr lang="en-US" b="1" dirty="0" smtClean="0"/>
              <a:t>Alignment</a:t>
            </a:r>
            <a:r>
              <a:rPr lang="en-US" dirty="0" smtClean="0"/>
              <a:t> – General Partners often make substantial personal investments in their funds, which creates strong alignment with Limited Partners. </a:t>
            </a:r>
          </a:p>
          <a:p>
            <a:endParaRPr lang="en-US" dirty="0" smtClean="0"/>
          </a:p>
          <a:p>
            <a:r>
              <a:rPr lang="en-US" b="1" dirty="0" smtClean="0"/>
              <a:t>Financial Risk Premium </a:t>
            </a:r>
            <a:r>
              <a:rPr lang="en-US" dirty="0" smtClean="0"/>
              <a:t>– Private equity buyouts can involve substantial amounts of leverage which increases returns and risk. </a:t>
            </a:r>
          </a:p>
          <a:p>
            <a:endParaRPr lang="en-US" dirty="0" smtClean="0"/>
          </a:p>
          <a:p>
            <a:r>
              <a:rPr lang="en-US" b="1" dirty="0" smtClean="0"/>
              <a:t>Liquidity Premium </a:t>
            </a:r>
            <a:r>
              <a:rPr lang="en-US" dirty="0" smtClean="0"/>
              <a:t>– A private equity fund’s life is generally 8 to 10 years with limited liquidity for investors. Limited Partners demand higher returns to compensate them for the longer lock-up period. </a:t>
            </a:r>
            <a:endParaRPr lang="en-US" dirty="0"/>
          </a:p>
        </p:txBody>
      </p:sp>
      <p:sp>
        <p:nvSpPr>
          <p:cNvPr id="1087490" name="Rectangle 3"/>
          <p:cNvSpPr>
            <a:spLocks noChangeArrowheads="1"/>
          </p:cNvSpPr>
          <p:nvPr/>
        </p:nvSpPr>
        <p:spPr bwMode="auto">
          <a:xfrm>
            <a:off x="266700" y="3482975"/>
            <a:ext cx="8686800" cy="2743200"/>
          </a:xfrm>
          <a:prstGeom prst="rect">
            <a:avLst/>
          </a:prstGeom>
          <a:noFill/>
          <a:ln w="12700">
            <a:noFill/>
            <a:miter lim="800000"/>
            <a:headEnd/>
            <a:tailEnd/>
          </a:ln>
        </p:spPr>
        <p:txBody>
          <a:bodyPr wrap="none" anchor="ctr"/>
          <a:lstStyle/>
          <a:p>
            <a:pPr algn="ctr" eaLnBrk="0" hangingPunct="0"/>
            <a:endParaRPr lang="en-US" dirty="0"/>
          </a:p>
        </p:txBody>
      </p:sp>
      <p:pic>
        <p:nvPicPr>
          <p:cNvPr id="5" name="Picture 5" descr="C:\Users\TimT.SUMMITSTRATEGIE\Desktop\performan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81" t="12156" r="9250" b="13231"/>
          <a:stretch/>
        </p:blipFill>
        <p:spPr bwMode="auto">
          <a:xfrm>
            <a:off x="533400" y="565298"/>
            <a:ext cx="1012846" cy="90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004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89" name="Rectangle 2"/>
          <p:cNvSpPr>
            <a:spLocks noGrp="1" noChangeArrowheads="1"/>
          </p:cNvSpPr>
          <p:nvPr>
            <p:ph type="title"/>
          </p:nvPr>
        </p:nvSpPr>
        <p:spPr>
          <a:xfrm>
            <a:off x="1343470" y="827087"/>
            <a:ext cx="6124130" cy="327025"/>
          </a:xfrm>
        </p:spPr>
        <p:txBody>
          <a:bodyPr/>
          <a:lstStyle/>
          <a:p>
            <a:pPr algn="l"/>
            <a:r>
              <a:rPr lang="en-US" dirty="0" smtClean="0"/>
              <a:t>considerations before committing to Private equity</a:t>
            </a:r>
          </a:p>
        </p:txBody>
      </p:sp>
      <p:sp>
        <p:nvSpPr>
          <p:cNvPr id="2" name="Content Placeholder 1"/>
          <p:cNvSpPr>
            <a:spLocks noGrp="1"/>
          </p:cNvSpPr>
          <p:nvPr>
            <p:ph idx="1"/>
          </p:nvPr>
        </p:nvSpPr>
        <p:spPr>
          <a:xfrm>
            <a:off x="457200" y="1575816"/>
            <a:ext cx="8229600" cy="5282184"/>
          </a:xfrm>
        </p:spPr>
        <p:txBody>
          <a:bodyPr>
            <a:normAutofit/>
          </a:bodyPr>
          <a:lstStyle/>
          <a:p>
            <a:r>
              <a:rPr lang="en-US" b="1" dirty="0" smtClean="0"/>
              <a:t>Lack of Liquidity </a:t>
            </a:r>
            <a:r>
              <a:rPr lang="en-US" dirty="0" smtClean="0"/>
              <a:t>– Funds are typically structured with a 10-year life. Selling fund positions in the secondary market can entail substantial transaction costs and discounts to Net Asset Value. </a:t>
            </a:r>
          </a:p>
          <a:p>
            <a:endParaRPr lang="en-US" b="1" dirty="0" smtClean="0"/>
          </a:p>
          <a:p>
            <a:r>
              <a:rPr lang="en-US" b="1" dirty="0" smtClean="0"/>
              <a:t>Fees </a:t>
            </a:r>
            <a:r>
              <a:rPr lang="en-US" dirty="0"/>
              <a:t>– Fund fees are more expensive than traditional asset classes and range from 1.5 - 2.5% on committed capital with managers keeping 20% of profits (carried interest</a:t>
            </a:r>
            <a:r>
              <a:rPr lang="en-US" dirty="0" smtClean="0"/>
              <a:t>).</a:t>
            </a:r>
          </a:p>
          <a:p>
            <a:endParaRPr lang="en-US" b="1" dirty="0" smtClean="0"/>
          </a:p>
          <a:p>
            <a:r>
              <a:rPr lang="en-US" b="1" dirty="0" smtClean="0"/>
              <a:t>Investment </a:t>
            </a:r>
            <a:r>
              <a:rPr lang="en-US" b="1" dirty="0"/>
              <a:t>Risk</a:t>
            </a:r>
            <a:r>
              <a:rPr lang="en-US" dirty="0"/>
              <a:t> – Underlying investments will typically be made in companies that are substantially smaller, at an earlier stage of development or whose balance sheets are highly levered. Depending on the underlying fund strategy, Summit estimates that a fund can expect to lose 10-40% of invested capital with the expectation that winners make up for those losses. </a:t>
            </a:r>
            <a:r>
              <a:rPr lang="en-US" dirty="0" smtClean="0"/>
              <a:t/>
            </a:r>
            <a:br>
              <a:rPr lang="en-US" dirty="0" smtClean="0"/>
            </a:br>
            <a:endParaRPr lang="en-US" b="1" dirty="0" smtClean="0"/>
          </a:p>
          <a:p>
            <a:r>
              <a:rPr lang="en-US" b="1" dirty="0" smtClean="0"/>
              <a:t>Over-Commitment Required </a:t>
            </a:r>
            <a:r>
              <a:rPr lang="en-US" dirty="0" smtClean="0"/>
              <a:t>– Because of the cash flow dynamics of funds, LPs must “over-commit” in order to reach and maintain their target allocation. As a rule of thumb, LPs should expect to commit 40-60% more than their target allocation. </a:t>
            </a:r>
            <a:br>
              <a:rPr lang="en-US" dirty="0" smtClean="0"/>
            </a:br>
            <a:endParaRPr lang="en-US" b="1" dirty="0"/>
          </a:p>
          <a:p>
            <a:r>
              <a:rPr lang="en-US" b="1" dirty="0" smtClean="0"/>
              <a:t>Administration </a:t>
            </a:r>
            <a:r>
              <a:rPr lang="en-US" dirty="0" smtClean="0"/>
              <a:t>– The private portfolio will consist of more funds which implies additional administrative time in vetting, approving, closing and monitoring the portfolio. </a:t>
            </a:r>
            <a:br>
              <a:rPr lang="en-US" dirty="0" smtClean="0"/>
            </a:br>
            <a:endParaRPr lang="en-US" b="1" dirty="0" smtClean="0"/>
          </a:p>
          <a:p>
            <a:r>
              <a:rPr lang="en-US" b="1" dirty="0" smtClean="0"/>
              <a:t>Governance </a:t>
            </a:r>
            <a:r>
              <a:rPr lang="en-US" b="1" dirty="0"/>
              <a:t>&amp; </a:t>
            </a:r>
            <a:r>
              <a:rPr lang="en-US" b="1" dirty="0" smtClean="0"/>
              <a:t>Decision Making </a:t>
            </a:r>
            <a:r>
              <a:rPr lang="en-US" dirty="0" smtClean="0"/>
              <a:t>– Fundraising by managers can move quickly. Securing access to the highest quality funds or taking advantage of opportunistic situations may require a different approval process than traditional managers. </a:t>
            </a:r>
            <a:br>
              <a:rPr lang="en-US" dirty="0" smtClean="0"/>
            </a:br>
            <a:endParaRPr lang="en-US" b="1" dirty="0" smtClean="0"/>
          </a:p>
          <a:p>
            <a:r>
              <a:rPr lang="en-US" b="1" dirty="0"/>
              <a:t>Reporting Lag</a:t>
            </a:r>
            <a:r>
              <a:rPr lang="en-US" dirty="0"/>
              <a:t>  </a:t>
            </a:r>
            <a:r>
              <a:rPr lang="en-US" b="1" dirty="0"/>
              <a:t>&amp; Performance Measurement </a:t>
            </a:r>
            <a:r>
              <a:rPr lang="en-US" dirty="0"/>
              <a:t>– Financial reporting by fund managers can take 30-120 days depending on the fund strategy and time of year. Because of the drawdown nature of funds, time weighted performance measurement is not appropriate. Dollar weighted measurement is recommended and reduces the accuracy of custodial reports. Summit recommends separate reporting based on manager cash flows and reported NAV.</a:t>
            </a:r>
            <a:r>
              <a:rPr lang="en-US" dirty="0" smtClean="0"/>
              <a:t/>
            </a:r>
            <a:br>
              <a:rPr lang="en-US" dirty="0" smtClean="0"/>
            </a:br>
            <a:endParaRPr lang="en-US" b="1" dirty="0" smtClean="0"/>
          </a:p>
          <a:p>
            <a:pPr>
              <a:lnSpc>
                <a:spcPct val="150000"/>
              </a:lnSpc>
            </a:pPr>
            <a:endParaRPr lang="en-US" dirty="0"/>
          </a:p>
        </p:txBody>
      </p:sp>
      <p:sp>
        <p:nvSpPr>
          <p:cNvPr id="1087490" name="Rectangle 3"/>
          <p:cNvSpPr>
            <a:spLocks noChangeArrowheads="1"/>
          </p:cNvSpPr>
          <p:nvPr/>
        </p:nvSpPr>
        <p:spPr bwMode="auto">
          <a:xfrm>
            <a:off x="266700" y="3482975"/>
            <a:ext cx="8686800" cy="2743200"/>
          </a:xfrm>
          <a:prstGeom prst="rect">
            <a:avLst/>
          </a:prstGeom>
          <a:noFill/>
          <a:ln w="12700">
            <a:noFill/>
            <a:miter lim="800000"/>
            <a:headEnd/>
            <a:tailEnd/>
          </a:ln>
        </p:spPr>
        <p:txBody>
          <a:bodyPr wrap="none" anchor="ctr"/>
          <a:lstStyle/>
          <a:p>
            <a:pPr algn="ctr" eaLnBrk="0" hangingPunct="0"/>
            <a:endParaRPr lang="en-US" dirty="0"/>
          </a:p>
        </p:txBody>
      </p:sp>
      <p:pic>
        <p:nvPicPr>
          <p:cNvPr id="5" name="Picture 11" descr="C:\Users\TimT.SUMMITSTRATEGIE\Desktop\check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9" t="11528" r="11150" b="12460"/>
          <a:stretch/>
        </p:blipFill>
        <p:spPr bwMode="auto">
          <a:xfrm>
            <a:off x="381001" y="533400"/>
            <a:ext cx="990600" cy="98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160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600200"/>
            <a:ext cx="8229600" cy="1828800"/>
          </a:xfrm>
        </p:spPr>
        <p:txBody>
          <a:bodyPr/>
          <a:lstStyle/>
          <a:p>
            <a:r>
              <a:rPr lang="en-US" b="1" dirty="0" smtClean="0"/>
              <a:t>Fundraising</a:t>
            </a:r>
            <a:r>
              <a:rPr lang="en-US" dirty="0" smtClean="0"/>
              <a:t> (6-18 months) Time period when the fund is marketed to investors. Capital is committed to the fund by Limited Partners. The commitments are legal obligations to fund future capital calls as the fund manager identifies investment opportunities.  </a:t>
            </a:r>
          </a:p>
          <a:p>
            <a:r>
              <a:rPr lang="en-US" b="1" dirty="0" smtClean="0"/>
              <a:t>Investment Period </a:t>
            </a:r>
            <a:r>
              <a:rPr lang="en-US" dirty="0" smtClean="0"/>
              <a:t>(Years 0-5) Typically an investment period will last for 5 years, with additional time allowed for follow-on investments in portfolio companies. Investments are funded by drawing down the capital from Limited Partners. </a:t>
            </a:r>
          </a:p>
          <a:p>
            <a:r>
              <a:rPr lang="en-US" b="1" dirty="0" smtClean="0"/>
              <a:t>Realization Period </a:t>
            </a:r>
            <a:r>
              <a:rPr lang="en-US" dirty="0" smtClean="0"/>
              <a:t>(Up thru Year 10) The manager sells assets and returns capital to investors during this phase. Realizations may occur at any time during the fund, but will predominately happen after year 5. </a:t>
            </a:r>
          </a:p>
        </p:txBody>
      </p:sp>
      <p:sp>
        <p:nvSpPr>
          <p:cNvPr id="3" name="TextBox 2"/>
          <p:cNvSpPr txBox="1"/>
          <p:nvPr/>
        </p:nvSpPr>
        <p:spPr>
          <a:xfrm>
            <a:off x="968714" y="6176512"/>
            <a:ext cx="751437" cy="369332"/>
          </a:xfrm>
          <a:prstGeom prst="rect">
            <a:avLst/>
          </a:prstGeom>
          <a:noFill/>
        </p:spPr>
        <p:txBody>
          <a:bodyPr wrap="square" rtlCol="0">
            <a:spAutoFit/>
          </a:bodyPr>
          <a:lstStyle/>
          <a:p>
            <a:pPr algn="ctr"/>
            <a:r>
              <a:rPr lang="en-US" sz="900" b="1" dirty="0" smtClean="0">
                <a:latin typeface="+mn-lt"/>
              </a:rPr>
              <a:t>Fund Inception</a:t>
            </a:r>
            <a:endParaRPr lang="en-US" sz="900" b="1" dirty="0">
              <a:latin typeface="+mn-lt"/>
            </a:endParaRPr>
          </a:p>
        </p:txBody>
      </p:sp>
      <p:sp>
        <p:nvSpPr>
          <p:cNvPr id="12" name="TextBox 11"/>
          <p:cNvSpPr txBox="1"/>
          <p:nvPr/>
        </p:nvSpPr>
        <p:spPr>
          <a:xfrm>
            <a:off x="968731" y="5914889"/>
            <a:ext cx="751437" cy="215444"/>
          </a:xfrm>
          <a:prstGeom prst="rect">
            <a:avLst/>
          </a:prstGeom>
          <a:noFill/>
        </p:spPr>
        <p:txBody>
          <a:bodyPr wrap="square" rtlCol="0">
            <a:spAutoFit/>
          </a:bodyPr>
          <a:lstStyle/>
          <a:p>
            <a:pPr algn="ctr"/>
            <a:r>
              <a:rPr lang="en-US" sz="800" dirty="0" smtClean="0">
                <a:latin typeface="+mn-lt"/>
              </a:rPr>
              <a:t>Year 0</a:t>
            </a:r>
            <a:endParaRPr lang="en-US" sz="800" dirty="0">
              <a:latin typeface="+mn-lt"/>
            </a:endParaRPr>
          </a:p>
        </p:txBody>
      </p:sp>
      <p:sp>
        <p:nvSpPr>
          <p:cNvPr id="19" name="TextBox 18"/>
          <p:cNvSpPr txBox="1"/>
          <p:nvPr/>
        </p:nvSpPr>
        <p:spPr>
          <a:xfrm>
            <a:off x="4240762" y="5916159"/>
            <a:ext cx="751437" cy="215444"/>
          </a:xfrm>
          <a:prstGeom prst="rect">
            <a:avLst/>
          </a:prstGeom>
          <a:noFill/>
        </p:spPr>
        <p:txBody>
          <a:bodyPr wrap="square" rtlCol="0">
            <a:spAutoFit/>
          </a:bodyPr>
          <a:lstStyle/>
          <a:p>
            <a:pPr algn="ctr"/>
            <a:r>
              <a:rPr lang="en-US" sz="800" dirty="0" smtClean="0">
                <a:latin typeface="+mn-lt"/>
              </a:rPr>
              <a:t> Year 5</a:t>
            </a:r>
            <a:endParaRPr lang="en-US" sz="800" dirty="0">
              <a:latin typeface="+mn-lt"/>
            </a:endParaRPr>
          </a:p>
        </p:txBody>
      </p:sp>
      <p:cxnSp>
        <p:nvCxnSpPr>
          <p:cNvPr id="11" name="Straight Arrow Connector 10"/>
          <p:cNvCxnSpPr/>
          <p:nvPr/>
        </p:nvCxnSpPr>
        <p:spPr bwMode="auto">
          <a:xfrm>
            <a:off x="1330868" y="5877756"/>
            <a:ext cx="6788498" cy="0"/>
          </a:xfrm>
          <a:prstGeom prst="straightConnector1">
            <a:avLst/>
          </a:prstGeom>
          <a:solidFill>
            <a:srgbClr val="CCFFFF"/>
          </a:solidFill>
          <a:ln w="28575" cap="flat" cmpd="sng" algn="ctr">
            <a:solidFill>
              <a:srgbClr val="777777"/>
            </a:solidFill>
            <a:prstDash val="solid"/>
            <a:round/>
            <a:headEnd type="none" w="med" len="med"/>
            <a:tailEnd type="arrow"/>
          </a:ln>
          <a:effectLst/>
        </p:spPr>
      </p:cxnSp>
      <p:sp>
        <p:nvSpPr>
          <p:cNvPr id="26" name="TextBox 25"/>
          <p:cNvSpPr txBox="1"/>
          <p:nvPr/>
        </p:nvSpPr>
        <p:spPr>
          <a:xfrm>
            <a:off x="7656313" y="5915258"/>
            <a:ext cx="751437" cy="215444"/>
          </a:xfrm>
          <a:prstGeom prst="rect">
            <a:avLst/>
          </a:prstGeom>
          <a:noFill/>
        </p:spPr>
        <p:txBody>
          <a:bodyPr wrap="square" rtlCol="0">
            <a:spAutoFit/>
          </a:bodyPr>
          <a:lstStyle/>
          <a:p>
            <a:pPr algn="ctr"/>
            <a:r>
              <a:rPr lang="en-US" sz="800" dirty="0" smtClean="0">
                <a:latin typeface="+mn-lt"/>
              </a:rPr>
              <a:t> Year 10</a:t>
            </a:r>
            <a:endParaRPr lang="en-US" sz="800" dirty="0">
              <a:latin typeface="+mn-lt"/>
            </a:endParaRPr>
          </a:p>
        </p:txBody>
      </p:sp>
      <p:sp>
        <p:nvSpPr>
          <p:cNvPr id="27" name="TextBox 26"/>
          <p:cNvSpPr txBox="1"/>
          <p:nvPr/>
        </p:nvSpPr>
        <p:spPr>
          <a:xfrm>
            <a:off x="7615452" y="6193461"/>
            <a:ext cx="899192" cy="369332"/>
          </a:xfrm>
          <a:prstGeom prst="rect">
            <a:avLst/>
          </a:prstGeom>
          <a:noFill/>
        </p:spPr>
        <p:txBody>
          <a:bodyPr wrap="square" rtlCol="0">
            <a:spAutoFit/>
          </a:bodyPr>
          <a:lstStyle/>
          <a:p>
            <a:pPr algn="ctr"/>
            <a:r>
              <a:rPr lang="en-US" sz="900" b="1" dirty="0" smtClean="0">
                <a:latin typeface="+mn-lt"/>
              </a:rPr>
              <a:t>Fund Termination</a:t>
            </a:r>
            <a:endParaRPr lang="en-US" sz="900" b="1" dirty="0">
              <a:latin typeface="+mn-lt"/>
            </a:endParaRPr>
          </a:p>
        </p:txBody>
      </p:sp>
      <p:sp>
        <p:nvSpPr>
          <p:cNvPr id="13" name="Rectangle 12"/>
          <p:cNvSpPr/>
          <p:nvPr/>
        </p:nvSpPr>
        <p:spPr bwMode="auto">
          <a:xfrm rot="10800000">
            <a:off x="760454" y="5533756"/>
            <a:ext cx="1846938" cy="271575"/>
          </a:xfrm>
          <a:prstGeom prst="rect">
            <a:avLst/>
          </a:prstGeom>
          <a:solidFill>
            <a:schemeClr val="accent1"/>
          </a:solidFill>
          <a:ln w="12700" cap="flat" cmpd="sng" algn="ctr">
            <a:solidFill>
              <a:srgbClr val="000000"/>
            </a:solidFill>
            <a:prstDash val="solid"/>
            <a:round/>
            <a:headEnd type="none" w="med" len="med"/>
            <a:tailEnd type="none" w="med" len="med"/>
          </a:ln>
          <a:effectLst/>
        </p:spPr>
        <p:txBody>
          <a:bodyPr rot="10800000" vert="horz" wrap="square" lIns="91440" tIns="45720" rIns="91440" bIns="45720" numCol="1" rtlCol="0" anchor="ctr" anchorCtr="0" compatLnSpc="1">
            <a:prstTxWarp prst="textNoShape">
              <a:avLst/>
            </a:prstTxWarp>
          </a:bodyPr>
          <a:lstStyle/>
          <a:p>
            <a:pPr algn="ctr" eaLnBrk="0" hangingPunct="0"/>
            <a:r>
              <a:rPr lang="en-US" sz="900" b="1" dirty="0">
                <a:solidFill>
                  <a:schemeClr val="bg1"/>
                </a:solidFill>
                <a:latin typeface="+mn-lt"/>
              </a:rPr>
              <a:t>Fundraising Period</a:t>
            </a:r>
          </a:p>
        </p:txBody>
      </p:sp>
      <p:sp>
        <p:nvSpPr>
          <p:cNvPr id="29" name="Rectangle 28"/>
          <p:cNvSpPr/>
          <p:nvPr/>
        </p:nvSpPr>
        <p:spPr bwMode="auto">
          <a:xfrm rot="10800000">
            <a:off x="1365504" y="5124870"/>
            <a:ext cx="3278134" cy="271575"/>
          </a:xfrm>
          <a:prstGeom prst="rect">
            <a:avLst/>
          </a:prstGeom>
          <a:solidFill>
            <a:schemeClr val="accent1"/>
          </a:solidFill>
          <a:ln w="12700" cap="flat" cmpd="sng" algn="ctr">
            <a:solidFill>
              <a:srgbClr val="000000"/>
            </a:solidFill>
            <a:prstDash val="solid"/>
            <a:round/>
            <a:headEnd type="none" w="med" len="med"/>
            <a:tailEnd type="none" w="med" len="med"/>
          </a:ln>
          <a:effectLst/>
        </p:spPr>
        <p:txBody>
          <a:bodyPr rot="10800000" vert="horz" wrap="square" lIns="91440" tIns="45720" rIns="91440" bIns="45720" numCol="1" rtlCol="0" anchor="ctr" anchorCtr="0" compatLnSpc="1">
            <a:prstTxWarp prst="textNoShape">
              <a:avLst/>
            </a:prstTxWarp>
          </a:bodyPr>
          <a:lstStyle/>
          <a:p>
            <a:pPr algn="ctr" eaLnBrk="0" hangingPunct="0"/>
            <a:r>
              <a:rPr lang="en-US" sz="900" b="1" dirty="0">
                <a:solidFill>
                  <a:schemeClr val="bg1"/>
                </a:solidFill>
                <a:latin typeface="+mn-lt"/>
              </a:rPr>
              <a:t>Investment Period</a:t>
            </a:r>
          </a:p>
        </p:txBody>
      </p:sp>
      <p:sp>
        <p:nvSpPr>
          <p:cNvPr id="30" name="Rectangle 29"/>
          <p:cNvSpPr/>
          <p:nvPr/>
        </p:nvSpPr>
        <p:spPr bwMode="auto">
          <a:xfrm rot="10800000">
            <a:off x="2975435" y="4715983"/>
            <a:ext cx="5054981" cy="271575"/>
          </a:xfrm>
          <a:prstGeom prst="rect">
            <a:avLst/>
          </a:prstGeom>
          <a:solidFill>
            <a:schemeClr val="accent1"/>
          </a:solidFill>
          <a:ln w="12700" cap="flat" cmpd="sng" algn="ctr">
            <a:solidFill>
              <a:srgbClr val="000000"/>
            </a:solidFill>
            <a:prstDash val="solid"/>
            <a:round/>
            <a:headEnd type="none" w="med" len="med"/>
            <a:tailEnd type="none" w="med" len="med"/>
          </a:ln>
          <a:effectLst/>
        </p:spPr>
        <p:txBody>
          <a:bodyPr rot="10800000"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b="1" dirty="0" smtClean="0">
                <a:solidFill>
                  <a:schemeClr val="bg1"/>
                </a:solidFill>
                <a:latin typeface="+mn-lt"/>
              </a:rPr>
              <a:t>Realization Period</a:t>
            </a:r>
            <a:endParaRPr kumimoji="0" lang="en-US" sz="900" b="1" i="0" u="none" strike="noStrike" cap="none" normalizeH="0" baseline="0" dirty="0" smtClean="0">
              <a:ln>
                <a:noFill/>
              </a:ln>
              <a:solidFill>
                <a:schemeClr val="bg1"/>
              </a:solidFill>
              <a:effectLst/>
              <a:latin typeface="+mn-lt"/>
            </a:endParaRPr>
          </a:p>
        </p:txBody>
      </p:sp>
      <p:cxnSp>
        <p:nvCxnSpPr>
          <p:cNvPr id="31" name="Straight Arrow Connector 30"/>
          <p:cNvCxnSpPr/>
          <p:nvPr/>
        </p:nvCxnSpPr>
        <p:spPr bwMode="auto">
          <a:xfrm flipV="1">
            <a:off x="1338420" y="3429000"/>
            <a:ext cx="0" cy="2447255"/>
          </a:xfrm>
          <a:prstGeom prst="straightConnector1">
            <a:avLst/>
          </a:prstGeom>
          <a:solidFill>
            <a:srgbClr val="CCFFFF"/>
          </a:solidFill>
          <a:ln w="28575" cap="flat" cmpd="sng" algn="ctr">
            <a:solidFill>
              <a:srgbClr val="777777"/>
            </a:solidFill>
            <a:prstDash val="solid"/>
            <a:round/>
            <a:headEnd type="none" w="med" len="med"/>
            <a:tailEnd type="arrow"/>
          </a:ln>
          <a:effectLst/>
        </p:spPr>
      </p:cxnSp>
      <p:sp>
        <p:nvSpPr>
          <p:cNvPr id="28" name="Freeform 27"/>
          <p:cNvSpPr/>
          <p:nvPr/>
        </p:nvSpPr>
        <p:spPr bwMode="auto">
          <a:xfrm>
            <a:off x="1358013" y="4058995"/>
            <a:ext cx="6726725" cy="1829974"/>
          </a:xfrm>
          <a:custGeom>
            <a:avLst/>
            <a:gdLst>
              <a:gd name="connsiteX0" fmla="*/ 0 w 6726725"/>
              <a:gd name="connsiteY0" fmla="*/ 1846936 h 1883150"/>
              <a:gd name="connsiteX1" fmla="*/ 2326740 w 6726725"/>
              <a:gd name="connsiteY1" fmla="*/ 29 h 1883150"/>
              <a:gd name="connsiteX2" fmla="*/ 6726725 w 6726725"/>
              <a:gd name="connsiteY2" fmla="*/ 1883150 h 1883150"/>
            </a:gdLst>
            <a:ahLst/>
            <a:cxnLst>
              <a:cxn ang="0">
                <a:pos x="connsiteX0" y="connsiteY0"/>
              </a:cxn>
              <a:cxn ang="0">
                <a:pos x="connsiteX1" y="connsiteY1"/>
              </a:cxn>
              <a:cxn ang="0">
                <a:pos x="connsiteX2" y="connsiteY2"/>
              </a:cxn>
            </a:cxnLst>
            <a:rect l="l" t="t" r="r" b="b"/>
            <a:pathLst>
              <a:path w="6726725" h="1883150">
                <a:moveTo>
                  <a:pt x="0" y="1846936"/>
                </a:moveTo>
                <a:cubicBezTo>
                  <a:pt x="602809" y="920464"/>
                  <a:pt x="1205619" y="-6007"/>
                  <a:pt x="2326740" y="29"/>
                </a:cubicBezTo>
                <a:cubicBezTo>
                  <a:pt x="3447861" y="6065"/>
                  <a:pt x="6141268" y="1732259"/>
                  <a:pt x="6726725" y="1883150"/>
                </a:cubicBezTo>
              </a:path>
            </a:pathLst>
          </a:custGeom>
          <a:noFill/>
          <a:ln w="19050" cap="flat" cmpd="sng" algn="ctr">
            <a:solidFill>
              <a:schemeClr val="bg1">
                <a:lumMod val="50000"/>
              </a:schemeClr>
            </a:solidFill>
            <a:prstDash val="solid"/>
            <a:round/>
            <a:headEnd type="none" w="med" len="med"/>
            <a:tailEnd type="none" w="med" len="med"/>
          </a:ln>
          <a:effectLst/>
        </p:spPr>
        <p:txBody>
          <a:bodyPr rot="10800000"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lumMod val="50000"/>
                </a:schemeClr>
              </a:solidFill>
              <a:effectLst/>
              <a:latin typeface="+mn-lt"/>
            </a:endParaRPr>
          </a:p>
        </p:txBody>
      </p:sp>
      <p:sp>
        <p:nvSpPr>
          <p:cNvPr id="26624" name="TextBox 26623"/>
          <p:cNvSpPr txBox="1"/>
          <p:nvPr/>
        </p:nvSpPr>
        <p:spPr>
          <a:xfrm rot="16200000">
            <a:off x="-139406" y="4249405"/>
            <a:ext cx="1924754" cy="369332"/>
          </a:xfrm>
          <a:prstGeom prst="rect">
            <a:avLst/>
          </a:prstGeom>
          <a:noFill/>
        </p:spPr>
        <p:txBody>
          <a:bodyPr wrap="square" rtlCol="0">
            <a:spAutoFit/>
          </a:bodyPr>
          <a:lstStyle/>
          <a:p>
            <a:pPr algn="ctr"/>
            <a:r>
              <a:rPr lang="en-US" sz="900" b="1" dirty="0" smtClean="0">
                <a:latin typeface="+mn-lt"/>
              </a:rPr>
              <a:t>Net Capital Called as % of Commitment</a:t>
            </a:r>
            <a:endParaRPr lang="en-US" sz="900" b="1" dirty="0">
              <a:latin typeface="+mn-lt"/>
            </a:endParaRPr>
          </a:p>
        </p:txBody>
      </p:sp>
      <p:sp>
        <p:nvSpPr>
          <p:cNvPr id="36" name="TextBox 35"/>
          <p:cNvSpPr txBox="1"/>
          <p:nvPr/>
        </p:nvSpPr>
        <p:spPr>
          <a:xfrm>
            <a:off x="3578171" y="6218252"/>
            <a:ext cx="1924754" cy="230832"/>
          </a:xfrm>
          <a:prstGeom prst="rect">
            <a:avLst/>
          </a:prstGeom>
          <a:noFill/>
        </p:spPr>
        <p:txBody>
          <a:bodyPr wrap="square" rtlCol="0">
            <a:spAutoFit/>
          </a:bodyPr>
          <a:lstStyle/>
          <a:p>
            <a:pPr algn="ctr"/>
            <a:r>
              <a:rPr lang="en-US" sz="900" b="1" dirty="0" smtClean="0">
                <a:latin typeface="+mn-lt"/>
              </a:rPr>
              <a:t>Life of a Private Equity Fund</a:t>
            </a:r>
            <a:endParaRPr lang="en-US" sz="900" b="1" dirty="0">
              <a:latin typeface="+mn-lt"/>
            </a:endParaRPr>
          </a:p>
        </p:txBody>
      </p:sp>
      <p:sp>
        <p:nvSpPr>
          <p:cNvPr id="37" name="TextBox 36"/>
          <p:cNvSpPr txBox="1"/>
          <p:nvPr/>
        </p:nvSpPr>
        <p:spPr>
          <a:xfrm>
            <a:off x="2641986" y="3687138"/>
            <a:ext cx="1924754" cy="369332"/>
          </a:xfrm>
          <a:prstGeom prst="rect">
            <a:avLst/>
          </a:prstGeom>
          <a:noFill/>
          <a:ln>
            <a:noFill/>
          </a:ln>
        </p:spPr>
        <p:txBody>
          <a:bodyPr wrap="square" rtlCol="0">
            <a:spAutoFit/>
          </a:bodyPr>
          <a:lstStyle/>
          <a:p>
            <a:pPr algn="ctr"/>
            <a:r>
              <a:rPr lang="en-US" sz="900" b="1" dirty="0" smtClean="0">
                <a:solidFill>
                  <a:schemeClr val="bg1">
                    <a:lumMod val="50000"/>
                  </a:schemeClr>
                </a:solidFill>
                <a:latin typeface="+mn-lt"/>
              </a:rPr>
              <a:t>Net Capital Called Peaks at 60-80% of Commitment</a:t>
            </a:r>
            <a:endParaRPr lang="en-US" sz="900" b="1" dirty="0">
              <a:solidFill>
                <a:schemeClr val="bg1">
                  <a:lumMod val="50000"/>
                </a:schemeClr>
              </a:solidFill>
              <a:latin typeface="+mn-lt"/>
            </a:endParaRPr>
          </a:p>
        </p:txBody>
      </p:sp>
      <p:sp>
        <p:nvSpPr>
          <p:cNvPr id="38" name="TextBox 37"/>
          <p:cNvSpPr txBox="1"/>
          <p:nvPr/>
        </p:nvSpPr>
        <p:spPr>
          <a:xfrm>
            <a:off x="760453" y="3471694"/>
            <a:ext cx="751437" cy="215444"/>
          </a:xfrm>
          <a:prstGeom prst="rect">
            <a:avLst/>
          </a:prstGeom>
          <a:noFill/>
        </p:spPr>
        <p:txBody>
          <a:bodyPr wrap="square" rtlCol="0">
            <a:spAutoFit/>
          </a:bodyPr>
          <a:lstStyle/>
          <a:p>
            <a:pPr algn="ctr"/>
            <a:r>
              <a:rPr lang="en-US" sz="800" dirty="0" smtClean="0">
                <a:latin typeface="+mn-lt"/>
              </a:rPr>
              <a:t>100%</a:t>
            </a:r>
            <a:endParaRPr lang="en-US" sz="800" dirty="0">
              <a:latin typeface="+mn-lt"/>
            </a:endParaRPr>
          </a:p>
        </p:txBody>
      </p:sp>
      <p:sp>
        <p:nvSpPr>
          <p:cNvPr id="39" name="TextBox 38"/>
          <p:cNvSpPr txBox="1"/>
          <p:nvPr/>
        </p:nvSpPr>
        <p:spPr>
          <a:xfrm>
            <a:off x="811164" y="4473617"/>
            <a:ext cx="751437" cy="215444"/>
          </a:xfrm>
          <a:prstGeom prst="rect">
            <a:avLst/>
          </a:prstGeom>
          <a:noFill/>
        </p:spPr>
        <p:txBody>
          <a:bodyPr wrap="square" rtlCol="0">
            <a:spAutoFit/>
          </a:bodyPr>
          <a:lstStyle/>
          <a:p>
            <a:pPr algn="ctr"/>
            <a:r>
              <a:rPr lang="en-US" sz="800" dirty="0" smtClean="0">
                <a:latin typeface="+mn-lt"/>
              </a:rPr>
              <a:t>50%</a:t>
            </a:r>
            <a:endParaRPr lang="en-US" sz="800" dirty="0">
              <a:latin typeface="+mn-lt"/>
            </a:endParaRPr>
          </a:p>
        </p:txBody>
      </p:sp>
      <p:sp>
        <p:nvSpPr>
          <p:cNvPr id="40" name="TextBox 39"/>
          <p:cNvSpPr txBox="1"/>
          <p:nvPr/>
        </p:nvSpPr>
        <p:spPr>
          <a:xfrm>
            <a:off x="1321777" y="4476347"/>
            <a:ext cx="1924754" cy="230832"/>
          </a:xfrm>
          <a:prstGeom prst="rect">
            <a:avLst/>
          </a:prstGeom>
          <a:noFill/>
          <a:ln>
            <a:noFill/>
          </a:ln>
        </p:spPr>
        <p:txBody>
          <a:bodyPr wrap="square" rtlCol="0">
            <a:spAutoFit/>
          </a:bodyPr>
          <a:lstStyle/>
          <a:p>
            <a:pPr algn="ctr"/>
            <a:r>
              <a:rPr lang="en-US" sz="900" b="1" dirty="0" smtClean="0">
                <a:solidFill>
                  <a:schemeClr val="bg1">
                    <a:lumMod val="50000"/>
                  </a:schemeClr>
                </a:solidFill>
                <a:latin typeface="+mn-lt"/>
              </a:rPr>
              <a:t>LP Cash Flow</a:t>
            </a:r>
            <a:endParaRPr lang="en-US" sz="900" b="1" dirty="0">
              <a:solidFill>
                <a:schemeClr val="bg1">
                  <a:lumMod val="50000"/>
                </a:schemeClr>
              </a:solidFill>
              <a:latin typeface="+mn-lt"/>
            </a:endParaRPr>
          </a:p>
        </p:txBody>
      </p:sp>
      <p:sp>
        <p:nvSpPr>
          <p:cNvPr id="21" name="Rectangle 2"/>
          <p:cNvSpPr txBox="1">
            <a:spLocks noChangeArrowheads="1"/>
          </p:cNvSpPr>
          <p:nvPr/>
        </p:nvSpPr>
        <p:spPr>
          <a:xfrm>
            <a:off x="1512739" y="856655"/>
            <a:ext cx="8894762" cy="327025"/>
          </a:xfrm>
          <a:prstGeom prst="rect">
            <a:avLst/>
          </a:prstGeom>
        </p:spPr>
        <p:txBody>
          <a:bodyPr vert="horz" lIns="91432" tIns="45716" rIns="91432" bIns="45716" rtlCol="0" anchor="t">
            <a:noAutofit/>
          </a:bodyPr>
          <a:lstStyle>
            <a:lvl1pPr algn="ctr" defTabSz="912813" rtl="0" eaLnBrk="1" fontAlgn="base" hangingPunct="1">
              <a:spcBef>
                <a:spcPct val="0"/>
              </a:spcBef>
              <a:spcAft>
                <a:spcPct val="0"/>
              </a:spcAft>
              <a:defRPr lang="en-US" sz="1800" b="1" kern="1200" cap="all" baseline="0">
                <a:solidFill>
                  <a:srgbClr val="16295A"/>
                </a:solidFill>
                <a:latin typeface="Calibri" pitchFamily="34" charset="0"/>
                <a:ea typeface="+mj-ea"/>
                <a:cs typeface="+mj-cs"/>
              </a:defRPr>
            </a:lvl1pPr>
            <a:lvl2pPr algn="l" defTabSz="912813" rtl="0" eaLnBrk="1" fontAlgn="base" hangingPunct="1">
              <a:spcBef>
                <a:spcPct val="0"/>
              </a:spcBef>
              <a:spcAft>
                <a:spcPct val="0"/>
              </a:spcAft>
              <a:defRPr sz="1400" b="1">
                <a:solidFill>
                  <a:srgbClr val="16295A"/>
                </a:solidFill>
                <a:latin typeface="Calibri" pitchFamily="34" charset="0"/>
              </a:defRPr>
            </a:lvl2pPr>
            <a:lvl3pPr algn="l" defTabSz="912813" rtl="0" eaLnBrk="1" fontAlgn="base" hangingPunct="1">
              <a:spcBef>
                <a:spcPct val="0"/>
              </a:spcBef>
              <a:spcAft>
                <a:spcPct val="0"/>
              </a:spcAft>
              <a:defRPr sz="1400" b="1">
                <a:solidFill>
                  <a:srgbClr val="16295A"/>
                </a:solidFill>
                <a:latin typeface="Calibri" pitchFamily="34" charset="0"/>
              </a:defRPr>
            </a:lvl3pPr>
            <a:lvl4pPr algn="l" defTabSz="912813" rtl="0" eaLnBrk="1" fontAlgn="base" hangingPunct="1">
              <a:spcBef>
                <a:spcPct val="0"/>
              </a:spcBef>
              <a:spcAft>
                <a:spcPct val="0"/>
              </a:spcAft>
              <a:defRPr sz="1400" b="1">
                <a:solidFill>
                  <a:srgbClr val="16295A"/>
                </a:solidFill>
                <a:latin typeface="Calibri" pitchFamily="34" charset="0"/>
              </a:defRPr>
            </a:lvl4pPr>
            <a:lvl5pPr algn="l" defTabSz="912813" rtl="0" eaLnBrk="1" fontAlgn="base" hangingPunct="1">
              <a:spcBef>
                <a:spcPct val="0"/>
              </a:spcBef>
              <a:spcAft>
                <a:spcPct val="0"/>
              </a:spcAft>
              <a:defRPr sz="1400" b="1">
                <a:solidFill>
                  <a:srgbClr val="16295A"/>
                </a:solidFill>
                <a:latin typeface="Calibri" pitchFamily="34" charset="0"/>
              </a:defRPr>
            </a:lvl5pPr>
            <a:lvl6pPr marL="457200" algn="l" defTabSz="912813" rtl="0" eaLnBrk="1" fontAlgn="base" hangingPunct="1">
              <a:spcBef>
                <a:spcPct val="0"/>
              </a:spcBef>
              <a:spcAft>
                <a:spcPct val="0"/>
              </a:spcAft>
              <a:defRPr sz="1400" b="1">
                <a:solidFill>
                  <a:srgbClr val="16295A"/>
                </a:solidFill>
                <a:latin typeface="Calibri" pitchFamily="34" charset="0"/>
              </a:defRPr>
            </a:lvl6pPr>
            <a:lvl7pPr marL="914400" algn="l" defTabSz="912813" rtl="0" eaLnBrk="1" fontAlgn="base" hangingPunct="1">
              <a:spcBef>
                <a:spcPct val="0"/>
              </a:spcBef>
              <a:spcAft>
                <a:spcPct val="0"/>
              </a:spcAft>
              <a:defRPr sz="1400" b="1">
                <a:solidFill>
                  <a:srgbClr val="16295A"/>
                </a:solidFill>
                <a:latin typeface="Calibri" pitchFamily="34" charset="0"/>
              </a:defRPr>
            </a:lvl7pPr>
            <a:lvl8pPr marL="1371600" algn="l" defTabSz="912813" rtl="0" eaLnBrk="1" fontAlgn="base" hangingPunct="1">
              <a:spcBef>
                <a:spcPct val="0"/>
              </a:spcBef>
              <a:spcAft>
                <a:spcPct val="0"/>
              </a:spcAft>
              <a:defRPr sz="1400" b="1">
                <a:solidFill>
                  <a:srgbClr val="16295A"/>
                </a:solidFill>
                <a:latin typeface="Calibri" pitchFamily="34" charset="0"/>
              </a:defRPr>
            </a:lvl8pPr>
            <a:lvl9pPr marL="1828800" algn="l" defTabSz="912813" rtl="0" eaLnBrk="1" fontAlgn="base" hangingPunct="1">
              <a:spcBef>
                <a:spcPct val="0"/>
              </a:spcBef>
              <a:spcAft>
                <a:spcPct val="0"/>
              </a:spcAft>
              <a:defRPr sz="1400" b="1">
                <a:solidFill>
                  <a:srgbClr val="16295A"/>
                </a:solidFill>
                <a:latin typeface="Calibri" pitchFamily="34" charset="0"/>
              </a:defRPr>
            </a:lvl9pPr>
          </a:lstStyle>
          <a:p>
            <a:pPr algn="l"/>
            <a:r>
              <a:rPr lang="en-US" dirty="0"/>
              <a:t>considerations before committing to Private </a:t>
            </a:r>
            <a:r>
              <a:rPr lang="en-US" dirty="0" smtClean="0"/>
              <a:t>equity:</a:t>
            </a:r>
          </a:p>
          <a:p>
            <a:pPr algn="l"/>
            <a:r>
              <a:rPr lang="en-US" dirty="0" smtClean="0"/>
              <a:t>The fund lifecycle</a:t>
            </a:r>
          </a:p>
        </p:txBody>
      </p:sp>
      <p:pic>
        <p:nvPicPr>
          <p:cNvPr id="22" name="Picture 5" descr="C:\Users\TimT.SUMMITSTRATEGIE\Desktop\performanc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81" t="12156" r="9250" b="13231"/>
          <a:stretch/>
        </p:blipFill>
        <p:spPr bwMode="auto">
          <a:xfrm>
            <a:off x="533400" y="565298"/>
            <a:ext cx="1012846" cy="90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6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58" name="Object 18"/>
          <p:cNvGraphicFramePr>
            <a:graphicFrameLocks noGrp="1" noChangeAspect="1"/>
          </p:cNvGraphicFramePr>
          <p:nvPr>
            <p:ph idx="1"/>
            <p:extLst>
              <p:ext uri="{D42A27DB-BD31-4B8C-83A1-F6EECF244321}">
                <p14:modId xmlns:p14="http://schemas.microsoft.com/office/powerpoint/2010/main" val="3124356380"/>
              </p:ext>
            </p:extLst>
          </p:nvPr>
        </p:nvGraphicFramePr>
        <p:xfrm>
          <a:off x="1917700" y="2919561"/>
          <a:ext cx="5305425" cy="3448050"/>
        </p:xfrm>
        <a:graphic>
          <a:graphicData uri="http://schemas.openxmlformats.org/presentationml/2006/ole">
            <mc:AlternateContent xmlns:mc="http://schemas.openxmlformats.org/markup-compatibility/2006">
              <mc:Choice xmlns:v="urn:schemas-microsoft-com:vml" Requires="v">
                <p:oleObj spid="_x0000_s5134" name="Worksheet" r:id="rId5" imgW="5467485" imgH="3552735" progId="Excel.Sheet.8">
                  <p:embed/>
                </p:oleObj>
              </mc:Choice>
              <mc:Fallback>
                <p:oleObj name="Worksheet" r:id="rId5" imgW="5467485" imgH="3552735" progId="Excel.Sheet.8">
                  <p:embed/>
                  <p:pic>
                    <p:nvPicPr>
                      <p:cNvPr id="0" name=""/>
                      <p:cNvPicPr>
                        <a:picLocks noChangeAspect="1" noChangeArrowheads="1"/>
                      </p:cNvPicPr>
                      <p:nvPr/>
                    </p:nvPicPr>
                    <p:blipFill>
                      <a:blip r:embed="rId6"/>
                      <a:srcRect/>
                      <a:stretch>
                        <a:fillRect/>
                      </a:stretch>
                    </p:blipFill>
                    <p:spPr bwMode="auto">
                      <a:xfrm>
                        <a:off x="1917700" y="2919561"/>
                        <a:ext cx="5305425" cy="344805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085461" name="Text Box 13"/>
          <p:cNvSpPr txBox="1">
            <a:spLocks noChangeArrowheads="1"/>
          </p:cNvSpPr>
          <p:nvPr/>
        </p:nvSpPr>
        <p:spPr bwMode="auto">
          <a:xfrm>
            <a:off x="7467600" y="3240236"/>
            <a:ext cx="952500" cy="244475"/>
          </a:xfrm>
          <a:prstGeom prst="rect">
            <a:avLst/>
          </a:prstGeom>
          <a:noFill/>
          <a:ln w="12700" algn="ctr">
            <a:noFill/>
            <a:miter lim="800000"/>
            <a:headEnd/>
            <a:tailEnd/>
          </a:ln>
        </p:spPr>
        <p:txBody>
          <a:bodyPr>
            <a:spAutoFit/>
          </a:bodyPr>
          <a:lstStyle/>
          <a:p>
            <a:pPr eaLnBrk="0" hangingPunct="0">
              <a:spcBef>
                <a:spcPct val="50000"/>
              </a:spcBef>
            </a:pPr>
            <a:r>
              <a:rPr lang="en-US" sz="1000" b="1" dirty="0">
                <a:latin typeface="Calibri" pitchFamily="34" charset="0"/>
              </a:rPr>
              <a:t>Venture</a:t>
            </a:r>
          </a:p>
        </p:txBody>
      </p:sp>
      <p:sp>
        <p:nvSpPr>
          <p:cNvPr id="1085462" name="Text Box 14"/>
          <p:cNvSpPr txBox="1">
            <a:spLocks noChangeArrowheads="1"/>
          </p:cNvSpPr>
          <p:nvPr/>
        </p:nvSpPr>
        <p:spPr bwMode="auto">
          <a:xfrm>
            <a:off x="7467600" y="3529161"/>
            <a:ext cx="952500" cy="244475"/>
          </a:xfrm>
          <a:prstGeom prst="rect">
            <a:avLst/>
          </a:prstGeom>
          <a:noFill/>
          <a:ln w="12700" algn="ctr">
            <a:noFill/>
            <a:miter lim="800000"/>
            <a:headEnd/>
            <a:tailEnd/>
          </a:ln>
        </p:spPr>
        <p:txBody>
          <a:bodyPr>
            <a:spAutoFit/>
          </a:bodyPr>
          <a:lstStyle/>
          <a:p>
            <a:pPr eaLnBrk="0" hangingPunct="0">
              <a:spcBef>
                <a:spcPct val="50000"/>
              </a:spcBef>
            </a:pPr>
            <a:r>
              <a:rPr lang="en-US" sz="1000" b="1" dirty="0">
                <a:latin typeface="Calibri" pitchFamily="34" charset="0"/>
              </a:rPr>
              <a:t>Buyout</a:t>
            </a:r>
          </a:p>
        </p:txBody>
      </p:sp>
      <p:sp>
        <p:nvSpPr>
          <p:cNvPr id="1085463" name="Text Box 15"/>
          <p:cNvSpPr txBox="1">
            <a:spLocks noChangeArrowheads="1"/>
          </p:cNvSpPr>
          <p:nvPr/>
        </p:nvSpPr>
        <p:spPr bwMode="auto">
          <a:xfrm>
            <a:off x="7467600" y="4043511"/>
            <a:ext cx="952500" cy="244475"/>
          </a:xfrm>
          <a:prstGeom prst="rect">
            <a:avLst/>
          </a:prstGeom>
          <a:noFill/>
          <a:ln w="12700" algn="ctr">
            <a:noFill/>
            <a:miter lim="800000"/>
            <a:headEnd/>
            <a:tailEnd/>
          </a:ln>
        </p:spPr>
        <p:txBody>
          <a:bodyPr>
            <a:spAutoFit/>
          </a:bodyPr>
          <a:lstStyle/>
          <a:p>
            <a:pPr eaLnBrk="0" hangingPunct="0">
              <a:spcBef>
                <a:spcPct val="50000"/>
              </a:spcBef>
            </a:pPr>
            <a:r>
              <a:rPr lang="en-US" sz="1000" b="1" dirty="0">
                <a:latin typeface="Calibri" pitchFamily="34" charset="0"/>
              </a:rPr>
              <a:t>Mezzanine</a:t>
            </a:r>
          </a:p>
        </p:txBody>
      </p:sp>
      <p:sp>
        <p:nvSpPr>
          <p:cNvPr id="9" name="Rectangle 8"/>
          <p:cNvSpPr/>
          <p:nvPr/>
        </p:nvSpPr>
        <p:spPr>
          <a:xfrm>
            <a:off x="228600" y="1828800"/>
            <a:ext cx="8763000" cy="738664"/>
          </a:xfrm>
          <a:prstGeom prst="rect">
            <a:avLst/>
          </a:prstGeom>
        </p:spPr>
        <p:txBody>
          <a:bodyPr wrap="square">
            <a:spAutoFit/>
          </a:bodyPr>
          <a:lstStyle/>
          <a:p>
            <a:pPr marL="220718" indent="-220718" defTabSz="912813">
              <a:spcBef>
                <a:spcPct val="50000"/>
              </a:spcBef>
              <a:buClr>
                <a:schemeClr val="bg2"/>
              </a:buClr>
              <a:buSzPct val="100000"/>
              <a:buFont typeface="Calibri" pitchFamily="34" charset="0"/>
              <a:buChar char="●"/>
            </a:pPr>
            <a:r>
              <a:rPr lang="en-US" sz="1400" dirty="0">
                <a:solidFill>
                  <a:srgbClr val="000000"/>
                </a:solidFill>
                <a:cs typeface="+mn-cs"/>
              </a:rPr>
              <a:t>Private equity returns are generally negative during the first few years of an investment – because of the realization of early losses and fee payments – though the degree varies by asset type.  As investments mature and are realized, returns become positive, resulting in the “J-Curve” Effect.</a:t>
            </a:r>
          </a:p>
        </p:txBody>
      </p:sp>
      <p:sp>
        <p:nvSpPr>
          <p:cNvPr id="8" name="Rectangle 2"/>
          <p:cNvSpPr txBox="1">
            <a:spLocks noChangeArrowheads="1"/>
          </p:cNvSpPr>
          <p:nvPr/>
        </p:nvSpPr>
        <p:spPr>
          <a:xfrm>
            <a:off x="1512739" y="856655"/>
            <a:ext cx="8894762" cy="327025"/>
          </a:xfrm>
          <a:prstGeom prst="rect">
            <a:avLst/>
          </a:prstGeom>
        </p:spPr>
        <p:txBody>
          <a:bodyPr vert="horz" lIns="91432" tIns="45716" rIns="91432" bIns="45716" rtlCol="0" anchor="t">
            <a:noAutofit/>
          </a:bodyPr>
          <a:lstStyle>
            <a:lvl1pPr algn="ctr" defTabSz="912813" rtl="0" eaLnBrk="1" fontAlgn="base" hangingPunct="1">
              <a:spcBef>
                <a:spcPct val="0"/>
              </a:spcBef>
              <a:spcAft>
                <a:spcPct val="0"/>
              </a:spcAft>
              <a:defRPr lang="en-US" sz="1800" b="1" kern="1200" cap="all" baseline="0">
                <a:solidFill>
                  <a:srgbClr val="16295A"/>
                </a:solidFill>
                <a:latin typeface="Calibri" pitchFamily="34" charset="0"/>
                <a:ea typeface="+mj-ea"/>
                <a:cs typeface="+mj-cs"/>
              </a:defRPr>
            </a:lvl1pPr>
            <a:lvl2pPr algn="l" defTabSz="912813" rtl="0" eaLnBrk="1" fontAlgn="base" hangingPunct="1">
              <a:spcBef>
                <a:spcPct val="0"/>
              </a:spcBef>
              <a:spcAft>
                <a:spcPct val="0"/>
              </a:spcAft>
              <a:defRPr sz="1400" b="1">
                <a:solidFill>
                  <a:srgbClr val="16295A"/>
                </a:solidFill>
                <a:latin typeface="Calibri" pitchFamily="34" charset="0"/>
              </a:defRPr>
            </a:lvl2pPr>
            <a:lvl3pPr algn="l" defTabSz="912813" rtl="0" eaLnBrk="1" fontAlgn="base" hangingPunct="1">
              <a:spcBef>
                <a:spcPct val="0"/>
              </a:spcBef>
              <a:spcAft>
                <a:spcPct val="0"/>
              </a:spcAft>
              <a:defRPr sz="1400" b="1">
                <a:solidFill>
                  <a:srgbClr val="16295A"/>
                </a:solidFill>
                <a:latin typeface="Calibri" pitchFamily="34" charset="0"/>
              </a:defRPr>
            </a:lvl3pPr>
            <a:lvl4pPr algn="l" defTabSz="912813" rtl="0" eaLnBrk="1" fontAlgn="base" hangingPunct="1">
              <a:spcBef>
                <a:spcPct val="0"/>
              </a:spcBef>
              <a:spcAft>
                <a:spcPct val="0"/>
              </a:spcAft>
              <a:defRPr sz="1400" b="1">
                <a:solidFill>
                  <a:srgbClr val="16295A"/>
                </a:solidFill>
                <a:latin typeface="Calibri" pitchFamily="34" charset="0"/>
              </a:defRPr>
            </a:lvl4pPr>
            <a:lvl5pPr algn="l" defTabSz="912813" rtl="0" eaLnBrk="1" fontAlgn="base" hangingPunct="1">
              <a:spcBef>
                <a:spcPct val="0"/>
              </a:spcBef>
              <a:spcAft>
                <a:spcPct val="0"/>
              </a:spcAft>
              <a:defRPr sz="1400" b="1">
                <a:solidFill>
                  <a:srgbClr val="16295A"/>
                </a:solidFill>
                <a:latin typeface="Calibri" pitchFamily="34" charset="0"/>
              </a:defRPr>
            </a:lvl5pPr>
            <a:lvl6pPr marL="457200" algn="l" defTabSz="912813" rtl="0" eaLnBrk="1" fontAlgn="base" hangingPunct="1">
              <a:spcBef>
                <a:spcPct val="0"/>
              </a:spcBef>
              <a:spcAft>
                <a:spcPct val="0"/>
              </a:spcAft>
              <a:defRPr sz="1400" b="1">
                <a:solidFill>
                  <a:srgbClr val="16295A"/>
                </a:solidFill>
                <a:latin typeface="Calibri" pitchFamily="34" charset="0"/>
              </a:defRPr>
            </a:lvl6pPr>
            <a:lvl7pPr marL="914400" algn="l" defTabSz="912813" rtl="0" eaLnBrk="1" fontAlgn="base" hangingPunct="1">
              <a:spcBef>
                <a:spcPct val="0"/>
              </a:spcBef>
              <a:spcAft>
                <a:spcPct val="0"/>
              </a:spcAft>
              <a:defRPr sz="1400" b="1">
                <a:solidFill>
                  <a:srgbClr val="16295A"/>
                </a:solidFill>
                <a:latin typeface="Calibri" pitchFamily="34" charset="0"/>
              </a:defRPr>
            </a:lvl7pPr>
            <a:lvl8pPr marL="1371600" algn="l" defTabSz="912813" rtl="0" eaLnBrk="1" fontAlgn="base" hangingPunct="1">
              <a:spcBef>
                <a:spcPct val="0"/>
              </a:spcBef>
              <a:spcAft>
                <a:spcPct val="0"/>
              </a:spcAft>
              <a:defRPr sz="1400" b="1">
                <a:solidFill>
                  <a:srgbClr val="16295A"/>
                </a:solidFill>
                <a:latin typeface="Calibri" pitchFamily="34" charset="0"/>
              </a:defRPr>
            </a:lvl8pPr>
            <a:lvl9pPr marL="1828800" algn="l" defTabSz="912813" rtl="0" eaLnBrk="1" fontAlgn="base" hangingPunct="1">
              <a:spcBef>
                <a:spcPct val="0"/>
              </a:spcBef>
              <a:spcAft>
                <a:spcPct val="0"/>
              </a:spcAft>
              <a:defRPr sz="1400" b="1">
                <a:solidFill>
                  <a:srgbClr val="16295A"/>
                </a:solidFill>
                <a:latin typeface="Calibri" pitchFamily="34" charset="0"/>
              </a:defRPr>
            </a:lvl9pPr>
          </a:lstStyle>
          <a:p>
            <a:pPr algn="l"/>
            <a:r>
              <a:rPr lang="en-US" dirty="0"/>
              <a:t>considerations before committing to Private </a:t>
            </a:r>
            <a:r>
              <a:rPr lang="en-US" dirty="0" smtClean="0"/>
              <a:t>equity: </a:t>
            </a:r>
          </a:p>
          <a:p>
            <a:pPr algn="l"/>
            <a:r>
              <a:rPr lang="en-US" dirty="0" smtClean="0"/>
              <a:t>The “J-Curve” effect on returns</a:t>
            </a:r>
          </a:p>
        </p:txBody>
      </p:sp>
      <p:pic>
        <p:nvPicPr>
          <p:cNvPr id="10" name="Picture 5" descr="C:\Users\TimT.SUMMITSTRATEGIE\Desktop\performan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681" t="12156" r="9250" b="13231"/>
          <a:stretch/>
        </p:blipFill>
        <p:spPr bwMode="auto">
          <a:xfrm>
            <a:off x="533400" y="565298"/>
            <a:ext cx="1012846" cy="90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4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3"/>
          <p:cNvSpPr>
            <a:spLocks noGrp="1" noChangeArrowheads="1"/>
          </p:cNvSpPr>
          <p:nvPr>
            <p:ph type="title"/>
          </p:nvPr>
        </p:nvSpPr>
        <p:spPr>
          <a:xfrm>
            <a:off x="1495870" y="823911"/>
            <a:ext cx="6428930" cy="327025"/>
          </a:xfrm>
        </p:spPr>
        <p:txBody>
          <a:bodyPr/>
          <a:lstStyle/>
          <a:p>
            <a:pPr algn="l"/>
            <a:r>
              <a:rPr lang="en-US" dirty="0"/>
              <a:t>considerations before committing to Private equity: </a:t>
            </a:r>
            <a:r>
              <a:rPr lang="en-US" dirty="0" smtClean="0"/>
              <a:t>Structuring Your Portfolio</a:t>
            </a:r>
          </a:p>
        </p:txBody>
      </p:sp>
      <p:sp>
        <p:nvSpPr>
          <p:cNvPr id="1110017" name="Rectangle 2"/>
          <p:cNvSpPr>
            <a:spLocks noGrp="1" noChangeArrowheads="1"/>
          </p:cNvSpPr>
          <p:nvPr>
            <p:ph type="body" idx="1"/>
          </p:nvPr>
        </p:nvSpPr>
        <p:spPr>
          <a:xfrm>
            <a:off x="762000" y="1828800"/>
            <a:ext cx="7848600" cy="4953000"/>
          </a:xfrm>
        </p:spPr>
        <p:txBody>
          <a:bodyPr>
            <a:normAutofit/>
          </a:bodyPr>
          <a:lstStyle/>
          <a:p>
            <a:pPr marL="0" indent="0">
              <a:buNone/>
            </a:pPr>
            <a:r>
              <a:rPr lang="en-US" b="1" u="sng" dirty="0" smtClean="0">
                <a:solidFill>
                  <a:schemeClr val="tx2"/>
                </a:solidFill>
              </a:rPr>
              <a:t>Private Equity</a:t>
            </a:r>
          </a:p>
          <a:p>
            <a:r>
              <a:rPr lang="en-US" b="1" dirty="0" smtClean="0"/>
              <a:t>Be comfortable with the asset class and understand the long-term nature of private equity</a:t>
            </a:r>
          </a:p>
          <a:p>
            <a:pPr lvl="1"/>
            <a:r>
              <a:rPr lang="en-US" dirty="0" smtClean="0"/>
              <a:t>Be patient and choose investments carefully</a:t>
            </a:r>
          </a:p>
          <a:p>
            <a:pPr lvl="1"/>
            <a:r>
              <a:rPr lang="en-US" dirty="0" smtClean="0"/>
              <a:t>Because of the legal structures of these investments, one can’t just “undo” this decision</a:t>
            </a:r>
          </a:p>
          <a:p>
            <a:r>
              <a:rPr lang="en-US" b="1" dirty="0" smtClean="0"/>
              <a:t>Make the allocation meaningful (greater than or equal to 5% of your total assets)</a:t>
            </a:r>
          </a:p>
          <a:p>
            <a:pPr lvl="1"/>
            <a:r>
              <a:rPr lang="en-US" dirty="0" smtClean="0"/>
              <a:t>From an administrative standpoint, these are labor-intensive investments, so make it worth your time</a:t>
            </a:r>
          </a:p>
          <a:p>
            <a:pPr lvl="1"/>
            <a:r>
              <a:rPr lang="en-US" dirty="0" smtClean="0"/>
              <a:t>A caveat:  due to the historical characteristics of these investments, the application of traditional portfolio optimization techniques must be tempered by a heavy dose of common sense</a:t>
            </a:r>
          </a:p>
          <a:p>
            <a:r>
              <a:rPr lang="en-US" b="1" dirty="0" smtClean="0"/>
              <a:t>Balance </a:t>
            </a:r>
            <a:r>
              <a:rPr lang="en-US" b="1" dirty="0"/>
              <a:t>the benefits of diversification with the consequences of over-diversification</a:t>
            </a:r>
            <a:r>
              <a:rPr lang="en-US" b="1" dirty="0" smtClean="0"/>
              <a:t>.</a:t>
            </a:r>
          </a:p>
          <a:p>
            <a:pPr lvl="1"/>
            <a:r>
              <a:rPr lang="en-US" dirty="0"/>
              <a:t>Elements of diversification include: time, geography, sector, manager, style, fund size, source of </a:t>
            </a:r>
            <a:r>
              <a:rPr lang="en-US" dirty="0" smtClean="0"/>
              <a:t>return.</a:t>
            </a:r>
          </a:p>
          <a:p>
            <a:pPr lvl="1"/>
            <a:r>
              <a:rPr lang="en-US" dirty="0" smtClean="0"/>
              <a:t>Based </a:t>
            </a:r>
            <a:r>
              <a:rPr lang="en-US" dirty="0"/>
              <a:t>on Summit’s experience and analysis of private benchmarks we believe ~5 funds per year is optimum.</a:t>
            </a:r>
          </a:p>
          <a:p>
            <a:pPr lvl="1"/>
            <a:r>
              <a:rPr lang="en-US" dirty="0" smtClean="0"/>
              <a:t>It’s </a:t>
            </a:r>
            <a:r>
              <a:rPr lang="en-US" dirty="0"/>
              <a:t>not critical to cover every dimension because private equity should be alpha focused – “best ideas only</a:t>
            </a:r>
            <a:r>
              <a:rPr lang="en-US" dirty="0" smtClean="0"/>
              <a:t>.”</a:t>
            </a:r>
          </a:p>
          <a:p>
            <a:pPr lvl="1"/>
            <a:endParaRPr lang="en-US" dirty="0" smtClean="0">
              <a:solidFill>
                <a:schemeClr val="tx1"/>
              </a:solidFill>
            </a:endParaRPr>
          </a:p>
        </p:txBody>
      </p:sp>
      <p:pic>
        <p:nvPicPr>
          <p:cNvPr id="4" name="Picture 2" descr="C:\Users\TimT.SUMMITSTRATEGIE\Desktop\tool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71" t="9947" r="6258" b="12439"/>
          <a:stretch/>
        </p:blipFill>
        <p:spPr bwMode="auto">
          <a:xfrm>
            <a:off x="512134" y="533400"/>
            <a:ext cx="1066800" cy="97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2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ummitV3">
      <a:dk1>
        <a:sysClr val="windowText" lastClr="000000"/>
      </a:dk1>
      <a:lt1>
        <a:sysClr val="window" lastClr="FFFFFF"/>
      </a:lt1>
      <a:dk2>
        <a:srgbClr val="16295A"/>
      </a:dk2>
      <a:lt2>
        <a:srgbClr val="CBA135"/>
      </a:lt2>
      <a:accent1>
        <a:srgbClr val="1F497D"/>
      </a:accent1>
      <a:accent2>
        <a:srgbClr val="963634"/>
      </a:accent2>
      <a:accent3>
        <a:srgbClr val="A7B789"/>
      </a:accent3>
      <a:accent4>
        <a:srgbClr val="8064A2"/>
      </a:accent4>
      <a:accent5>
        <a:srgbClr val="F79646"/>
      </a:accent5>
      <a:accent6>
        <a:srgbClr val="96969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ummit Yellow">
      <a:srgbClr val="FFCF66"/>
    </a:custClr>
    <a:custClr name="Summit Tan">
      <a:srgbClr val="9F8B70"/>
    </a:custClr>
    <a:custClr name="Summit Lt. Blue">
      <a:srgbClr val="4F81BD"/>
    </a:custClr>
    <a:custClr name="Summit Lt. Red">
      <a:srgbClr val="C0504D"/>
    </a:custClr>
    <a:custClr name="Summit Green">
      <a:srgbClr val="76933C"/>
    </a:custClr>
    <a:custClr name="Summit Plum">
      <a:srgbClr val="403152"/>
    </a:custClr>
    <a:custClr name="Summit Burnt Orange">
      <a:srgbClr val="E26B0A"/>
    </a:custClr>
    <a:custClr name="Summit Dk. Gray">
      <a:srgbClr val="808080"/>
    </a:custClr>
    <a:custClr name="Summit Bright Gold">
      <a:srgbClr val="DAA520"/>
    </a:custClr>
    <a:custClr name="Summit Brown">
      <a:srgbClr val="664423"/>
    </a:custClr>
    <a:custClr name="Summit Blue/Gray">
      <a:srgbClr val="92A9B9"/>
    </a:custClr>
    <a:custClr name="Summit Lt. Purple">
      <a:srgbClr val="BBA4A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2259</TotalTime>
  <Words>3006</Words>
  <Application>Microsoft Office PowerPoint</Application>
  <PresentationFormat>On-screen Show (4:3)</PresentationFormat>
  <Paragraphs>288</Paragraphs>
  <Slides>26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blank</vt:lpstr>
      <vt:lpstr>Worksheet</vt:lpstr>
      <vt:lpstr>City of Jacksonville Police &amp; Fire Pension Fund</vt:lpstr>
      <vt:lpstr>PowerPoint Presentation</vt:lpstr>
      <vt:lpstr>PowerPoint Presentation</vt:lpstr>
      <vt:lpstr>PowerPoint Presentation</vt:lpstr>
      <vt:lpstr>Why Private Equity Earns a Premium Return?</vt:lpstr>
      <vt:lpstr>considerations before committing to Private equity</vt:lpstr>
      <vt:lpstr>PowerPoint Presentation</vt:lpstr>
      <vt:lpstr>PowerPoint Presentation</vt:lpstr>
      <vt:lpstr>considerations before committing to Private equity: Structuring Your Portfolio</vt:lpstr>
      <vt:lpstr>HOW TO INVEST IN private equity?</vt:lpstr>
      <vt:lpstr>PRIVATE EQUITY:   Market observations</vt:lpstr>
      <vt:lpstr>Market research helps focus  due diligence efforts</vt:lpstr>
      <vt:lpstr>Capital markets context</vt:lpstr>
      <vt:lpstr>VALUE OF TACTICAL ALLOCATION </vt:lpstr>
      <vt:lpstr>VALUE OF TACTICAL ALLOCATION </vt:lpstr>
      <vt:lpstr>Value of manager selection</vt:lpstr>
      <vt:lpstr>Tactical allocation + manager selection</vt:lpstr>
      <vt:lpstr>Venture capital secondary opportunity</vt:lpstr>
      <vt:lpstr>PowerPoint Presentation</vt:lpstr>
      <vt:lpstr>Private equity: Commitment model</vt:lpstr>
      <vt:lpstr>Example pipeline ideas - approved</vt:lpstr>
      <vt:lpstr>Example pipeline ideas - Forward</vt:lpstr>
      <vt:lpstr>appendix</vt:lpstr>
      <vt:lpstr>PRIVATE EQUITY:  The “Waterfall”</vt:lpstr>
      <vt:lpstr>PRIVATE EQUITY: Commonly Used Terms</vt:lpstr>
      <vt:lpstr>PRIVATE EQUITY: Commonly Used Terms</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Memorial Hermann  Health System</dc:title>
  <dc:creator>Sally Harrawood</dc:creator>
  <cp:lastModifiedBy>Administrator</cp:lastModifiedBy>
  <cp:revision>185</cp:revision>
  <cp:lastPrinted>2015-07-16T20:40:14Z</cp:lastPrinted>
  <dcterms:created xsi:type="dcterms:W3CDTF">2013-12-03T22:21:08Z</dcterms:created>
  <dcterms:modified xsi:type="dcterms:W3CDTF">2015-07-16T20:47:58Z</dcterms:modified>
</cp:coreProperties>
</file>