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62" r:id="rId4"/>
    <p:sldId id="257" r:id="rId5"/>
    <p:sldId id="266" r:id="rId6"/>
    <p:sldId id="263" r:id="rId7"/>
    <p:sldId id="264" r:id="rId8"/>
    <p:sldId id="265" r:id="rId9"/>
    <p:sldId id="267" r:id="rId10"/>
    <p:sldId id="268" r:id="rId11"/>
    <p:sldId id="270" r:id="rId12"/>
    <p:sldId id="269" r:id="rId13"/>
    <p:sldId id="271" r:id="rId14"/>
    <p:sldId id="272" r:id="rId15"/>
    <p:sldId id="273" r:id="rId16"/>
    <p:sldId id="275" r:id="rId17"/>
    <p:sldId id="27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0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6/22/2022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10BE7D7E-0842-4F38-9557-0D617EE85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B32CE0E-5DF1-4910-9170-60FCDE09D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40E847-855A-41F5-9B78-A07D363AA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0072" y="964769"/>
            <a:ext cx="4966432" cy="2376915"/>
          </a:xfrm>
        </p:spPr>
        <p:txBody>
          <a:bodyPr>
            <a:normAutofit/>
          </a:bodyPr>
          <a:lstStyle/>
          <a:p>
            <a:r>
              <a:rPr lang="en-US" sz="5400" dirty="0"/>
              <a:t>Commission Updates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E11D8F28-FC96-4B50-B681-3F9AA343A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36492" y="3529159"/>
            <a:ext cx="5810211" cy="1612688"/>
          </a:xfrm>
        </p:spPr>
        <p:txBody>
          <a:bodyPr>
            <a:normAutofit fontScale="92500"/>
          </a:bodyPr>
          <a:lstStyle/>
          <a:p>
            <a:pPr algn="ctr"/>
            <a:r>
              <a:rPr lang="en-US" dirty="0"/>
              <a:t>Safety and Crime Reduction commission meeting</a:t>
            </a:r>
          </a:p>
          <a:p>
            <a:pPr algn="ctr"/>
            <a:r>
              <a:rPr lang="en-US" dirty="0" err="1"/>
              <a:t>june</a:t>
            </a:r>
            <a:r>
              <a:rPr lang="en-US" dirty="0"/>
              <a:t> 24, 2022</a:t>
            </a:r>
          </a:p>
          <a:p>
            <a:pPr algn="ctr"/>
            <a:r>
              <a:rPr lang="en-US" dirty="0"/>
              <a:t>Dr. Nicoa garrett</a:t>
            </a:r>
          </a:p>
          <a:p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D48BE64-6C02-4E42-BDA9-6B8B59C4C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8" y="482171"/>
            <a:ext cx="4641751" cy="5149101"/>
            <a:chOff x="632238" y="482171"/>
            <a:chExt cx="4641751" cy="514910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DD431A6-9E1C-4B11-BDBB-3657C592F5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8" y="482171"/>
              <a:ext cx="464175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B812A6D-4B8E-47C7-8209-617FCA0F9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7" y="812507"/>
              <a:ext cx="4001652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E262252E-3BC8-4D09-B5AC-AEC6296B9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8720" y="977099"/>
            <a:ext cx="3661944" cy="4136205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A56BB8D-8DA7-4AFE-980E-9E32B928D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1223" y="1364147"/>
            <a:ext cx="3362141" cy="3370568"/>
          </a:xfrm>
          <a:prstGeom prst="rect">
            <a:avLst/>
          </a:prstGeom>
          <a:noFill/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B5CBE9D-E580-4E12-A631-39FF36782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70073" y="3526496"/>
            <a:ext cx="495950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1CD736FD-103D-4A07-94DB-2E05C99C0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74EB30B-2659-4978-B415-0296628B2C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923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97DC1974-F9D3-492B-9919-BAA723BE66B9">
            <a:extLst>
              <a:ext uri="{FF2B5EF4-FFF2-40B4-BE49-F238E27FC236}">
                <a16:creationId xmlns:a16="http://schemas.microsoft.com/office/drawing/2014/main" id="{2F464E80-82E9-04FF-0739-4982F69C6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459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39C26495-EDAE-4D64-BDAA-5AFE779AD52D">
            <a:extLst>
              <a:ext uri="{FF2B5EF4-FFF2-40B4-BE49-F238E27FC236}">
                <a16:creationId xmlns:a16="http://schemas.microsoft.com/office/drawing/2014/main" id="{09EA3644-E9CB-5B6E-792D-8D4C7581D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733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90CE79C7-ABB8-4E8A-BB91-A9591E780E00">
            <a:extLst>
              <a:ext uri="{FF2B5EF4-FFF2-40B4-BE49-F238E27FC236}">
                <a16:creationId xmlns:a16="http://schemas.microsoft.com/office/drawing/2014/main" id="{55B5976C-7996-710D-20F5-DF6B40639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827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D3C0E634-C64B-4864-ADAC-E5EE4D78C1E5">
            <a:extLst>
              <a:ext uri="{FF2B5EF4-FFF2-40B4-BE49-F238E27FC236}">
                <a16:creationId xmlns:a16="http://schemas.microsoft.com/office/drawing/2014/main" id="{8EB1FB36-1D13-728D-A413-A08F9185A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882"/>
            <a:ext cx="12192001" cy="692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100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7E281A66-FDC6-423E-B932-144BD6709F7B">
            <a:extLst>
              <a:ext uri="{FF2B5EF4-FFF2-40B4-BE49-F238E27FC236}">
                <a16:creationId xmlns:a16="http://schemas.microsoft.com/office/drawing/2014/main" id="{8E55C6AA-68D5-A75E-A7EE-C01868ACB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9882"/>
            <a:ext cx="12192001" cy="692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721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BE20D0B4-4C2D-4569-9A5D-2EEB0FAF0DAD">
            <a:extLst>
              <a:ext uri="{FF2B5EF4-FFF2-40B4-BE49-F238E27FC236}">
                <a16:creationId xmlns:a16="http://schemas.microsoft.com/office/drawing/2014/main" id="{4F7B1724-37F2-32E7-E4BF-50FA2B798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328" y="13996"/>
            <a:ext cx="122603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213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436126FF-0D42-4530-93C7-37E1C51E0E61">
            <a:extLst>
              <a:ext uri="{FF2B5EF4-FFF2-40B4-BE49-F238E27FC236}">
                <a16:creationId xmlns:a16="http://schemas.microsoft.com/office/drawing/2014/main" id="{52A87BFB-0691-DAA8-7B05-4D2B09E32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658" y="0"/>
            <a:ext cx="123940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515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DCD99D4E-051A-45E6-9C27-F314A97821C3">
            <a:extLst>
              <a:ext uri="{FF2B5EF4-FFF2-40B4-BE49-F238E27FC236}">
                <a16:creationId xmlns:a16="http://schemas.microsoft.com/office/drawing/2014/main" id="{A307DEFC-9F8D-9712-C6E4-B10556637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058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D6EDB49-211E-499D-9A08-6C5FF3D06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F9F37E-D3CF-4F3D-96C2-25307819D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C5FFF17D-767C-40E7-8C89-962F1F54B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E69F39E1-619D-4D9E-8823-8BD8CC320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C53F47-DF50-454F-A5A6-6B969748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noFill/>
          <a:ln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1C1145-20D9-4607-9455-EE773E2DB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903" y="1236546"/>
            <a:ext cx="9405891" cy="1002990"/>
          </a:xfrm>
        </p:spPr>
        <p:txBody>
          <a:bodyPr anchor="ctr">
            <a:noAutofit/>
          </a:bodyPr>
          <a:lstStyle/>
          <a:p>
            <a:pPr algn="ctr"/>
            <a:r>
              <a:rPr lang="en-US" sz="2200" dirty="0"/>
              <a:t>Mental Health Awareness Campaign</a:t>
            </a:r>
            <a:br>
              <a:rPr lang="en-US" sz="2200" dirty="0"/>
            </a:br>
            <a:r>
              <a:rPr lang="en-US" sz="2200" dirty="0" err="1"/>
              <a:t>philippian</a:t>
            </a:r>
            <a:r>
              <a:rPr lang="en-US" sz="2200" dirty="0"/>
              <a:t> community church</a:t>
            </a:r>
            <a:br>
              <a:rPr lang="en-US" sz="2200" dirty="0"/>
            </a:br>
            <a:r>
              <a:rPr lang="en-US" sz="2200" dirty="0"/>
              <a:t>Saturday, may 21,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E5861-5444-4287-92CB-6EB8A9A4E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305" y="2379368"/>
            <a:ext cx="9632765" cy="2722825"/>
          </a:xfrm>
        </p:spPr>
        <p:txBody>
          <a:bodyPr>
            <a:normAutofit/>
          </a:bodyPr>
          <a:lstStyle/>
          <a:p>
            <a:r>
              <a:rPr lang="en-US" sz="1200" dirty="0"/>
              <a:t>Community Mental Health Walk		JTA</a:t>
            </a:r>
          </a:p>
          <a:p>
            <a:r>
              <a:rPr lang="en-US" sz="1200" dirty="0"/>
              <a:t>Community Mental Health Experts</a:t>
            </a:r>
          </a:p>
          <a:p>
            <a:r>
              <a:rPr lang="en-US" sz="1200" dirty="0"/>
              <a:t>Jacksonville Transportation Authority</a:t>
            </a:r>
          </a:p>
          <a:p>
            <a:r>
              <a:rPr lang="en-US" sz="1200" dirty="0"/>
              <a:t>Jean Ribault High School </a:t>
            </a:r>
          </a:p>
          <a:p>
            <a:r>
              <a:rPr lang="en-US" sz="1200" dirty="0"/>
              <a:t>Raines High School</a:t>
            </a:r>
          </a:p>
          <a:p>
            <a:r>
              <a:rPr lang="en-US" sz="1200" dirty="0"/>
              <a:t>Community Pastors and Leaders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26901A-BC62-4A3A-A07A-65E1F3DDD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1525DC8-2003-558E-B8CF-0EFBEAB2E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611713"/>
              </p:ext>
            </p:extLst>
          </p:nvPr>
        </p:nvGraphicFramePr>
        <p:xfrm>
          <a:off x="578185" y="638508"/>
          <a:ext cx="10970484" cy="5370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2621">
                  <a:extLst>
                    <a:ext uri="{9D8B030D-6E8A-4147-A177-3AD203B41FA5}">
                      <a16:colId xmlns:a16="http://schemas.microsoft.com/office/drawing/2014/main" val="791089883"/>
                    </a:ext>
                  </a:extLst>
                </a:gridCol>
                <a:gridCol w="2742621">
                  <a:extLst>
                    <a:ext uri="{9D8B030D-6E8A-4147-A177-3AD203B41FA5}">
                      <a16:colId xmlns:a16="http://schemas.microsoft.com/office/drawing/2014/main" val="2400156437"/>
                    </a:ext>
                  </a:extLst>
                </a:gridCol>
                <a:gridCol w="2742621">
                  <a:extLst>
                    <a:ext uri="{9D8B030D-6E8A-4147-A177-3AD203B41FA5}">
                      <a16:colId xmlns:a16="http://schemas.microsoft.com/office/drawing/2014/main" val="1111452848"/>
                    </a:ext>
                  </a:extLst>
                </a:gridCol>
                <a:gridCol w="2742621">
                  <a:extLst>
                    <a:ext uri="{9D8B030D-6E8A-4147-A177-3AD203B41FA5}">
                      <a16:colId xmlns:a16="http://schemas.microsoft.com/office/drawing/2014/main" val="3838402076"/>
                    </a:ext>
                  </a:extLst>
                </a:gridCol>
              </a:tblGrid>
              <a:tr h="1399215"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Mental Health Awareness Campaign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Philippian Community Church</a:t>
                      </a:r>
                    </a:p>
                    <a:p>
                      <a:pPr algn="ctr"/>
                      <a:r>
                        <a:rPr lang="en-US" sz="1800" dirty="0"/>
                        <a:t>Saturday, May 21, 2022</a:t>
                      </a:r>
                    </a:p>
                    <a:p>
                      <a:pPr algn="ctr"/>
                      <a:r>
                        <a:rPr lang="en-US" sz="1800" dirty="0"/>
                        <a:t>(Community Vendors and Partners)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757507"/>
                  </a:ext>
                </a:extLst>
              </a:tr>
              <a:tr h="8610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Jacksonville Transportation Authority (JTA)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Northwest Behavioral Health Services, Inc.</a:t>
                      </a:r>
                    </a:p>
                    <a:p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Jacksonville Sheriff Office (JSO)</a:t>
                      </a:r>
                    </a:p>
                    <a:p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Icy Spot</a:t>
                      </a:r>
                    </a:p>
                    <a:p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538573"/>
                  </a:ext>
                </a:extLst>
              </a:tr>
              <a:tr h="5381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Florida Blue</a:t>
                      </a:r>
                    </a:p>
                    <a:p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Hubbard House Outreach Service</a:t>
                      </a:r>
                    </a:p>
                    <a:p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Girls Inc. of Jacksonville</a:t>
                      </a:r>
                    </a:p>
                    <a:p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My Season Chicken and Ribs</a:t>
                      </a:r>
                    </a:p>
                    <a:p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755773"/>
                  </a:ext>
                </a:extLst>
              </a:tr>
              <a:tr h="5381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Kids Hope Alliance</a:t>
                      </a:r>
                    </a:p>
                    <a:p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Partnership for Child Health</a:t>
                      </a:r>
                    </a:p>
                    <a:p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Dedicated Senior Medical Center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Wystonian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Health Advocates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3538626"/>
                  </a:ext>
                </a:extLst>
              </a:tr>
              <a:tr h="322896"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Raines High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Ribault High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Philippian Community Church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Partnership for Child Health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610210"/>
                  </a:ext>
                </a:extLst>
              </a:tr>
              <a:tr h="753424"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African American Mental Health Initiative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Men Against Destruction – Defending Against Drugs and Social Disorder</a:t>
                      </a:r>
                    </a:p>
                    <a:p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Hershey Treats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City Leaders:</a:t>
                      </a:r>
                    </a:p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City Council President Sam Newby, Councilman Reggie Gaffney, Chiquita Moore, and Tanya Washington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821669"/>
                  </a:ext>
                </a:extLst>
              </a:tr>
              <a:tr h="430528"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Community Mental Health Walk w/Partners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Temple Gym &amp; Fitness Center</a:t>
                      </a:r>
                    </a:p>
                    <a:p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498474"/>
                  </a:ext>
                </a:extLst>
              </a:tr>
              <a:tr h="430528"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b="1" u="sng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NOTE</a:t>
                      </a:r>
                      <a:r>
                        <a:rPr lang="en-US" sz="120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 We are starting the process of planning the Back-to-School Mental Health Awareness event.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0376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6556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D6EDB49-211E-499D-9A08-6C5FF3D06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F9F37E-D3CF-4F3D-96C2-25307819D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FFF17D-767C-40E7-8C89-962F1F54B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9F39E1-619D-4D9E-8823-8BD8CC320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C53F47-DF50-454F-A5A6-6B969748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noFill/>
          <a:ln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476B89-3EA6-4299-BA99-E1B4E356E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276" y="893026"/>
            <a:ext cx="9405891" cy="1002990"/>
          </a:xfrm>
        </p:spPr>
        <p:txBody>
          <a:bodyPr anchor="ctr">
            <a:normAutofit/>
          </a:bodyPr>
          <a:lstStyle/>
          <a:p>
            <a:pPr algn="ctr"/>
            <a:r>
              <a:rPr lang="en-US" sz="2600" dirty="0"/>
              <a:t>Jacksonville rise-up mini grants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5CC16-E55F-49BA-94BA-ACC0C90D7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4833" y="1621681"/>
            <a:ext cx="9522334" cy="316939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200" dirty="0"/>
              <a:t>Tentative Scoring Process</a:t>
            </a:r>
          </a:p>
          <a:p>
            <a:pPr marL="0" indent="0" algn="ctr">
              <a:lnSpc>
                <a:spcPct val="110000"/>
              </a:lnSpc>
              <a:buNone/>
            </a:pPr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1900" dirty="0"/>
              <a:t>Initial Review – July 6</a:t>
            </a:r>
            <a:r>
              <a:rPr lang="en-US" sz="1900" baseline="30000" dirty="0"/>
              <a:t>th</a:t>
            </a:r>
            <a:r>
              <a:rPr lang="en-US" sz="1900" dirty="0"/>
              <a:t> thru July 13</a:t>
            </a:r>
            <a:r>
              <a:rPr lang="en-US" sz="1900" baseline="30000" dirty="0"/>
              <a:t>th</a:t>
            </a:r>
            <a:r>
              <a:rPr lang="en-US" sz="1900" dirty="0"/>
              <a:t> </a:t>
            </a:r>
          </a:p>
          <a:p>
            <a:pPr>
              <a:spcBef>
                <a:spcPts val="0"/>
              </a:spcBef>
            </a:pPr>
            <a:r>
              <a:rPr lang="en-US" sz="1900" dirty="0"/>
              <a:t>Up to 20 applications per person </a:t>
            </a:r>
          </a:p>
          <a:p>
            <a:pPr>
              <a:spcBef>
                <a:spcPts val="0"/>
              </a:spcBef>
            </a:pPr>
            <a:r>
              <a:rPr lang="en-US" sz="1900" dirty="0"/>
              <a:t>Three scorers per application</a:t>
            </a:r>
          </a:p>
          <a:p>
            <a:pPr>
              <a:spcBef>
                <a:spcPts val="0"/>
              </a:spcBef>
            </a:pPr>
            <a:r>
              <a:rPr lang="en-US" sz="1900" dirty="0"/>
              <a:t>Drop box link for score submission and calculations</a:t>
            </a:r>
          </a:p>
          <a:p>
            <a:pPr>
              <a:spcBef>
                <a:spcPts val="0"/>
              </a:spcBef>
            </a:pPr>
            <a:r>
              <a:rPr lang="en-US" sz="1900" dirty="0"/>
              <a:t>Filing Date – July 20</a:t>
            </a:r>
            <a:r>
              <a:rPr lang="en-US" sz="1900" baseline="30000" dirty="0"/>
              <a:t>th</a:t>
            </a:r>
            <a:endParaRPr lang="en-US" sz="1900" dirty="0"/>
          </a:p>
          <a:p>
            <a:pPr>
              <a:spcBef>
                <a:spcPts val="0"/>
              </a:spcBef>
            </a:pPr>
            <a:r>
              <a:rPr lang="en-US" sz="1900" dirty="0"/>
              <a:t>Bill Effective Date – September 2nd</a:t>
            </a:r>
          </a:p>
          <a:p>
            <a:pPr>
              <a:spcBef>
                <a:spcPts val="0"/>
              </a:spcBef>
            </a:pPr>
            <a:r>
              <a:rPr lang="en-US" sz="1900" dirty="0"/>
              <a:t>Notice of Award – Mid to late August 2022</a:t>
            </a:r>
          </a:p>
          <a:p>
            <a:pPr>
              <a:spcBef>
                <a:spcPts val="0"/>
              </a:spcBef>
            </a:pPr>
            <a:r>
              <a:rPr lang="en-US" sz="1900" dirty="0"/>
              <a:t>Notice of Release - TBD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600" dirty="0"/>
          </a:p>
          <a:p>
            <a:pPr>
              <a:lnSpc>
                <a:spcPct val="110000"/>
              </a:lnSpc>
            </a:pPr>
            <a:endParaRPr lang="en-US" sz="16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26901A-BC62-4A3A-A07A-65E1F3DDD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53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0">
            <a:extLst>
              <a:ext uri="{FF2B5EF4-FFF2-40B4-BE49-F238E27FC236}">
                <a16:creationId xmlns:a16="http://schemas.microsoft.com/office/drawing/2014/main" id="{482E7304-2AC2-4A5C-924D-A6AC3FFC5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E1C18D3A-7630-4B23-ABA6-763503800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431287"/>
            <a:ext cx="9603275" cy="1049235"/>
          </a:xfrm>
        </p:spPr>
        <p:txBody>
          <a:bodyPr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Jacksonville Homicide Murder Stats 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2022 as compared to the same time in 2021.</a:t>
            </a:r>
            <a:b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 of </a:t>
            </a:r>
            <a:r>
              <a:rPr lang="en-US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MAY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2022, there have been 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murders in Jacksonville, FL as compared to 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murders as of 2021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Below are comparisons broken down by month.</a:t>
            </a:r>
            <a:b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600" dirty="0"/>
          </a:p>
        </p:txBody>
      </p:sp>
      <p:cxnSp>
        <p:nvCxnSpPr>
          <p:cNvPr id="51" name="Straight Connector 42">
            <a:extLst>
              <a:ext uri="{FF2B5EF4-FFF2-40B4-BE49-F238E27FC236}">
                <a16:creationId xmlns:a16="http://schemas.microsoft.com/office/drawing/2014/main" id="{D259FEF2-F6A5-442F-BA10-4E39EECD0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1853754"/>
            <a:ext cx="960327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2" name="Rectangle 44">
            <a:extLst>
              <a:ext uri="{FF2B5EF4-FFF2-40B4-BE49-F238E27FC236}">
                <a16:creationId xmlns:a16="http://schemas.microsoft.com/office/drawing/2014/main" id="{A3C183B1-1D4B-4E3D-A02E-A426E3BFA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1AE06ED-DBCA-495F-9454-33D612DFF2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7628142"/>
              </p:ext>
            </p:extLst>
          </p:nvPr>
        </p:nvGraphicFramePr>
        <p:xfrm>
          <a:off x="1926642" y="1933408"/>
          <a:ext cx="7804587" cy="45533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0063">
                  <a:extLst>
                    <a:ext uri="{9D8B030D-6E8A-4147-A177-3AD203B41FA5}">
                      <a16:colId xmlns:a16="http://schemas.microsoft.com/office/drawing/2014/main" val="4197383415"/>
                    </a:ext>
                  </a:extLst>
                </a:gridCol>
                <a:gridCol w="2197531">
                  <a:extLst>
                    <a:ext uri="{9D8B030D-6E8A-4147-A177-3AD203B41FA5}">
                      <a16:colId xmlns:a16="http://schemas.microsoft.com/office/drawing/2014/main" val="3088923442"/>
                    </a:ext>
                  </a:extLst>
                </a:gridCol>
                <a:gridCol w="3226993">
                  <a:extLst>
                    <a:ext uri="{9D8B030D-6E8A-4147-A177-3AD203B41FA5}">
                      <a16:colId xmlns:a16="http://schemas.microsoft.com/office/drawing/2014/main" val="2136143690"/>
                    </a:ext>
                  </a:extLst>
                </a:gridCol>
              </a:tblGrid>
              <a:tr h="2678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extLst>
                  <a:ext uri="{0D108BD9-81ED-4DB2-BD59-A6C34878D82A}">
                    <a16:rowId xmlns:a16="http://schemas.microsoft.com/office/drawing/2014/main" val="2448024979"/>
                  </a:ext>
                </a:extLst>
              </a:tr>
              <a:tr h="2678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2021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2022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extLst>
                  <a:ext uri="{0D108BD9-81ED-4DB2-BD59-A6C34878D82A}">
                    <a16:rowId xmlns:a16="http://schemas.microsoft.com/office/drawing/2014/main" val="2384749716"/>
                  </a:ext>
                </a:extLst>
              </a:tr>
              <a:tr h="2678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Month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extLst>
                  <a:ext uri="{0D108BD9-81ED-4DB2-BD59-A6C34878D82A}">
                    <a16:rowId xmlns:a16="http://schemas.microsoft.com/office/drawing/2014/main" val="1992101744"/>
                  </a:ext>
                </a:extLst>
              </a:tr>
              <a:tr h="2678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January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extLst>
                  <a:ext uri="{0D108BD9-81ED-4DB2-BD59-A6C34878D82A}">
                    <a16:rowId xmlns:a16="http://schemas.microsoft.com/office/drawing/2014/main" val="4250721891"/>
                  </a:ext>
                </a:extLst>
              </a:tr>
              <a:tr h="2678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February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extLst>
                  <a:ext uri="{0D108BD9-81ED-4DB2-BD59-A6C34878D82A}">
                    <a16:rowId xmlns:a16="http://schemas.microsoft.com/office/drawing/2014/main" val="1784458368"/>
                  </a:ext>
                </a:extLst>
              </a:tr>
              <a:tr h="2678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March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7724" marR="7724" marT="7724" marB="0" anchor="ctr"/>
                </a:tc>
                <a:extLst>
                  <a:ext uri="{0D108BD9-81ED-4DB2-BD59-A6C34878D82A}">
                    <a16:rowId xmlns:a16="http://schemas.microsoft.com/office/drawing/2014/main" val="3039585091"/>
                  </a:ext>
                </a:extLst>
              </a:tr>
              <a:tr h="2678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April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7724" marR="7724" marT="7724" marB="0" anchor="ctr"/>
                </a:tc>
                <a:extLst>
                  <a:ext uri="{0D108BD9-81ED-4DB2-BD59-A6C34878D82A}">
                    <a16:rowId xmlns:a16="http://schemas.microsoft.com/office/drawing/2014/main" val="1936277772"/>
                  </a:ext>
                </a:extLst>
              </a:tr>
              <a:tr h="2678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May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7724" marR="7724" marT="7724" marB="0" anchor="ctr"/>
                </a:tc>
                <a:extLst>
                  <a:ext uri="{0D108BD9-81ED-4DB2-BD59-A6C34878D82A}">
                    <a16:rowId xmlns:a16="http://schemas.microsoft.com/office/drawing/2014/main" val="2922119166"/>
                  </a:ext>
                </a:extLst>
              </a:tr>
              <a:tr h="2678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June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extLst>
                  <a:ext uri="{0D108BD9-81ED-4DB2-BD59-A6C34878D82A}">
                    <a16:rowId xmlns:a16="http://schemas.microsoft.com/office/drawing/2014/main" val="2432317352"/>
                  </a:ext>
                </a:extLst>
              </a:tr>
              <a:tr h="2678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July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extLst>
                  <a:ext uri="{0D108BD9-81ED-4DB2-BD59-A6C34878D82A}">
                    <a16:rowId xmlns:a16="http://schemas.microsoft.com/office/drawing/2014/main" val="1355478342"/>
                  </a:ext>
                </a:extLst>
              </a:tr>
              <a:tr h="2678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August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extLst>
                  <a:ext uri="{0D108BD9-81ED-4DB2-BD59-A6C34878D82A}">
                    <a16:rowId xmlns:a16="http://schemas.microsoft.com/office/drawing/2014/main" val="2145359452"/>
                  </a:ext>
                </a:extLst>
              </a:tr>
              <a:tr h="2678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September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extLst>
                  <a:ext uri="{0D108BD9-81ED-4DB2-BD59-A6C34878D82A}">
                    <a16:rowId xmlns:a16="http://schemas.microsoft.com/office/drawing/2014/main" val="341555292"/>
                  </a:ext>
                </a:extLst>
              </a:tr>
              <a:tr h="2678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October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extLst>
                  <a:ext uri="{0D108BD9-81ED-4DB2-BD59-A6C34878D82A}">
                    <a16:rowId xmlns:a16="http://schemas.microsoft.com/office/drawing/2014/main" val="256262262"/>
                  </a:ext>
                </a:extLst>
              </a:tr>
              <a:tr h="2678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November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extLst>
                  <a:ext uri="{0D108BD9-81ED-4DB2-BD59-A6C34878D82A}">
                    <a16:rowId xmlns:a16="http://schemas.microsoft.com/office/drawing/2014/main" val="4159331806"/>
                  </a:ext>
                </a:extLst>
              </a:tr>
              <a:tr h="2678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December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extLst>
                  <a:ext uri="{0D108BD9-81ED-4DB2-BD59-A6C34878D82A}">
                    <a16:rowId xmlns:a16="http://schemas.microsoft.com/office/drawing/2014/main" val="2569860411"/>
                  </a:ext>
                </a:extLst>
              </a:tr>
              <a:tr h="2678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extLst>
                  <a:ext uri="{0D108BD9-81ED-4DB2-BD59-A6C34878D82A}">
                    <a16:rowId xmlns:a16="http://schemas.microsoft.com/office/drawing/2014/main" val="1595195791"/>
                  </a:ext>
                </a:extLst>
              </a:tr>
              <a:tr h="2678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Total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</a:t>
                      </a:r>
                    </a:p>
                  </a:txBody>
                  <a:tcPr marL="7724" marR="7724" marT="7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</a:t>
                      </a:r>
                    </a:p>
                  </a:txBody>
                  <a:tcPr marL="7724" marR="7724" marT="7724" marB="0" anchor="ctr"/>
                </a:tc>
                <a:extLst>
                  <a:ext uri="{0D108BD9-81ED-4DB2-BD59-A6C34878D82A}">
                    <a16:rowId xmlns:a16="http://schemas.microsoft.com/office/drawing/2014/main" val="2894156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5220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B0509F-6C7B-69DC-4D61-345BEAC7E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804520"/>
            <a:ext cx="9603275" cy="46618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4000" dirty="0"/>
              <a:t>Crime mapping information gathering</a:t>
            </a:r>
            <a:br>
              <a:rPr lang="en-US" sz="4000" dirty="0"/>
            </a:br>
            <a:r>
              <a:rPr lang="en-US" sz="4000" dirty="0"/>
              <a:t>(Vice Chair – Ronnie King)</a:t>
            </a:r>
            <a:br>
              <a:rPr lang="en-US" sz="4000" dirty="0"/>
            </a:br>
            <a:r>
              <a:rPr lang="en-US" sz="3200" i="1" dirty="0">
                <a:latin typeface="+mj-lt"/>
              </a:rPr>
              <a:t>examples only</a:t>
            </a:r>
            <a:endParaRPr lang="en-US" sz="4000" i="1" dirty="0">
              <a:latin typeface="+mj-lt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D38FDC-1218-94A9-B24F-F5033E648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782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95B29-FC97-FF37-4D3A-8496C867B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1EF41-9B00-B9D5-E24B-66575D80B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6932" y="2010969"/>
            <a:ext cx="9603275" cy="345061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D2995F5A-B0A7-429D-B983-E0E101758ADE">
            <a:extLst>
              <a:ext uri="{FF2B5EF4-FFF2-40B4-BE49-F238E27FC236}">
                <a16:creationId xmlns:a16="http://schemas.microsoft.com/office/drawing/2014/main" id="{A731F7F4-F9CA-6EBC-5CED-B0E7BA1C2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742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E10B2-DB64-0040-C309-276B0AE97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AE0EF-1368-FF0D-65A5-D4413C7DF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4954" y="2010969"/>
            <a:ext cx="7847631" cy="345061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72ECAF79-9E3F-4804-84F3-E007B95CBA5A">
            <a:extLst>
              <a:ext uri="{FF2B5EF4-FFF2-40B4-BE49-F238E27FC236}">
                <a16:creationId xmlns:a16="http://schemas.microsoft.com/office/drawing/2014/main" id="{8A4B9121-8A08-C94A-D1B4-66078E080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17720" cy="697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231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A9DA5-0724-BA4A-2F37-C384CE585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BC2C2-5258-259E-7B5A-B4FAEF902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8308" y="1901554"/>
            <a:ext cx="10400833" cy="36163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5" name="7AEA91D1-62B4-4093-8357-DA808DBD27C5">
            <a:extLst>
              <a:ext uri="{FF2B5EF4-FFF2-40B4-BE49-F238E27FC236}">
                <a16:creationId xmlns:a16="http://schemas.microsoft.com/office/drawing/2014/main" id="{FE748F0F-6946-AC79-ECD9-5E89F7523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677" y="32716"/>
            <a:ext cx="13676923" cy="751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977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B05DB053-830E-468B-B992-FDA5C752AE20">
            <a:extLst>
              <a:ext uri="{FF2B5EF4-FFF2-40B4-BE49-F238E27FC236}">
                <a16:creationId xmlns:a16="http://schemas.microsoft.com/office/drawing/2014/main" id="{CF616AB6-EDC4-9032-70FC-BF4558EB2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932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170155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2514</TotalTime>
  <Words>365</Words>
  <Application>Microsoft Office PowerPoint</Application>
  <PresentationFormat>Widescreen</PresentationFormat>
  <Paragraphs>87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Gill Sans MT</vt:lpstr>
      <vt:lpstr>Times New Roman</vt:lpstr>
      <vt:lpstr>Gallery</vt:lpstr>
      <vt:lpstr>Commission Updates</vt:lpstr>
      <vt:lpstr>Mental Health Awareness Campaign philippian community church Saturday, may 21, 2022</vt:lpstr>
      <vt:lpstr>Jacksonville rise-up mini grants</vt:lpstr>
      <vt:lpstr>Jacksonville Homicide Murder Stats for 2022 as compared to the same time in 2021.  As of MAY 2022, there have been 12 murders in Jacksonville, FL as compared to 9 murders as of 2021. Below are comparisons broken down by month. </vt:lpstr>
      <vt:lpstr>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Garrett, Nicoa</dc:creator>
  <cp:lastModifiedBy>Garrett, Nicoa</cp:lastModifiedBy>
  <cp:revision>48</cp:revision>
  <dcterms:created xsi:type="dcterms:W3CDTF">2022-01-20T13:57:51Z</dcterms:created>
  <dcterms:modified xsi:type="dcterms:W3CDTF">2022-06-23T15:21:08Z</dcterms:modified>
</cp:coreProperties>
</file>