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2" r:id="rId4"/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0BE7D7E-0842-4F38-9557-0D617EE85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B32CE0E-5DF1-4910-9170-60FCDE09D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340E847-855A-41F5-9B78-A07D363AA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0072" y="964769"/>
            <a:ext cx="4966432" cy="2376915"/>
          </a:xfrm>
        </p:spPr>
        <p:txBody>
          <a:bodyPr>
            <a:normAutofit/>
          </a:bodyPr>
          <a:lstStyle/>
          <a:p>
            <a:r>
              <a:rPr lang="en-US" sz="5400" dirty="0"/>
              <a:t>Commission Updates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E11D8F28-FC96-4B50-B681-3F9AA343A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6492" y="3529159"/>
            <a:ext cx="5810211" cy="1612688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/>
              <a:t>Safety and Crime Reduction commission meeting</a:t>
            </a:r>
          </a:p>
          <a:p>
            <a:pPr algn="ctr"/>
            <a:r>
              <a:rPr lang="en-US" dirty="0"/>
              <a:t>MAY 20, 2022</a:t>
            </a:r>
          </a:p>
          <a:p>
            <a:pPr algn="ctr"/>
            <a:r>
              <a:rPr lang="en-US" dirty="0"/>
              <a:t>Dr. Nicoa garrett</a:t>
            </a:r>
          </a:p>
          <a:p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D48BE64-6C02-4E42-BDA9-6B8B59C4C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632238" y="482171"/>
            <a:chExt cx="4641751" cy="5149101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DD431A6-9E1C-4B11-BDBB-3657C592F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8" y="482171"/>
              <a:ext cx="464175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B812A6D-4B8E-47C7-8209-617FCA0F9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7" y="812507"/>
              <a:ext cx="4001652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E262252E-3BC8-4D09-B5AC-AEC6296B9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20" y="977099"/>
            <a:ext cx="3661944" cy="4136205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A56BB8D-8DA7-4AFE-980E-9E32B928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1223" y="1364147"/>
            <a:ext cx="3362141" cy="3370568"/>
          </a:xfrm>
          <a:prstGeom prst="rect">
            <a:avLst/>
          </a:prstGeom>
          <a:noFill/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B5CBE9D-E580-4E12-A631-39FF36782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0073" y="3526496"/>
            <a:ext cx="49595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1CD736FD-103D-4A07-94DB-2E05C99C0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74EB30B-2659-4978-B415-0296628B2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923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D6EDB49-211E-499D-9A08-6C5FF3D06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F9F37E-D3CF-4F3D-96C2-25307819D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C5FFF17D-767C-40E7-8C89-962F1F54B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E69F39E1-619D-4D9E-8823-8BD8CC320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C53F47-DF50-454F-A5A6-6B969748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noFill/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C1145-20D9-4607-9455-EE773E2DB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903" y="1236546"/>
            <a:ext cx="9405891" cy="1002990"/>
          </a:xfrm>
        </p:spPr>
        <p:txBody>
          <a:bodyPr anchor="ctr">
            <a:noAutofit/>
          </a:bodyPr>
          <a:lstStyle/>
          <a:p>
            <a:pPr algn="ctr"/>
            <a:r>
              <a:rPr lang="en-US" sz="2200" dirty="0"/>
              <a:t>Mental Health Awareness Campaign</a:t>
            </a:r>
            <a:br>
              <a:rPr lang="en-US" sz="2200" dirty="0"/>
            </a:br>
            <a:r>
              <a:rPr lang="en-US" sz="2200" dirty="0" err="1"/>
              <a:t>philippian</a:t>
            </a:r>
            <a:r>
              <a:rPr lang="en-US" sz="2200" dirty="0"/>
              <a:t> community church</a:t>
            </a:r>
            <a:br>
              <a:rPr lang="en-US" sz="2200" dirty="0"/>
            </a:br>
            <a:r>
              <a:rPr lang="en-US" sz="2200" dirty="0"/>
              <a:t>Saturday, may 21,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E5861-5444-4287-92CB-6EB8A9A4E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305" y="2379368"/>
            <a:ext cx="9632765" cy="2722825"/>
          </a:xfrm>
        </p:spPr>
        <p:txBody>
          <a:bodyPr>
            <a:normAutofit/>
          </a:bodyPr>
          <a:lstStyle/>
          <a:p>
            <a:r>
              <a:rPr lang="en-US" dirty="0"/>
              <a:t>Community Mental Health Walk</a:t>
            </a:r>
          </a:p>
          <a:p>
            <a:r>
              <a:rPr lang="en-US" dirty="0"/>
              <a:t>Community Mental Health Experts</a:t>
            </a:r>
          </a:p>
          <a:p>
            <a:r>
              <a:rPr lang="en-US" dirty="0"/>
              <a:t>Jean Ribault High School </a:t>
            </a:r>
          </a:p>
          <a:p>
            <a:r>
              <a:rPr lang="en-US" dirty="0"/>
              <a:t>Community Pastors and Leaders</a:t>
            </a:r>
          </a:p>
          <a:p>
            <a:pPr lvl="1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A26901A-BC62-4A3A-A07A-65E1F3DDD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D6EDB49-211E-499D-9A08-6C5FF3D06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F9F37E-D3CF-4F3D-96C2-25307819D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FFF17D-767C-40E7-8C89-962F1F54B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9F39E1-619D-4D9E-8823-8BD8CC320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C53F47-DF50-454F-A5A6-6B969748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noFill/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76B89-3EA6-4299-BA99-E1B4E356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276" y="893026"/>
            <a:ext cx="9405891" cy="1002990"/>
          </a:xfrm>
        </p:spPr>
        <p:txBody>
          <a:bodyPr anchor="ctr">
            <a:normAutofit/>
          </a:bodyPr>
          <a:lstStyle/>
          <a:p>
            <a:pPr algn="ctr"/>
            <a:r>
              <a:rPr lang="en-US" sz="2600" dirty="0"/>
              <a:t>Rise-up Jacksonville small nonprofit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5CC16-E55F-49BA-94BA-ACC0C90D7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833" y="1621681"/>
            <a:ext cx="9522334" cy="316939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2200" dirty="0"/>
              <a:t>TENTATIVE  TIMELINE</a:t>
            </a: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900" dirty="0"/>
              <a:t>Press Conference – May 25th</a:t>
            </a:r>
          </a:p>
          <a:p>
            <a:pPr>
              <a:spcBef>
                <a:spcPts val="0"/>
              </a:spcBef>
            </a:pPr>
            <a:r>
              <a:rPr lang="en-US" sz="1900" dirty="0"/>
              <a:t>Release Application – June 1st</a:t>
            </a:r>
          </a:p>
          <a:p>
            <a:pPr>
              <a:spcBef>
                <a:spcPts val="0"/>
              </a:spcBef>
            </a:pPr>
            <a:r>
              <a:rPr lang="en-US" sz="1900" dirty="0"/>
              <a:t>Submission Deadline – June 15th </a:t>
            </a:r>
          </a:p>
          <a:p>
            <a:pPr>
              <a:spcBef>
                <a:spcPts val="0"/>
              </a:spcBef>
            </a:pPr>
            <a:r>
              <a:rPr lang="en-US" sz="1900" dirty="0"/>
              <a:t>Scoring Window – June 22</a:t>
            </a:r>
            <a:r>
              <a:rPr lang="en-US" sz="1900" baseline="30000" dirty="0"/>
              <a:t>nd</a:t>
            </a:r>
            <a:r>
              <a:rPr lang="en-US" sz="1900" dirty="0"/>
              <a:t> – June 29</a:t>
            </a:r>
            <a:r>
              <a:rPr lang="en-US" sz="1900" baseline="30000" dirty="0"/>
              <a:t>th</a:t>
            </a:r>
            <a:r>
              <a:rPr lang="en-US" sz="1900" dirty="0"/>
              <a:t> </a:t>
            </a:r>
          </a:p>
          <a:p>
            <a:pPr>
              <a:spcBef>
                <a:spcPts val="0"/>
              </a:spcBef>
            </a:pPr>
            <a:r>
              <a:rPr lang="en-US" sz="1900" dirty="0"/>
              <a:t>Materials to Budget Office – June 29th (legislation process)</a:t>
            </a:r>
          </a:p>
          <a:p>
            <a:pPr>
              <a:spcBef>
                <a:spcPts val="0"/>
              </a:spcBef>
            </a:pPr>
            <a:r>
              <a:rPr lang="en-US" sz="1900" dirty="0"/>
              <a:t>Filing Date – July 20</a:t>
            </a:r>
            <a:r>
              <a:rPr lang="en-US" sz="1900" baseline="30000" dirty="0"/>
              <a:t>th</a:t>
            </a:r>
            <a:endParaRPr lang="en-US" sz="1900" dirty="0"/>
          </a:p>
          <a:p>
            <a:pPr>
              <a:spcBef>
                <a:spcPts val="0"/>
              </a:spcBef>
            </a:pPr>
            <a:r>
              <a:rPr lang="en-US" sz="1900" dirty="0"/>
              <a:t>Bill Effective Date – September 2nd</a:t>
            </a:r>
          </a:p>
          <a:p>
            <a:pPr>
              <a:spcBef>
                <a:spcPts val="0"/>
              </a:spcBef>
            </a:pPr>
            <a:r>
              <a:rPr lang="en-US" sz="1900" dirty="0"/>
              <a:t>Notice of Award – TBD</a:t>
            </a:r>
          </a:p>
          <a:p>
            <a:pPr>
              <a:spcBef>
                <a:spcPts val="0"/>
              </a:spcBef>
            </a:pPr>
            <a:r>
              <a:rPr lang="en-US" sz="1900" dirty="0"/>
              <a:t>Notice of Release - TBD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600" dirty="0"/>
          </a:p>
          <a:p>
            <a:pPr>
              <a:lnSpc>
                <a:spcPct val="110000"/>
              </a:lnSpc>
            </a:pPr>
            <a:endParaRPr lang="en-US" sz="16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A26901A-BC62-4A3A-A07A-65E1F3DDD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53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0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E1C18D3A-7630-4B23-ABA6-763503800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431287"/>
            <a:ext cx="9603275" cy="1049235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Jacksonville Homicide Murder Stats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2022 as compared to the same time in 2021.</a:t>
            </a:r>
            <a:b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of April 2022, there have been 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murders in Jacksonville, FL as compared to 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murders as of 2021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Below are comparisons broken down by month.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/>
          </a:p>
        </p:txBody>
      </p:sp>
      <p:cxnSp>
        <p:nvCxnSpPr>
          <p:cNvPr id="51" name="Straight Connector 42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Rectangle 44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1AE06ED-DBCA-495F-9454-33D612DFF2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0439254"/>
              </p:ext>
            </p:extLst>
          </p:nvPr>
        </p:nvGraphicFramePr>
        <p:xfrm>
          <a:off x="1926642" y="1933408"/>
          <a:ext cx="7804587" cy="4553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0063">
                  <a:extLst>
                    <a:ext uri="{9D8B030D-6E8A-4147-A177-3AD203B41FA5}">
                      <a16:colId xmlns:a16="http://schemas.microsoft.com/office/drawing/2014/main" val="4197383415"/>
                    </a:ext>
                  </a:extLst>
                </a:gridCol>
                <a:gridCol w="2197531">
                  <a:extLst>
                    <a:ext uri="{9D8B030D-6E8A-4147-A177-3AD203B41FA5}">
                      <a16:colId xmlns:a16="http://schemas.microsoft.com/office/drawing/2014/main" val="3088923442"/>
                    </a:ext>
                  </a:extLst>
                </a:gridCol>
                <a:gridCol w="3226993">
                  <a:extLst>
                    <a:ext uri="{9D8B030D-6E8A-4147-A177-3AD203B41FA5}">
                      <a16:colId xmlns:a16="http://schemas.microsoft.com/office/drawing/2014/main" val="2136143690"/>
                    </a:ext>
                  </a:extLst>
                </a:gridCol>
              </a:tblGrid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2448024979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2021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2022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2384749716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Month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1992101744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January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4250721891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February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1784458368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March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3039585091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April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1936277772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May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2922119166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June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2432317352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July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1355478342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August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2145359452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September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341555292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October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256262262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November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4159331806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December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2569860411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1595195791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2894156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522045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1215</TotalTime>
  <Words>189</Words>
  <Application>Microsoft Office PowerPoint</Application>
  <PresentationFormat>Widescreen</PresentationFormat>
  <Paragraphs>52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Gill Sans MT</vt:lpstr>
      <vt:lpstr>Times New Roman</vt:lpstr>
      <vt:lpstr>Gallery</vt:lpstr>
      <vt:lpstr>Commission Updates</vt:lpstr>
      <vt:lpstr>Mental Health Awareness Campaign philippian community church Saturday, may 21, 2022</vt:lpstr>
      <vt:lpstr>Rise-up Jacksonville small nonprofit grants</vt:lpstr>
      <vt:lpstr>Jacksonville Homicide Murder Stats for 2022 as compared to the same time in 2021.  As of April 2022, there have been 14 murders in Jacksonville, FL as compared to 9 murders as of 2021. Below are comparisons broken down by month.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Garrett, Nicoa</dc:creator>
  <cp:lastModifiedBy>Garrett, Nicoa</cp:lastModifiedBy>
  <cp:revision>29</cp:revision>
  <dcterms:created xsi:type="dcterms:W3CDTF">2022-01-20T13:57:51Z</dcterms:created>
  <dcterms:modified xsi:type="dcterms:W3CDTF">2022-05-19T16:30:29Z</dcterms:modified>
</cp:coreProperties>
</file>