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5" r:id="rId4"/>
    <p:sldId id="262" r:id="rId5"/>
    <p:sldId id="264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0BE7D7E-0842-4F38-9557-0D617EE85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32CE0E-5DF1-4910-9170-60FCDE09D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40E847-855A-41F5-9B78-A07D363AA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r>
              <a:rPr lang="en-US" sz="5400" dirty="0"/>
              <a:t>Commission Updates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11D8F28-FC96-4B50-B681-3F9AA343A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492" y="3529159"/>
            <a:ext cx="5810211" cy="1612688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Safety and Crime Reduction commission meeting</a:t>
            </a:r>
          </a:p>
          <a:p>
            <a:pPr algn="ctr"/>
            <a:r>
              <a:rPr lang="en-US" dirty="0"/>
              <a:t>APRIL 22, 2022</a:t>
            </a:r>
          </a:p>
          <a:p>
            <a:pPr algn="ctr"/>
            <a:r>
              <a:rPr lang="en-US" dirty="0"/>
              <a:t>Dr. Nicoa garrett</a:t>
            </a:r>
          </a:p>
          <a:p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48BE64-6C02-4E42-BDA9-6B8B59C4C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632238" y="482171"/>
            <a:chExt cx="4641751" cy="514910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DD431A6-9E1C-4B11-BDBB-3657C592F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8" y="482171"/>
              <a:ext cx="464175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B812A6D-4B8E-47C7-8209-617FCA0F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7" y="812507"/>
              <a:ext cx="4001652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E262252E-3BC8-4D09-B5AC-AEC6296B9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20" y="977099"/>
            <a:ext cx="3661944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A56BB8D-8DA7-4AFE-980E-9E32B928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223" y="1364147"/>
            <a:ext cx="3362141" cy="3370568"/>
          </a:xfrm>
          <a:prstGeom prst="rect">
            <a:avLst/>
          </a:prstGeom>
          <a:noFill/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B5CBE9D-E580-4E12-A631-39FF36782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1CD736FD-103D-4A07-94DB-2E05C99C0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74EB30B-2659-4978-B415-0296628B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92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C1145-20D9-4607-9455-EE773E2D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903" y="1236546"/>
            <a:ext cx="9405891" cy="1002990"/>
          </a:xfrm>
        </p:spPr>
        <p:txBody>
          <a:bodyPr anchor="ctr">
            <a:noAutofit/>
          </a:bodyPr>
          <a:lstStyle/>
          <a:p>
            <a:pPr algn="ctr"/>
            <a:r>
              <a:rPr lang="en-US" sz="2200" dirty="0"/>
              <a:t>Mental Health Awareness Campaign</a:t>
            </a:r>
            <a:br>
              <a:rPr lang="en-US" sz="2200" dirty="0"/>
            </a:br>
            <a:r>
              <a:rPr lang="en-US" sz="2200" dirty="0" err="1"/>
              <a:t>philippian</a:t>
            </a:r>
            <a:r>
              <a:rPr lang="en-US" sz="2200" dirty="0"/>
              <a:t> community church</a:t>
            </a:r>
            <a:br>
              <a:rPr lang="en-US" sz="2200" dirty="0"/>
            </a:br>
            <a:r>
              <a:rPr lang="en-US" sz="2200" dirty="0"/>
              <a:t>Saturday, may 21,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E5861-5444-4287-92CB-6EB8A9A4E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305" y="2379368"/>
            <a:ext cx="9632765" cy="2722825"/>
          </a:xfrm>
        </p:spPr>
        <p:txBody>
          <a:bodyPr>
            <a:normAutofit/>
          </a:bodyPr>
          <a:lstStyle/>
          <a:p>
            <a:r>
              <a:rPr lang="en-US" dirty="0"/>
              <a:t>Community Mental Health Walk</a:t>
            </a:r>
          </a:p>
          <a:p>
            <a:r>
              <a:rPr lang="en-US" dirty="0"/>
              <a:t>Community Mental Health Experts</a:t>
            </a:r>
          </a:p>
          <a:p>
            <a:r>
              <a:rPr lang="en-US" dirty="0"/>
              <a:t>Jean Ribault High School </a:t>
            </a:r>
          </a:p>
          <a:p>
            <a:r>
              <a:rPr lang="en-US" dirty="0"/>
              <a:t>Community Pastors and Leaders</a:t>
            </a:r>
          </a:p>
          <a:p>
            <a:pPr lvl="1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C1145-20D9-4607-9455-EE773E2D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493" y="874511"/>
            <a:ext cx="10122408" cy="1002990"/>
          </a:xfrm>
        </p:spPr>
        <p:txBody>
          <a:bodyPr anchor="ctr">
            <a:noAutofit/>
          </a:bodyPr>
          <a:lstStyle/>
          <a:p>
            <a:pPr algn="ctr"/>
            <a:r>
              <a:rPr lang="en-US" sz="2000" dirty="0"/>
              <a:t>S&amp;CR commission funding recommendations</a:t>
            </a:r>
            <a:br>
              <a:rPr lang="en-US" sz="2000" dirty="0"/>
            </a:br>
            <a:r>
              <a:rPr lang="en-US" sz="2000" dirty="0"/>
              <a:t>submitted 11-9-21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428970-0A99-415D-A7A8-20704725A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715889"/>
              </p:ext>
            </p:extLst>
          </p:nvPr>
        </p:nvGraphicFramePr>
        <p:xfrm>
          <a:off x="1251055" y="1692325"/>
          <a:ext cx="9689284" cy="3397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5360">
                  <a:extLst>
                    <a:ext uri="{9D8B030D-6E8A-4147-A177-3AD203B41FA5}">
                      <a16:colId xmlns:a16="http://schemas.microsoft.com/office/drawing/2014/main" val="3804048525"/>
                    </a:ext>
                  </a:extLst>
                </a:gridCol>
                <a:gridCol w="5946794">
                  <a:extLst>
                    <a:ext uri="{9D8B030D-6E8A-4147-A177-3AD203B41FA5}">
                      <a16:colId xmlns:a16="http://schemas.microsoft.com/office/drawing/2014/main" val="3994372639"/>
                    </a:ext>
                  </a:extLst>
                </a:gridCol>
                <a:gridCol w="1427130">
                  <a:extLst>
                    <a:ext uri="{9D8B030D-6E8A-4147-A177-3AD203B41FA5}">
                      <a16:colId xmlns:a16="http://schemas.microsoft.com/office/drawing/2014/main" val="1078280421"/>
                    </a:ext>
                  </a:extLst>
                </a:gridCol>
              </a:tblGrid>
              <a:tr h="176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INITIATIVE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COST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extLst>
                  <a:ext uri="{0D108BD9-81ED-4DB2-BD59-A6C34878D82A}">
                    <a16:rowId xmlns:a16="http://schemas.microsoft.com/office/drawing/2014/main" val="1320436703"/>
                  </a:ext>
                </a:extLst>
              </a:tr>
              <a:tr h="784589">
                <a:tc>
                  <a:txBody>
                    <a:bodyPr/>
                    <a:lstStyle/>
                    <a:p>
                      <a:pPr marL="228600" marR="0" lvl="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000" dirty="0">
                          <a:effectLst/>
                        </a:rPr>
                        <a:t>Neighborhood Pilot Project:    </a:t>
                      </a:r>
                    </a:p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Eastside; </a:t>
                      </a:r>
                      <a:r>
                        <a:rPr lang="en-US" sz="1000" dirty="0" err="1">
                          <a:effectLst/>
                        </a:rPr>
                        <a:t>NewTown</a:t>
                      </a:r>
                      <a:r>
                        <a:rPr lang="en-US" sz="1000" dirty="0">
                          <a:effectLst/>
                        </a:rPr>
                        <a:t>; </a:t>
                      </a:r>
                      <a:r>
                        <a:rPr lang="en-US" sz="1000" dirty="0" err="1">
                          <a:effectLst/>
                        </a:rPr>
                        <a:t>Durkeville</a:t>
                      </a:r>
                      <a:r>
                        <a:rPr lang="en-US" sz="1000" dirty="0">
                          <a:effectLst/>
                        </a:rPr>
                        <a:t>; Arlington; Justina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Involve community stakeholders to integrate and leverage targeted resources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Regular meetings with partners to clarify goals, and monitor ongoing efforts 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Create Intervention Teams in each neighborhood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Work closely with Duval County Public Schools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$2,500,000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extLst>
                  <a:ext uri="{0D108BD9-81ED-4DB2-BD59-A6C34878D82A}">
                    <a16:rowId xmlns:a16="http://schemas.microsoft.com/office/drawing/2014/main" val="2222806643"/>
                  </a:ext>
                </a:extLst>
              </a:tr>
              <a:tr h="78458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2) Targeted Project Management &amp;  Creative Marketing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Consultant services to provide explicit coordination targeted and specifically tailored strategies to neighborhoods’ availability of resources and project movement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Identify Neighborhood Ambassadors through collaboration with DCPS Parent Academy to increase community engagement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Provide stipends to successful Ambassadors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Included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extLst>
                  <a:ext uri="{0D108BD9-81ED-4DB2-BD59-A6C34878D82A}">
                    <a16:rowId xmlns:a16="http://schemas.microsoft.com/office/drawing/2014/main" val="1146772690"/>
                  </a:ext>
                </a:extLst>
              </a:tr>
              <a:tr h="45896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3) Organize Grant Distribution &amp; Accountability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Develop and follow procedural protocols and accountability measures for all funded grant distributions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Cost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extLst>
                  <a:ext uri="{0D108BD9-81ED-4DB2-BD59-A6C34878D82A}">
                    <a16:rowId xmlns:a16="http://schemas.microsoft.com/office/drawing/2014/main" val="3795092233"/>
                  </a:ext>
                </a:extLst>
              </a:tr>
              <a:tr h="62516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4) Strengthen City Leadership, Departments, and Interagency Collaboration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Alignment of efforts to reduce crime with other interagency efforts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Implementation should be executed in conscious alignment with crime reduction partnerships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Strengthen focus on crime with measurable outcomes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Cost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extLst>
                  <a:ext uri="{0D108BD9-81ED-4DB2-BD59-A6C34878D82A}">
                    <a16:rowId xmlns:a16="http://schemas.microsoft.com/office/drawing/2014/main" val="3541645260"/>
                  </a:ext>
                </a:extLst>
              </a:tr>
              <a:tr h="341923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5) Report from the Safer Together Community Discussions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Review the suggestions from the report and form an Action Plan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Cost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/>
                </a:tc>
                <a:extLst>
                  <a:ext uri="{0D108BD9-81ED-4DB2-BD59-A6C34878D82A}">
                    <a16:rowId xmlns:a16="http://schemas.microsoft.com/office/drawing/2014/main" val="751453095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76B89-3EA6-4299-BA99-E1B4E356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76" y="1120186"/>
            <a:ext cx="9405891" cy="1002990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/>
              <a:t>Budget review and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CC16-E55F-49BA-94BA-ACC0C90D7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33" y="1621681"/>
            <a:ext cx="9522334" cy="29445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en-US" sz="1600" dirty="0"/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Neighborhood Project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dirty="0"/>
              <a:t>$1 Million over 3 years ($333,333)</a:t>
            </a:r>
          </a:p>
          <a:p>
            <a:pPr>
              <a:spcBef>
                <a:spcPts val="0"/>
              </a:spcBef>
            </a:pPr>
            <a:r>
              <a:rPr lang="en-US" dirty="0"/>
              <a:t>November 1 – access to funding</a:t>
            </a:r>
          </a:p>
          <a:p>
            <a:pPr>
              <a:spcBef>
                <a:spcPts val="0"/>
              </a:spcBef>
            </a:pPr>
            <a:r>
              <a:rPr lang="en-US" dirty="0"/>
              <a:t>August 31 – Expenditure Identified </a:t>
            </a:r>
          </a:p>
          <a:p>
            <a:pPr>
              <a:spcBef>
                <a:spcPts val="0"/>
              </a:spcBef>
            </a:pPr>
            <a:r>
              <a:rPr lang="en-US" dirty="0"/>
              <a:t>May-July – Project Direction Fine Tuned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5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76B89-3EA6-4299-BA99-E1B4E356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014" y="1052110"/>
            <a:ext cx="9749669" cy="1002990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/>
              <a:t>Budget review and timeline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CC16-E55F-49BA-94BA-ACC0C90D7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398" y="1553605"/>
            <a:ext cx="9982899" cy="34092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sz="800" i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i="1" dirty="0"/>
              <a:t>JACKSONVILLE RISE UP GRANT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400" dirty="0"/>
              <a:t>($316, 000 smaller non-profits; $20,000 for profit)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May 1 – Jacksonville Rise Up Grant Proposal Announcement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$15k - $20k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Application Posted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Training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May 1 – 27 Submission Period</a:t>
            </a:r>
            <a:endParaRPr lang="en-US" sz="800" dirty="0"/>
          </a:p>
          <a:p>
            <a:pPr>
              <a:lnSpc>
                <a:spcPct val="100000"/>
              </a:lnSpc>
            </a:pPr>
            <a:r>
              <a:rPr lang="en-US" sz="1400" dirty="0"/>
              <a:t>June 1 – 30 Review Process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July 11 – Notification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3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0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E1C18D3A-7630-4B23-ABA6-76350380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431287"/>
            <a:ext cx="9603275" cy="1049235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Jacksonville Homicide Murder Stats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2022 as compared to the same time in 2021.</a:t>
            </a:r>
            <a:b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of 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March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2022, there have been </a:t>
            </a:r>
            <a:r>
              <a:rPr lang="en-US" sz="1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murders in Jacksonville, FL as compared to </a:t>
            </a:r>
            <a:r>
              <a:rPr lang="en-US" sz="1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murders as of 2021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Below are comparisons broken down by month.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/>
          </a:p>
        </p:txBody>
      </p:sp>
      <p:cxnSp>
        <p:nvCxnSpPr>
          <p:cNvPr id="51" name="Straight Connector 42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Rectangle 44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AE06ED-DBCA-495F-9454-33D612DFF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471575"/>
              </p:ext>
            </p:extLst>
          </p:nvPr>
        </p:nvGraphicFramePr>
        <p:xfrm>
          <a:off x="1926642" y="1933408"/>
          <a:ext cx="7804587" cy="4553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063">
                  <a:extLst>
                    <a:ext uri="{9D8B030D-6E8A-4147-A177-3AD203B41FA5}">
                      <a16:colId xmlns:a16="http://schemas.microsoft.com/office/drawing/2014/main" val="4197383415"/>
                    </a:ext>
                  </a:extLst>
                </a:gridCol>
                <a:gridCol w="2197531">
                  <a:extLst>
                    <a:ext uri="{9D8B030D-6E8A-4147-A177-3AD203B41FA5}">
                      <a16:colId xmlns:a16="http://schemas.microsoft.com/office/drawing/2014/main" val="3088923442"/>
                    </a:ext>
                  </a:extLst>
                </a:gridCol>
                <a:gridCol w="3226993">
                  <a:extLst>
                    <a:ext uri="{9D8B030D-6E8A-4147-A177-3AD203B41FA5}">
                      <a16:colId xmlns:a16="http://schemas.microsoft.com/office/drawing/2014/main" val="2136143690"/>
                    </a:ext>
                  </a:extLst>
                </a:gridCol>
              </a:tblGrid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448024979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384749716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Month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992101744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January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4250721891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February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784458368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March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3039585091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April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93627777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922119166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June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43231735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July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35547834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August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14535945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September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34155529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October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5626226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November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4159331806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December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569860411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595195791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894156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2204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784</TotalTime>
  <Words>411</Words>
  <Application>Microsoft Office PowerPoint</Application>
  <PresentationFormat>Widescreen</PresentationFormat>
  <Paragraphs>93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Gill Sans MT</vt:lpstr>
      <vt:lpstr>Symbol</vt:lpstr>
      <vt:lpstr>Times New Roman</vt:lpstr>
      <vt:lpstr>Gallery</vt:lpstr>
      <vt:lpstr>Commission Updates</vt:lpstr>
      <vt:lpstr>Mental Health Awareness Campaign philippian community church Saturday, may 21, 2022</vt:lpstr>
      <vt:lpstr>S&amp;CR commission funding recommendations submitted 11-9-21</vt:lpstr>
      <vt:lpstr>Budget review and timeline</vt:lpstr>
      <vt:lpstr>Budget review and timeline</vt:lpstr>
      <vt:lpstr>Jacksonville Homicide Murder Stats for 2022 as compared to the same time in 2021.  As of March 2022, there have been 9 murders in Jacksonville, FL as compared to 5 murders as of 2021. Below are comparisons broken down by month.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Garrett, Nicoa</dc:creator>
  <cp:lastModifiedBy>Garrett, Nicoa</cp:lastModifiedBy>
  <cp:revision>24</cp:revision>
  <dcterms:created xsi:type="dcterms:W3CDTF">2022-01-20T13:57:51Z</dcterms:created>
  <dcterms:modified xsi:type="dcterms:W3CDTF">2022-04-21T19:08:47Z</dcterms:modified>
</cp:coreProperties>
</file>