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0BE7D7E-0842-4F38-9557-0D617EE85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32CE0E-5DF1-4910-9170-60FCDE09D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340E847-855A-41F5-9B78-A07D363AA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0072" y="964769"/>
            <a:ext cx="4966432" cy="2376915"/>
          </a:xfrm>
        </p:spPr>
        <p:txBody>
          <a:bodyPr>
            <a:normAutofit/>
          </a:bodyPr>
          <a:lstStyle/>
          <a:p>
            <a:r>
              <a:rPr lang="en-US" sz="5400"/>
              <a:t>Legislative Update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11D8F28-FC96-4B50-B681-3F9AA343A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6492" y="3529159"/>
            <a:ext cx="5810211" cy="1612688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Safety and Crime Reduction commission meeting</a:t>
            </a:r>
          </a:p>
          <a:p>
            <a:pPr algn="ctr"/>
            <a:r>
              <a:rPr lang="en-US" dirty="0"/>
              <a:t>January 21, 2022</a:t>
            </a:r>
          </a:p>
          <a:p>
            <a:pPr algn="ctr"/>
            <a:r>
              <a:rPr lang="en-US" dirty="0"/>
              <a:t>Dr. Nicoa garrett</a:t>
            </a:r>
          </a:p>
          <a:p>
            <a:endParaRPr lang="en-US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48BE64-6C02-4E42-BDA9-6B8B59C4C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632238" y="482171"/>
            <a:chExt cx="4641751" cy="514910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D431A6-9E1C-4B11-BDBB-3657C592F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8" y="482171"/>
              <a:ext cx="464175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B812A6D-4B8E-47C7-8209-617FCA0F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7" y="812507"/>
              <a:ext cx="4001652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E262252E-3BC8-4D09-B5AC-AEC6296B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20" y="977099"/>
            <a:ext cx="3661944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A56BB8D-8DA7-4AFE-980E-9E32B928D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1223" y="1364147"/>
            <a:ext cx="3362141" cy="3370568"/>
          </a:xfrm>
          <a:prstGeom prst="rect">
            <a:avLst/>
          </a:prstGeom>
          <a:noFill/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B5CBE9D-E580-4E12-A631-39FF36782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3" name="Picture 52">
            <a:extLst>
              <a:ext uri="{FF2B5EF4-FFF2-40B4-BE49-F238E27FC236}">
                <a16:creationId xmlns:a16="http://schemas.microsoft.com/office/drawing/2014/main" id="{1CD736FD-103D-4A07-94DB-2E05C99C0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74EB30B-2659-4978-B415-0296628B2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92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C1145-20D9-4607-9455-EE773E2DB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en-US"/>
              <a:t>Amendments/Approvals to Commission ordinance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E5861-5444-4287-92CB-6EB8A9A4E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64991"/>
            <a:ext cx="9405891" cy="2403571"/>
          </a:xfrm>
        </p:spPr>
        <p:txBody>
          <a:bodyPr>
            <a:normAutofit/>
          </a:bodyPr>
          <a:lstStyle/>
          <a:p>
            <a:r>
              <a:rPr lang="en-US" dirty="0"/>
              <a:t>Committee approval to extend commission sunset by three years to July 1, 2025.</a:t>
            </a:r>
          </a:p>
          <a:p>
            <a:r>
              <a:rPr lang="en-US" dirty="0"/>
              <a:t>Committee approval for commission to have quorum by majority of current membership.</a:t>
            </a:r>
          </a:p>
          <a:p>
            <a:r>
              <a:rPr lang="en-US" dirty="0"/>
              <a:t>Removal of inactive members</a:t>
            </a:r>
          </a:p>
          <a:p>
            <a:r>
              <a:rPr lang="en-US" b="1" dirty="0"/>
              <a:t>Status update</a:t>
            </a:r>
            <a:r>
              <a:rPr lang="en-US" dirty="0"/>
              <a:t>:  Passed January City Council Meeting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476B89-3EA6-4299-BA99-E1B4E356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76053"/>
            <a:ext cx="9405891" cy="1002990"/>
          </a:xfrm>
        </p:spPr>
        <p:txBody>
          <a:bodyPr anchor="ctr">
            <a:normAutofit/>
          </a:bodyPr>
          <a:lstStyle/>
          <a:p>
            <a:r>
              <a:rPr lang="en-US" dirty="0"/>
              <a:t>Legislative allocations</a:t>
            </a:r>
            <a:br>
              <a:rPr lang="en-US" dirty="0"/>
            </a:br>
            <a:r>
              <a:rPr lang="en-US" dirty="0"/>
              <a:t>through Work of commission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5CC16-E55F-49BA-94BA-ACC0C90D7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464991"/>
            <a:ext cx="9405891" cy="24035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1600" dirty="0"/>
              <a:t>20/21 Budget - Operation Boost: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$150k - Workforce Industrial Training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$150k - Florida State College of Jacksonville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21/22 Budget - Mental Health Awareness Campaign (in-progress)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$100k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22/23 Budget - Workforce Industrial Training 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$200k 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22/23 Budget - 3-year Strategic Plan for target neighborhoods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$1million </a:t>
            </a:r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3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E1C18D3A-7630-4B23-ABA6-76350380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431287"/>
            <a:ext cx="9603275" cy="1049235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Jacksonville Homicide Murder Stats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2021 as compared to the same time in 2020. For comparison, 2018 and 2019 are included.</a:t>
            </a:r>
            <a:b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of December 2021, there have been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in Jacksonville, FL as compared to </a:t>
            </a:r>
            <a:r>
              <a:rPr lang="en-US" sz="16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murders as of 2020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Below are comparisons broken down by month.</a:t>
            </a:r>
            <a:b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600" dirty="0"/>
          </a:p>
        </p:txBody>
      </p:sp>
      <p:cxnSp>
        <p:nvCxnSpPr>
          <p:cNvPr id="51" name="Straight Connector 4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4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AE06ED-DBCA-495F-9454-33D612DFF2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921646"/>
              </p:ext>
            </p:extLst>
          </p:nvPr>
        </p:nvGraphicFramePr>
        <p:xfrm>
          <a:off x="886407" y="1931437"/>
          <a:ext cx="10468946" cy="4553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063">
                  <a:extLst>
                    <a:ext uri="{9D8B030D-6E8A-4147-A177-3AD203B41FA5}">
                      <a16:colId xmlns:a16="http://schemas.microsoft.com/office/drawing/2014/main" val="4197383415"/>
                    </a:ext>
                  </a:extLst>
                </a:gridCol>
                <a:gridCol w="2197531">
                  <a:extLst>
                    <a:ext uri="{9D8B030D-6E8A-4147-A177-3AD203B41FA5}">
                      <a16:colId xmlns:a16="http://schemas.microsoft.com/office/drawing/2014/main" val="3088923442"/>
                    </a:ext>
                  </a:extLst>
                </a:gridCol>
                <a:gridCol w="2765130">
                  <a:extLst>
                    <a:ext uri="{9D8B030D-6E8A-4147-A177-3AD203B41FA5}">
                      <a16:colId xmlns:a16="http://schemas.microsoft.com/office/drawing/2014/main" val="2136143690"/>
                    </a:ext>
                  </a:extLst>
                </a:gridCol>
                <a:gridCol w="1563111">
                  <a:extLst>
                    <a:ext uri="{9D8B030D-6E8A-4147-A177-3AD203B41FA5}">
                      <a16:colId xmlns:a16="http://schemas.microsoft.com/office/drawing/2014/main" val="1384916400"/>
                    </a:ext>
                  </a:extLst>
                </a:gridCol>
                <a:gridCol w="1563111">
                  <a:extLst>
                    <a:ext uri="{9D8B030D-6E8A-4147-A177-3AD203B41FA5}">
                      <a16:colId xmlns:a16="http://schemas.microsoft.com/office/drawing/2014/main" val="1222232190"/>
                    </a:ext>
                  </a:extLst>
                </a:gridCol>
              </a:tblGrid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Post-Pandemic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Start of Pandemic*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Pre-Pandemic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024979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2018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38474971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Month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92101744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January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2507218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February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784458368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March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15*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0395850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April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93627777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92211916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4323173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July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35547834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August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14535945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September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34155529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October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262262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November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4159331806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December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56986041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1595195791"/>
                  </a:ext>
                </a:extLst>
              </a:tr>
              <a:tr h="267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110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141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130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>
                          <a:effectLst/>
                        </a:rPr>
                        <a:t>106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24" marR="7724" marT="7724" marB="0" anchor="ctr"/>
                </a:tc>
                <a:extLst>
                  <a:ext uri="{0D108BD9-81ED-4DB2-BD59-A6C34878D82A}">
                    <a16:rowId xmlns:a16="http://schemas.microsoft.com/office/drawing/2014/main" val="289415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522045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384</TotalTime>
  <Words>266</Words>
  <Application>Microsoft Office PowerPoint</Application>
  <PresentationFormat>Widescreen</PresentationFormat>
  <Paragraphs>105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Gill Sans MT</vt:lpstr>
      <vt:lpstr>Times New Roman</vt:lpstr>
      <vt:lpstr>Gallery</vt:lpstr>
      <vt:lpstr>Legislative Update</vt:lpstr>
      <vt:lpstr>Amendments/Approvals to Commission ordinance</vt:lpstr>
      <vt:lpstr>Legislative allocations through Work of commission</vt:lpstr>
      <vt:lpstr>Jacksonville Homicide Murder Stats for 2021 as compared to the same time in 2020. For comparison, 2018 and 2019 are included.  As of December 2021, there have been 6 murders in Jacksonville, FL as compared to 7 murders as of 2020. Below are comparisons broken down by month.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Garrett, Nicoa</dc:creator>
  <cp:lastModifiedBy>Garrett, Nicoa</cp:lastModifiedBy>
  <cp:revision>7</cp:revision>
  <dcterms:created xsi:type="dcterms:W3CDTF">2022-01-20T13:57:51Z</dcterms:created>
  <dcterms:modified xsi:type="dcterms:W3CDTF">2022-01-20T21:13:39Z</dcterms:modified>
</cp:coreProperties>
</file>