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8" r:id="rId4"/>
    <p:sldId id="260" r:id="rId5"/>
    <p:sldId id="263" r:id="rId6"/>
    <p:sldId id="271" r:id="rId7"/>
    <p:sldId id="262" r:id="rId8"/>
    <p:sldId id="272" r:id="rId9"/>
    <p:sldId id="264" r:id="rId10"/>
    <p:sldId id="268" r:id="rId11"/>
    <p:sldId id="267" r:id="rId12"/>
    <p:sldId id="270"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146" autoAdjust="0"/>
  </p:normalViewPr>
  <p:slideViewPr>
    <p:cSldViewPr>
      <p:cViewPr>
        <p:scale>
          <a:sx n="76" d="100"/>
          <a:sy n="76" d="100"/>
        </p:scale>
        <p:origin x="-67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16" tIns="45708" rIns="91416" bIns="45708" rtlCol="0"/>
          <a:lstStyle>
            <a:lvl1pPr algn="r">
              <a:defRPr sz="1200"/>
            </a:lvl1pPr>
          </a:lstStyle>
          <a:p>
            <a:fld id="{E1B6E1D0-DFE8-4CBB-BF70-CA1AEA954F50}" type="datetimeFigureOut">
              <a:rPr lang="en-US" smtClean="0"/>
              <a:t>4/14/2015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16" tIns="45708" rIns="91416" bIns="4570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16" tIns="45708" rIns="91416" bIns="457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16" tIns="45708" rIns="91416"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16" tIns="45708" rIns="91416" bIns="45708" rtlCol="0" anchor="b"/>
          <a:lstStyle>
            <a:lvl1pPr algn="r">
              <a:defRPr sz="1200"/>
            </a:lvl1pPr>
          </a:lstStyle>
          <a:p>
            <a:fld id="{87ACCCA9-70E6-4909-A396-2F54CFC5F25C}" type="slidenum">
              <a:rPr lang="en-US" smtClean="0"/>
              <a:t>‹#›</a:t>
            </a:fld>
            <a:endParaRPr lang="en-US" dirty="0"/>
          </a:p>
        </p:txBody>
      </p:sp>
    </p:spTree>
    <p:extLst>
      <p:ext uri="{BB962C8B-B14F-4D97-AF65-F5344CB8AC3E}">
        <p14:creationId xmlns:p14="http://schemas.microsoft.com/office/powerpoint/2010/main" val="199449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3</a:t>
            </a:fld>
            <a:endParaRPr lang="en-US" altLang="en-US"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12</a:t>
            </a:fld>
            <a:endParaRPr lang="en-US" altLang="en-U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4</a:t>
            </a:fld>
            <a:endParaRPr lang="en-US" altLang="en-US"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5</a:t>
            </a:fld>
            <a:endParaRPr lang="en-US" altLang="en-US"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593">
              <a:defRPr/>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6</a:t>
            </a:fld>
            <a:endParaRPr lang="en-US" alt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7</a:t>
            </a:fld>
            <a:endParaRPr lang="en-US" altLang="en-US"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8</a:t>
            </a:fld>
            <a:endParaRPr lang="en-US" altLang="en-US"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9</a:t>
            </a:fld>
            <a:endParaRPr lang="en-US"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10</a:t>
            </a:fld>
            <a:endParaRPr lang="en-US" alt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latin typeface="Times New Roman" pitchFamily="18"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00">
              <a:spcBef>
                <a:spcPct val="30000"/>
              </a:spcBef>
              <a:defRPr sz="1200">
                <a:solidFill>
                  <a:schemeClr val="tx1"/>
                </a:solidFill>
                <a:latin typeface="Calibri" pitchFamily="34" charset="0"/>
              </a:defRPr>
            </a:lvl1pPr>
            <a:lvl2pPr marL="728868" indent="-280334" defTabSz="914200">
              <a:spcBef>
                <a:spcPct val="30000"/>
              </a:spcBef>
              <a:defRPr sz="1200">
                <a:solidFill>
                  <a:schemeClr val="tx1"/>
                </a:solidFill>
                <a:latin typeface="Calibri" pitchFamily="34" charset="0"/>
              </a:defRPr>
            </a:lvl2pPr>
            <a:lvl3pPr marL="1121336" indent="-224267" defTabSz="914200">
              <a:spcBef>
                <a:spcPct val="30000"/>
              </a:spcBef>
              <a:defRPr sz="1200">
                <a:solidFill>
                  <a:schemeClr val="tx1"/>
                </a:solidFill>
                <a:latin typeface="Calibri" pitchFamily="34" charset="0"/>
              </a:defRPr>
            </a:lvl3pPr>
            <a:lvl4pPr marL="1569869" indent="-224267" defTabSz="914200">
              <a:spcBef>
                <a:spcPct val="30000"/>
              </a:spcBef>
              <a:defRPr sz="1200">
                <a:solidFill>
                  <a:schemeClr val="tx1"/>
                </a:solidFill>
                <a:latin typeface="Calibri" pitchFamily="34" charset="0"/>
              </a:defRPr>
            </a:lvl4pPr>
            <a:lvl5pPr marL="2018405" indent="-224267" defTabSz="914200">
              <a:spcBef>
                <a:spcPct val="30000"/>
              </a:spcBef>
              <a:defRPr sz="1200">
                <a:solidFill>
                  <a:schemeClr val="tx1"/>
                </a:solidFill>
                <a:latin typeface="Calibri" pitchFamily="34" charset="0"/>
              </a:defRPr>
            </a:lvl5pPr>
            <a:lvl6pPr marL="2466937" indent="-224267" defTabSz="914200" eaLnBrk="0" fontAlgn="base" hangingPunct="0">
              <a:spcBef>
                <a:spcPct val="30000"/>
              </a:spcBef>
              <a:spcAft>
                <a:spcPct val="0"/>
              </a:spcAft>
              <a:defRPr sz="1200">
                <a:solidFill>
                  <a:schemeClr val="tx1"/>
                </a:solidFill>
                <a:latin typeface="Calibri" pitchFamily="34" charset="0"/>
              </a:defRPr>
            </a:lvl6pPr>
            <a:lvl7pPr marL="2915472" indent="-224267" defTabSz="914200" eaLnBrk="0" fontAlgn="base" hangingPunct="0">
              <a:spcBef>
                <a:spcPct val="30000"/>
              </a:spcBef>
              <a:spcAft>
                <a:spcPct val="0"/>
              </a:spcAft>
              <a:defRPr sz="1200">
                <a:solidFill>
                  <a:schemeClr val="tx1"/>
                </a:solidFill>
                <a:latin typeface="Calibri" pitchFamily="34" charset="0"/>
              </a:defRPr>
            </a:lvl7pPr>
            <a:lvl8pPr marL="3364007" indent="-224267" defTabSz="914200" eaLnBrk="0" fontAlgn="base" hangingPunct="0">
              <a:spcBef>
                <a:spcPct val="30000"/>
              </a:spcBef>
              <a:spcAft>
                <a:spcPct val="0"/>
              </a:spcAft>
              <a:defRPr sz="1200">
                <a:solidFill>
                  <a:schemeClr val="tx1"/>
                </a:solidFill>
                <a:latin typeface="Calibri" pitchFamily="34" charset="0"/>
              </a:defRPr>
            </a:lvl8pPr>
            <a:lvl9pPr marL="3812540" indent="-224267" defTabSz="914200" eaLnBrk="0" fontAlgn="base" hangingPunct="0">
              <a:spcBef>
                <a:spcPct val="30000"/>
              </a:spcBef>
              <a:spcAft>
                <a:spcPct val="0"/>
              </a:spcAft>
              <a:defRPr sz="1200">
                <a:solidFill>
                  <a:schemeClr val="tx1"/>
                </a:solidFill>
                <a:latin typeface="Calibri" pitchFamily="34" charset="0"/>
              </a:defRPr>
            </a:lvl9pPr>
          </a:lstStyle>
          <a:p>
            <a:pPr>
              <a:spcBef>
                <a:spcPct val="0"/>
              </a:spcBef>
            </a:pPr>
            <a:fld id="{A0F28E37-356E-4D01-A9CD-C5881B49B00A}" type="slidenum">
              <a:rPr lang="en-US" altLang="en-US">
                <a:latin typeface="Times New Roman" pitchFamily="18" charset="0"/>
              </a:rPr>
              <a:pPr>
                <a:spcBef>
                  <a:spcPct val="0"/>
                </a:spcBef>
              </a:pPr>
              <a:t>11</a:t>
            </a:fld>
            <a:endParaRPr lang="en-US" alt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51240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19037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392457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280601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108095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73629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342208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303793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219985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288921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DF449-1008-4693-A877-17F2851A13B0}" type="datetimeFigureOut">
              <a:rPr lang="en-US" smtClean="0"/>
              <a:t>4/14/2015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83CB6-24A7-4A9B-A008-717D235A55B9}" type="slidenum">
              <a:rPr lang="en-US" smtClean="0"/>
              <a:t>‹#›</a:t>
            </a:fld>
            <a:endParaRPr lang="en-US" dirty="0"/>
          </a:p>
        </p:txBody>
      </p:sp>
    </p:spTree>
    <p:extLst>
      <p:ext uri="{BB962C8B-B14F-4D97-AF65-F5344CB8AC3E}">
        <p14:creationId xmlns:p14="http://schemas.microsoft.com/office/powerpoint/2010/main" val="154362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DF449-1008-4693-A877-17F2851A13B0}" type="datetimeFigureOut">
              <a:rPr lang="en-US" smtClean="0"/>
              <a:t>4/14/2015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3CB6-24A7-4A9B-A008-717D235A55B9}" type="slidenum">
              <a:rPr lang="en-US" smtClean="0"/>
              <a:t>‹#›</a:t>
            </a:fld>
            <a:endParaRPr lang="en-US" dirty="0"/>
          </a:p>
        </p:txBody>
      </p:sp>
    </p:spTree>
    <p:extLst>
      <p:ext uri="{BB962C8B-B14F-4D97-AF65-F5344CB8AC3E}">
        <p14:creationId xmlns:p14="http://schemas.microsoft.com/office/powerpoint/2010/main" val="100849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coj.net/oi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inspector@coj.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introno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24200" y="5534025"/>
            <a:ext cx="6005513" cy="1323975"/>
          </a:xfrm>
          <a:prstGeom prst="rect">
            <a:avLst/>
          </a:prstGeom>
          <a:solidFill>
            <a:schemeClr val="tx2">
              <a:lumMod val="60000"/>
              <a:lumOff val="40000"/>
              <a:alpha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extBox 8"/>
          <p:cNvSpPr txBox="1">
            <a:spLocks noChangeArrowheads="1"/>
          </p:cNvSpPr>
          <p:nvPr/>
        </p:nvSpPr>
        <p:spPr bwMode="auto">
          <a:xfrm>
            <a:off x="2819398" y="5942096"/>
            <a:ext cx="6615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ctr" eaLnBrk="1" hangingPunct="1">
              <a:lnSpc>
                <a:spcPct val="90000"/>
              </a:lnSpc>
              <a:spcBef>
                <a:spcPct val="0"/>
              </a:spcBef>
              <a:buFontTx/>
              <a:buNone/>
            </a:pPr>
            <a:r>
              <a:rPr lang="en-US" altLang="en-US" sz="3000" b="1" i="1" dirty="0" smtClean="0">
                <a:latin typeface="Arial" charset="0"/>
              </a:rPr>
              <a:t>ACTIVITIES UPDATE</a:t>
            </a:r>
          </a:p>
          <a:p>
            <a:pPr lvl="1" algn="ctr" eaLnBrk="1" hangingPunct="1">
              <a:lnSpc>
                <a:spcPct val="90000"/>
              </a:lnSpc>
              <a:spcBef>
                <a:spcPct val="0"/>
              </a:spcBef>
              <a:buFontTx/>
              <a:buNone/>
            </a:pPr>
            <a:r>
              <a:rPr lang="en-US" altLang="en-US" sz="3000" b="1" i="1" dirty="0" smtClean="0">
                <a:latin typeface="Arial" charset="0"/>
              </a:rPr>
              <a:t>April 14, 2015</a:t>
            </a:r>
            <a:endParaRPr lang="en-US" altLang="en-US" sz="3000" b="1" i="1" dirty="0">
              <a:latin typeface="Arial" charset="0"/>
            </a:endParaRPr>
          </a:p>
        </p:txBody>
      </p:sp>
      <p:sp>
        <p:nvSpPr>
          <p:cNvPr id="2053" name="TextBox 11"/>
          <p:cNvSpPr txBox="1">
            <a:spLocks noChangeArrowheads="1"/>
          </p:cNvSpPr>
          <p:nvPr/>
        </p:nvSpPr>
        <p:spPr bwMode="auto">
          <a:xfrm>
            <a:off x="5181600" y="1763713"/>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dirty="0"/>
              <a:t>“Enhancing Public Trust in Government”</a:t>
            </a:r>
          </a:p>
        </p:txBody>
      </p:sp>
      <p:pic>
        <p:nvPicPr>
          <p:cNvPr id="2054" name="Picture 3"/>
          <p:cNvPicPr>
            <a:picLocks noChangeAspect="1" noChangeArrowheads="1"/>
          </p:cNvPicPr>
          <p:nvPr/>
        </p:nvPicPr>
        <p:blipFill>
          <a:blip r:embed="rId3">
            <a:extLst>
              <a:ext uri="{28A0092B-C50C-407E-A947-70E740481C1C}">
                <a14:useLocalDpi xmlns:a14="http://schemas.microsoft.com/office/drawing/2010/main" val="0"/>
              </a:ext>
            </a:extLst>
          </a:blip>
          <a:srcRect l="54932" t="36342" r="1700" b="9840"/>
          <a:stretch>
            <a:fillRect/>
          </a:stretch>
        </p:blipFill>
        <p:spPr bwMode="auto">
          <a:xfrm>
            <a:off x="4953000" y="2209800"/>
            <a:ext cx="42005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Box 1"/>
          <p:cNvSpPr txBox="1">
            <a:spLocks noChangeArrowheads="1"/>
          </p:cNvSpPr>
          <p:nvPr/>
        </p:nvSpPr>
        <p:spPr bwMode="auto">
          <a:xfrm>
            <a:off x="5891213" y="762000"/>
            <a:ext cx="3262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a:latin typeface="Arial" charset="0"/>
              </a:rPr>
              <a:t>OFFICE OF </a:t>
            </a:r>
          </a:p>
          <a:p>
            <a:pPr algn="ctr" eaLnBrk="1" hangingPunct="1">
              <a:spcBef>
                <a:spcPct val="0"/>
              </a:spcBef>
              <a:buFontTx/>
              <a:buNone/>
            </a:pPr>
            <a:r>
              <a:rPr lang="en-US" altLang="en-US" sz="2200" b="1" dirty="0">
                <a:latin typeface="Arial" charset="0"/>
              </a:rPr>
              <a:t>INSPECTOR GENERAL</a:t>
            </a:r>
          </a:p>
        </p:txBody>
      </p:sp>
    </p:spTree>
    <p:extLst>
      <p:ext uri="{BB962C8B-B14F-4D97-AF65-F5344CB8AC3E}">
        <p14:creationId xmlns:p14="http://schemas.microsoft.com/office/powerpoint/2010/main" val="31752567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41618" y="527239"/>
            <a:ext cx="5029200" cy="156966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HIRING THE </a:t>
            </a:r>
          </a:p>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INSPECTOR GENERAL </a:t>
            </a:r>
          </a:p>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IN PROCESS</a:t>
            </a:r>
            <a:endParaRPr lang="en-US" sz="3200" dirty="0">
              <a:latin typeface="+mn-lt"/>
              <a:cs typeface="Arial" panose="020B0604020202020204" pitchFamily="34" charset="0"/>
            </a:endParaRPr>
          </a:p>
        </p:txBody>
      </p:sp>
      <p:sp>
        <p:nvSpPr>
          <p:cNvPr id="3" name="TextBox 2"/>
          <p:cNvSpPr txBox="1"/>
          <p:nvPr/>
        </p:nvSpPr>
        <p:spPr>
          <a:xfrm>
            <a:off x="152400" y="2743200"/>
            <a:ext cx="8991600" cy="4124206"/>
          </a:xfrm>
          <a:prstGeom prst="rect">
            <a:avLst/>
          </a:prstGeom>
          <a:noFill/>
        </p:spPr>
        <p:txBody>
          <a:bodyPr wrap="square" rtlCol="0">
            <a:spAutoFit/>
          </a:bodyPr>
          <a:lstStyle/>
          <a:p>
            <a:pPr algn="ctr"/>
            <a:r>
              <a:rPr lang="en-US" dirty="0" smtClean="0"/>
              <a:t>Sec</a:t>
            </a:r>
            <a:r>
              <a:rPr lang="en-US" dirty="0"/>
              <a:t>. 602.305. Selection, Term, Contract, Removal and </a:t>
            </a:r>
            <a:r>
              <a:rPr lang="en-US" dirty="0" smtClean="0"/>
              <a:t>Vacancy</a:t>
            </a:r>
          </a:p>
          <a:p>
            <a:pPr algn="ctr"/>
            <a:endParaRPr lang="en-US" sz="1200" dirty="0"/>
          </a:p>
          <a:p>
            <a:r>
              <a:rPr lang="en-US" dirty="0"/>
              <a:t>(</a:t>
            </a:r>
            <a:r>
              <a:rPr lang="en-US" dirty="0" smtClean="0"/>
              <a:t>a)</a:t>
            </a:r>
            <a:r>
              <a:rPr lang="en-US" i="1" dirty="0" smtClean="0"/>
              <a:t>Selection</a:t>
            </a:r>
            <a:r>
              <a:rPr lang="en-US" i="1" dirty="0"/>
              <a:t>.</a:t>
            </a:r>
            <a:r>
              <a:rPr lang="en-US" dirty="0"/>
              <a:t> The responsibility for selecting the inspector general shall be vested with the Inspector General Selection and Retention Committee, hereinafter, the "Committee." </a:t>
            </a:r>
          </a:p>
          <a:p>
            <a:endParaRPr lang="en-US" sz="1200" dirty="0" smtClean="0"/>
          </a:p>
          <a:p>
            <a:r>
              <a:rPr lang="en-US" dirty="0" smtClean="0"/>
              <a:t>The </a:t>
            </a:r>
            <a:r>
              <a:rPr lang="en-US" dirty="0"/>
              <a:t>Committee shall be composed of seven members selected as follows: </a:t>
            </a:r>
          </a:p>
          <a:p>
            <a:r>
              <a:rPr lang="en-US" dirty="0"/>
              <a:t>(</a:t>
            </a:r>
            <a:r>
              <a:rPr lang="en-US" dirty="0" smtClean="0"/>
              <a:t>1)  The </a:t>
            </a:r>
            <a:r>
              <a:rPr lang="en-US" dirty="0"/>
              <a:t>President </a:t>
            </a:r>
            <a:r>
              <a:rPr lang="en-US" dirty="0" smtClean="0"/>
              <a:t>of </a:t>
            </a:r>
            <a:r>
              <a:rPr lang="en-US" dirty="0"/>
              <a:t>the Jacksonville City Council or his or her </a:t>
            </a:r>
            <a:r>
              <a:rPr lang="en-US" dirty="0" smtClean="0"/>
              <a:t>designee – (CHAIR);</a:t>
            </a:r>
            <a:endParaRPr lang="en-US" dirty="0"/>
          </a:p>
          <a:p>
            <a:pPr algn="just"/>
            <a:r>
              <a:rPr lang="en-US" dirty="0"/>
              <a:t>(</a:t>
            </a:r>
            <a:r>
              <a:rPr lang="en-US" dirty="0" smtClean="0"/>
              <a:t>2)  The </a:t>
            </a:r>
            <a:r>
              <a:rPr lang="en-US" dirty="0"/>
              <a:t>State Attorney of the Fourth Judicial Circuit or his or her designee;</a:t>
            </a:r>
          </a:p>
          <a:p>
            <a:r>
              <a:rPr lang="en-US" dirty="0"/>
              <a:t>(</a:t>
            </a:r>
            <a:r>
              <a:rPr lang="en-US" dirty="0" smtClean="0"/>
              <a:t>3)  The </a:t>
            </a:r>
            <a:r>
              <a:rPr lang="en-US" dirty="0"/>
              <a:t>Chair of the Jacksonville Ethics Commission or his or her </a:t>
            </a:r>
            <a:r>
              <a:rPr lang="en-US" dirty="0" smtClean="0"/>
              <a:t>designee – (VICE CHAIR);</a:t>
            </a:r>
            <a:endParaRPr lang="en-US" dirty="0"/>
          </a:p>
          <a:p>
            <a:r>
              <a:rPr lang="en-US" dirty="0"/>
              <a:t>(</a:t>
            </a:r>
            <a:r>
              <a:rPr lang="en-US" dirty="0" smtClean="0"/>
              <a:t>4)  The </a:t>
            </a:r>
            <a:r>
              <a:rPr lang="en-US" dirty="0"/>
              <a:t>Chair of the Jacksonville TRUE Commission or his or her designee;</a:t>
            </a:r>
          </a:p>
          <a:p>
            <a:r>
              <a:rPr lang="en-US" dirty="0"/>
              <a:t>(</a:t>
            </a:r>
            <a:r>
              <a:rPr lang="en-US" dirty="0" smtClean="0"/>
              <a:t>5)  The </a:t>
            </a:r>
            <a:r>
              <a:rPr lang="en-US" dirty="0"/>
              <a:t>Public Defender of the Fourth Judicial Circuit or his or her designee;</a:t>
            </a:r>
          </a:p>
          <a:p>
            <a:r>
              <a:rPr lang="en-US" dirty="0"/>
              <a:t>(</a:t>
            </a:r>
            <a:r>
              <a:rPr lang="en-US" dirty="0" smtClean="0"/>
              <a:t>6)  The </a:t>
            </a:r>
            <a:r>
              <a:rPr lang="en-US" dirty="0"/>
              <a:t>Chief Judge of the Fourth Judicial Circuit or his or her designee; and</a:t>
            </a:r>
          </a:p>
          <a:p>
            <a:r>
              <a:rPr lang="en-US" dirty="0"/>
              <a:t>(</a:t>
            </a:r>
            <a:r>
              <a:rPr lang="en-US" dirty="0" smtClean="0"/>
              <a:t>7)  The </a:t>
            </a:r>
            <a:r>
              <a:rPr lang="en-US" dirty="0"/>
              <a:t>Mayor of the City of Jacksonville or his or her designee.</a:t>
            </a:r>
          </a:p>
          <a:p>
            <a:pPr marL="285750" indent="-285750">
              <a:buFont typeface="Wingdings" panose="05000000000000000000" pitchFamily="2" charset="2"/>
              <a:buChar char="Ø"/>
            </a:pPr>
            <a:endParaRPr lang="en-US" i="1" dirty="0"/>
          </a:p>
          <a:p>
            <a:r>
              <a:rPr lang="en-US" b="1" i="1" dirty="0" smtClean="0"/>
              <a:t>***</a:t>
            </a:r>
            <a:r>
              <a:rPr lang="en-US" i="1" dirty="0" smtClean="0"/>
              <a:t>The </a:t>
            </a:r>
            <a:r>
              <a:rPr lang="en-US" i="1" dirty="0"/>
              <a:t>Committee's selection is subject to confirmation by City Council. </a:t>
            </a:r>
            <a:endParaRPr lang="en-US" i="1" dirty="0" smtClean="0"/>
          </a:p>
        </p:txBody>
      </p:sp>
    </p:spTree>
    <p:extLst>
      <p:ext uri="{BB962C8B-B14F-4D97-AF65-F5344CB8AC3E}">
        <p14:creationId xmlns:p14="http://schemas.microsoft.com/office/powerpoint/2010/main" val="342275111"/>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942975"/>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PENDING</a:t>
            </a:r>
            <a:endParaRPr lang="en-US" sz="3200" dirty="0">
              <a:latin typeface="+mn-lt"/>
              <a:cs typeface="Arial" panose="020B0604020202020204" pitchFamily="34" charset="0"/>
            </a:endParaRPr>
          </a:p>
        </p:txBody>
      </p:sp>
      <p:sp>
        <p:nvSpPr>
          <p:cNvPr id="3" name="TextBox 2"/>
          <p:cNvSpPr txBox="1"/>
          <p:nvPr/>
        </p:nvSpPr>
        <p:spPr>
          <a:xfrm>
            <a:off x="228600" y="2887682"/>
            <a:ext cx="8610600" cy="3754874"/>
          </a:xfrm>
          <a:prstGeom prst="rect">
            <a:avLst/>
          </a:prstGeom>
          <a:noFill/>
        </p:spPr>
        <p:txBody>
          <a:bodyPr wrap="square" rtlCol="0">
            <a:spAutoFit/>
          </a:bodyPr>
          <a:lstStyle/>
          <a:p>
            <a:pPr marL="285750" indent="-285750">
              <a:buFont typeface="Wingdings" panose="05000000000000000000" pitchFamily="2" charset="2"/>
              <a:buChar char="§"/>
            </a:pPr>
            <a:r>
              <a:rPr lang="en-US" sz="2000" dirty="0"/>
              <a:t>MANDATORY REPORTING </a:t>
            </a:r>
            <a:r>
              <a:rPr lang="en-US" sz="2000" dirty="0" smtClean="0"/>
              <a:t>TO OIG POLICY </a:t>
            </a:r>
            <a:r>
              <a:rPr lang="en-US" sz="2000" dirty="0"/>
              <a:t>– WITH MAYOR’S </a:t>
            </a:r>
            <a:r>
              <a:rPr lang="en-US" sz="2000" dirty="0" smtClean="0"/>
              <a:t>OFFICE</a:t>
            </a:r>
          </a:p>
          <a:p>
            <a:endParaRPr lang="en-US" sz="1400" dirty="0"/>
          </a:p>
          <a:p>
            <a:pPr marL="285750" indent="-285750">
              <a:buFont typeface="Wingdings" panose="05000000000000000000" pitchFamily="2" charset="2"/>
              <a:buChar char="§"/>
            </a:pPr>
            <a:r>
              <a:rPr lang="en-US" sz="2000" dirty="0" smtClean="0"/>
              <a:t>OIG ENTERPRISE CASE MANAGEMENT SYSTEM </a:t>
            </a:r>
            <a:endParaRPr lang="en-US" sz="1400" dirty="0" smtClean="0"/>
          </a:p>
          <a:p>
            <a:endParaRPr lang="en-US" sz="1400" dirty="0" smtClean="0"/>
          </a:p>
          <a:p>
            <a:pPr marL="285750" indent="-285750">
              <a:buFont typeface="Wingdings" panose="05000000000000000000" pitchFamily="2" charset="2"/>
              <a:buChar char="§"/>
            </a:pPr>
            <a:r>
              <a:rPr lang="en-US" sz="2000" dirty="0" smtClean="0"/>
              <a:t>BUDGET – NEEDS TO ADDRESS RESOURCES FOR 15+JURISDICITONS:</a:t>
            </a:r>
          </a:p>
          <a:p>
            <a:pPr marL="457200" lvl="3" algn="just">
              <a:buSzPct val="70000"/>
            </a:pPr>
            <a:endParaRPr lang="en-US" sz="1000" dirty="0"/>
          </a:p>
          <a:p>
            <a:pPr marL="457200" lvl="3" algn="just">
              <a:buSzPct val="70000"/>
            </a:pPr>
            <a:r>
              <a:rPr lang="en-US" sz="2000" b="1" i="1" dirty="0" smtClean="0"/>
              <a:t>Effective January 2016</a:t>
            </a:r>
            <a:r>
              <a:rPr lang="en-US" sz="2000" dirty="0" smtClean="0"/>
              <a:t>, jurisdiction </a:t>
            </a:r>
            <a:r>
              <a:rPr lang="en-US" sz="2000" dirty="0"/>
              <a:t>shall include, </a:t>
            </a:r>
            <a:r>
              <a:rPr lang="en-US" sz="2000" i="1" u="sng" dirty="0"/>
              <a:t>but not be limited </a:t>
            </a:r>
            <a:r>
              <a:rPr lang="en-US" sz="2000" u="sng" dirty="0"/>
              <a:t>to</a:t>
            </a:r>
            <a:r>
              <a:rPr lang="en-US" sz="2000" dirty="0"/>
              <a:t> the following: </a:t>
            </a:r>
            <a:r>
              <a:rPr lang="en-US" sz="2000" b="1" i="1" dirty="0"/>
              <a:t>The Mayor, the Sheriff, the Supervisor of Elections, the Property Appraiser, the Clerk of the Courts, the Tax Collector, City Council, JEA, the Police and Fire Pension Fund, Jacksonville Aviation Authority, Jacksonville Port Authority, Jacksonville Housing Authority, Jacksonville Housing Finance Authority, </a:t>
            </a:r>
            <a:r>
              <a:rPr lang="en-US" sz="2000" b="1" i="1" dirty="0" smtClean="0"/>
              <a:t>Jacksonville Transportation </a:t>
            </a:r>
            <a:r>
              <a:rPr lang="en-US" sz="2000" b="1" i="1" dirty="0"/>
              <a:t>Authority, and the Jacksonville Health Facilities Authority</a:t>
            </a:r>
            <a:r>
              <a:rPr lang="en-US" sz="2000" b="1" i="1" dirty="0" smtClean="0"/>
              <a:t>.  Original ordinance includes School Board.</a:t>
            </a:r>
            <a:endParaRPr lang="en-US" dirty="0" smtClean="0"/>
          </a:p>
        </p:txBody>
      </p:sp>
    </p:spTree>
    <p:extLst>
      <p:ext uri="{BB962C8B-B14F-4D97-AF65-F5344CB8AC3E}">
        <p14:creationId xmlns:p14="http://schemas.microsoft.com/office/powerpoint/2010/main" val="1428541438"/>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942975"/>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QUESTIONS?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2362411270"/>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introno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352800" y="762000"/>
            <a:ext cx="5791200" cy="914400"/>
          </a:xfrm>
        </p:spPr>
        <p:txBody>
          <a:bodyPr rtlCol="0">
            <a:noAutofit/>
          </a:bodyPr>
          <a:lstStyle/>
          <a:p>
            <a:pPr eaLnBrk="1" fontAlgn="auto" hangingPunct="1">
              <a:spcAft>
                <a:spcPts val="0"/>
              </a:spcAft>
              <a:defRPr/>
            </a:pPr>
            <a:r>
              <a:rPr lang="en-US" sz="6000" b="1" i="1" dirty="0" smtClean="0">
                <a:effectLst>
                  <a:outerShdw blurRad="38100" dist="38100" dir="2700000" algn="tl">
                    <a:srgbClr val="000000">
                      <a:alpha val="43137"/>
                    </a:srgbClr>
                  </a:outerShdw>
                </a:effectLst>
              </a:rPr>
              <a:t>THANK YOU</a:t>
            </a:r>
            <a:endParaRPr lang="en-US" sz="6000" b="1" i="1" dirty="0">
              <a:effectLst>
                <a:outerShdw blurRad="38100" dist="38100" dir="2700000" algn="tl">
                  <a:srgbClr val="000000">
                    <a:alpha val="43137"/>
                  </a:srgbClr>
                </a:outerShdw>
              </a:effectLst>
            </a:endParaRPr>
          </a:p>
        </p:txBody>
      </p:sp>
      <p:sp>
        <p:nvSpPr>
          <p:cNvPr id="38916" name="AutoShape 4" descr="http://web.mail.comcast.net/service/home/~/?auth=co&amp;loc=en_US&amp;id=547901&amp;part=4"/>
          <p:cNvSpPr>
            <a:spLocks noChangeAspect="1" noChangeArrowheads="1"/>
          </p:cNvSpPr>
          <p:nvPr/>
        </p:nvSpPr>
        <p:spPr bwMode="auto">
          <a:xfrm>
            <a:off x="307975" y="-1866900"/>
            <a:ext cx="56292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8917" name="AutoShape 6" descr="http://web.mail.comcast.net/service/home/~/?auth=co&amp;loc=en_US&amp;id=547901&amp;part=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8918" name="AutoShape 8" descr="http://web.mail.comcast.net/service/home/~/?auth=co&amp;loc=en_US&amp;id=547901&amp;part=4"/>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61450" name="TextBox 7"/>
          <p:cNvSpPr txBox="1">
            <a:spLocks noChangeArrowheads="1"/>
          </p:cNvSpPr>
          <p:nvPr/>
        </p:nvSpPr>
        <p:spPr bwMode="auto">
          <a:xfrm>
            <a:off x="857250" y="2971800"/>
            <a:ext cx="7543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buClr>
                <a:schemeClr val="tx2">
                  <a:lumMod val="75000"/>
                </a:schemeClr>
              </a:buClr>
              <a:buSzPct val="70000"/>
              <a:defRPr/>
            </a:pPr>
            <a:r>
              <a:rPr lang="en-US" altLang="en-US" sz="3800" dirty="0" smtClean="0">
                <a:latin typeface="Times New Roman" panose="02020603050405020304" pitchFamily="18" charset="0"/>
                <a:cs typeface="Times New Roman" panose="02020603050405020304" pitchFamily="18" charset="0"/>
              </a:rPr>
              <a:t>Sheryl Steckler</a:t>
            </a:r>
          </a:p>
          <a:p>
            <a:pPr algn="ctr">
              <a:buClr>
                <a:schemeClr val="tx2">
                  <a:lumMod val="75000"/>
                </a:schemeClr>
              </a:buClr>
              <a:buSzPct val="70000"/>
              <a:defRPr/>
            </a:pPr>
            <a:r>
              <a:rPr lang="en-US" altLang="en-US" sz="3800" dirty="0" smtClean="0">
                <a:latin typeface="Times New Roman" panose="02020603050405020304" pitchFamily="18" charset="0"/>
                <a:cs typeface="Times New Roman" panose="02020603050405020304" pitchFamily="18" charset="0"/>
              </a:rPr>
              <a:t>Inspector General Advisor</a:t>
            </a:r>
          </a:p>
          <a:p>
            <a:pPr algn="ctr">
              <a:buClr>
                <a:schemeClr val="tx2">
                  <a:lumMod val="75000"/>
                </a:schemeClr>
              </a:buClr>
              <a:buSzPct val="70000"/>
              <a:defRPr/>
            </a:pPr>
            <a:r>
              <a:rPr lang="en-US" altLang="en-US" sz="3800" dirty="0" smtClean="0">
                <a:latin typeface="Times New Roman" panose="02020603050405020304" pitchFamily="18" charset="0"/>
                <a:cs typeface="Times New Roman" panose="02020603050405020304" pitchFamily="18" charset="0"/>
              </a:rPr>
              <a:t>State Attorney &amp; City of Jacksonville</a:t>
            </a:r>
          </a:p>
          <a:p>
            <a:pPr algn="ctr">
              <a:buClr>
                <a:schemeClr val="tx2">
                  <a:lumMod val="75000"/>
                </a:schemeClr>
              </a:buClr>
              <a:buSzPct val="70000"/>
              <a:defRPr/>
            </a:pPr>
            <a:r>
              <a:rPr lang="en-US" altLang="en-US" sz="3800" dirty="0" smtClean="0">
                <a:latin typeface="Times New Roman" panose="02020603050405020304" pitchFamily="18" charset="0"/>
                <a:cs typeface="Times New Roman" panose="02020603050405020304" pitchFamily="18" charset="0"/>
                <a:hlinkClick r:id="rId3"/>
              </a:rPr>
              <a:t>http</a:t>
            </a:r>
            <a:r>
              <a:rPr lang="en-US" altLang="en-US" sz="3800" dirty="0">
                <a:latin typeface="Times New Roman" panose="02020603050405020304" pitchFamily="18" charset="0"/>
                <a:cs typeface="Times New Roman" panose="02020603050405020304" pitchFamily="18" charset="0"/>
                <a:hlinkClick r:id="rId3"/>
              </a:rPr>
              <a:t>://</a:t>
            </a:r>
            <a:r>
              <a:rPr lang="en-US" altLang="en-US" sz="3800" dirty="0" smtClean="0">
                <a:latin typeface="Times New Roman" panose="02020603050405020304" pitchFamily="18" charset="0"/>
                <a:cs typeface="Times New Roman" panose="02020603050405020304" pitchFamily="18" charset="0"/>
                <a:hlinkClick r:id="rId3"/>
              </a:rPr>
              <a:t>www.coj.net/oig</a:t>
            </a:r>
            <a:endParaRPr lang="en-US" altLang="en-US" sz="3800" dirty="0" smtClean="0">
              <a:latin typeface="Times New Roman" panose="02020603050405020304" pitchFamily="18" charset="0"/>
              <a:cs typeface="Times New Roman" panose="02020603050405020304" pitchFamily="18" charset="0"/>
            </a:endParaRPr>
          </a:p>
          <a:p>
            <a:pPr algn="ctr">
              <a:buClr>
                <a:schemeClr val="tx2">
                  <a:lumMod val="75000"/>
                </a:schemeClr>
              </a:buClr>
              <a:buSzPct val="70000"/>
              <a:defRPr/>
            </a:pPr>
            <a:r>
              <a:rPr lang="en-US" altLang="en-US" sz="3800" dirty="0" smtClean="0">
                <a:latin typeface="Times New Roman" panose="02020603050405020304" pitchFamily="18" charset="0"/>
                <a:cs typeface="Times New Roman" panose="02020603050405020304" pitchFamily="18" charset="0"/>
              </a:rPr>
              <a:t>Email:  </a:t>
            </a:r>
            <a:r>
              <a:rPr lang="en-US" altLang="en-US" sz="3800" dirty="0" smtClean="0">
                <a:latin typeface="Times New Roman" panose="02020603050405020304" pitchFamily="18" charset="0"/>
                <a:cs typeface="Times New Roman" panose="02020603050405020304" pitchFamily="18" charset="0"/>
                <a:hlinkClick r:id="rId4"/>
              </a:rPr>
              <a:t>inspector@coj.net</a:t>
            </a:r>
            <a:endParaRPr lang="en-US" altLang="en-US" sz="3800" dirty="0" smtClean="0">
              <a:latin typeface="Times New Roman" panose="02020603050405020304" pitchFamily="18" charset="0"/>
              <a:cs typeface="Times New Roman" panose="02020603050405020304" pitchFamily="18" charset="0"/>
            </a:endParaRPr>
          </a:p>
          <a:p>
            <a:pPr algn="ctr">
              <a:buClr>
                <a:schemeClr val="tx2">
                  <a:lumMod val="75000"/>
                </a:schemeClr>
              </a:buClr>
              <a:buSzPct val="70000"/>
              <a:defRPr/>
            </a:pPr>
            <a:r>
              <a:rPr lang="en-US" altLang="en-US" sz="3800" dirty="0" smtClean="0">
                <a:latin typeface="Times New Roman" panose="02020603050405020304" pitchFamily="18" charset="0"/>
                <a:cs typeface="Times New Roman" panose="02020603050405020304" pitchFamily="18" charset="0"/>
              </a:rPr>
              <a:t>(904) 630-8000</a:t>
            </a:r>
          </a:p>
        </p:txBody>
      </p:sp>
      <p:sp>
        <p:nvSpPr>
          <p:cNvPr id="10" name="Rectangle 9"/>
          <p:cNvSpPr/>
          <p:nvPr/>
        </p:nvSpPr>
        <p:spPr>
          <a:xfrm>
            <a:off x="3524250" y="2190750"/>
            <a:ext cx="5638800" cy="304800"/>
          </a:xfrm>
          <a:prstGeom prst="rect">
            <a:avLst/>
          </a:prstGeom>
          <a:solidFill>
            <a:schemeClr val="tx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DEBBF"/>
              </a:solidFill>
            </a:endParaRPr>
          </a:p>
        </p:txBody>
      </p:sp>
      <p:pic>
        <p:nvPicPr>
          <p:cNvPr id="9" name="Picture 2" descr="E:\Jacksonville, FL\JAX logo.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965377" y="1190418"/>
            <a:ext cx="1157235" cy="115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89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introno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352800" y="733218"/>
            <a:ext cx="5791200" cy="914400"/>
          </a:xfrm>
        </p:spPr>
        <p:txBody>
          <a:bodyPr rtlCol="0">
            <a:noAutofit/>
          </a:bodyPr>
          <a:lstStyle/>
          <a:p>
            <a:pPr eaLnBrk="1" fontAlgn="auto" hangingPunct="1">
              <a:spcAft>
                <a:spcPts val="0"/>
              </a:spcAft>
              <a:defRPr/>
            </a:pPr>
            <a:r>
              <a:rPr lang="en-US" sz="3200" b="1" i="1" dirty="0" smtClean="0">
                <a:effectLst>
                  <a:outerShdw blurRad="38100" dist="38100" dir="2700000" algn="tl">
                    <a:srgbClr val="000000">
                      <a:alpha val="43137"/>
                    </a:srgbClr>
                  </a:outerShdw>
                </a:effectLst>
              </a:rPr>
              <a:t>CHAPTER 602; PART 3</a:t>
            </a:r>
            <a:br>
              <a:rPr lang="en-US" sz="3200" b="1" i="1" dirty="0" smtClean="0">
                <a:effectLst>
                  <a:outerShdw blurRad="38100" dist="38100" dir="2700000" algn="tl">
                    <a:srgbClr val="000000">
                      <a:alpha val="43137"/>
                    </a:srgbClr>
                  </a:outerShdw>
                </a:effectLst>
              </a:rPr>
            </a:br>
            <a:r>
              <a:rPr lang="en-US" sz="3200" b="1" i="1" dirty="0" smtClean="0">
                <a:effectLst>
                  <a:outerShdw blurRad="38100" dist="38100" dir="2700000" algn="tl">
                    <a:srgbClr val="000000">
                      <a:alpha val="43137"/>
                    </a:srgbClr>
                  </a:outerShdw>
                </a:effectLst>
              </a:rPr>
              <a:t>INSPECTOR GENERAL</a:t>
            </a:r>
            <a:endParaRPr lang="en-US" sz="3200" b="1" i="1" dirty="0">
              <a:effectLst>
                <a:outerShdw blurRad="38100" dist="38100" dir="2700000" algn="tl">
                  <a:srgbClr val="000000">
                    <a:alpha val="43137"/>
                  </a:srgbClr>
                </a:outerShdw>
              </a:effectLst>
            </a:endParaRPr>
          </a:p>
        </p:txBody>
      </p:sp>
      <p:sp>
        <p:nvSpPr>
          <p:cNvPr id="38916" name="AutoShape 4" descr="http://web.mail.comcast.net/service/home/~/?auth=co&amp;loc=en_US&amp;id=547901&amp;part=4"/>
          <p:cNvSpPr>
            <a:spLocks noChangeAspect="1" noChangeArrowheads="1"/>
          </p:cNvSpPr>
          <p:nvPr/>
        </p:nvSpPr>
        <p:spPr bwMode="auto">
          <a:xfrm>
            <a:off x="307975" y="-1866900"/>
            <a:ext cx="5629275"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8917" name="AutoShape 6" descr="http://web.mail.comcast.net/service/home/~/?auth=co&amp;loc=en_US&amp;id=547901&amp;part=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38918" name="AutoShape 8" descr="http://web.mail.comcast.net/service/home/~/?auth=co&amp;loc=en_US&amp;id=547901&amp;part=4"/>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61450" name="TextBox 7"/>
          <p:cNvSpPr txBox="1">
            <a:spLocks noChangeArrowheads="1"/>
          </p:cNvSpPr>
          <p:nvPr/>
        </p:nvSpPr>
        <p:spPr bwMode="auto">
          <a:xfrm>
            <a:off x="633557" y="3200400"/>
            <a:ext cx="7543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just"/>
            <a:r>
              <a:rPr lang="en-US" sz="2800" dirty="0">
                <a:latin typeface="+mn-lt"/>
              </a:rPr>
              <a:t>Sec. 602.303. Duties and Functions</a:t>
            </a:r>
            <a:r>
              <a:rPr lang="en-US" sz="2800" dirty="0" smtClean="0">
                <a:latin typeface="+mn-lt"/>
              </a:rPr>
              <a:t>.</a:t>
            </a:r>
          </a:p>
          <a:p>
            <a:pPr algn="just"/>
            <a:endParaRPr lang="en-US" sz="2800" dirty="0">
              <a:latin typeface="+mn-lt"/>
            </a:endParaRPr>
          </a:p>
          <a:p>
            <a:pPr algn="just"/>
            <a:r>
              <a:rPr lang="en-US" sz="2800" dirty="0" smtClean="0">
                <a:latin typeface="+mn-lt"/>
              </a:rPr>
              <a:t>(</a:t>
            </a:r>
            <a:r>
              <a:rPr lang="en-US" sz="2800" dirty="0">
                <a:latin typeface="+mn-lt"/>
              </a:rPr>
              <a:t>n</a:t>
            </a:r>
            <a:r>
              <a:rPr lang="en-US" sz="2800" dirty="0" smtClean="0">
                <a:latin typeface="+mn-lt"/>
              </a:rPr>
              <a:t>)  Issue </a:t>
            </a:r>
            <a:r>
              <a:rPr lang="en-US" sz="2800" dirty="0">
                <a:latin typeface="+mn-lt"/>
              </a:rPr>
              <a:t>an annual report to the Ethics Commission, Mayor, the Council and </a:t>
            </a:r>
            <a:r>
              <a:rPr lang="en-US" sz="2800" u="sng" dirty="0">
                <a:latin typeface="+mn-lt"/>
              </a:rPr>
              <a:t>deliver to the full City Council a verbal briefing on activities of the Office every six months</a:t>
            </a:r>
            <a:r>
              <a:rPr lang="en-US" sz="2800" dirty="0">
                <a:latin typeface="+mn-lt"/>
              </a:rPr>
              <a:t>. </a:t>
            </a:r>
          </a:p>
        </p:txBody>
      </p:sp>
      <p:sp>
        <p:nvSpPr>
          <p:cNvPr id="10" name="Rectangle 9"/>
          <p:cNvSpPr/>
          <p:nvPr/>
        </p:nvSpPr>
        <p:spPr>
          <a:xfrm>
            <a:off x="2233808" y="2428875"/>
            <a:ext cx="6496050" cy="304800"/>
          </a:xfrm>
          <a:prstGeom prst="rect">
            <a:avLst/>
          </a:prstGeom>
          <a:solidFill>
            <a:schemeClr val="tx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DEBBF"/>
              </a:solidFill>
            </a:endParaRPr>
          </a:p>
        </p:txBody>
      </p:sp>
      <p:pic>
        <p:nvPicPr>
          <p:cNvPr id="9" name="Picture 2" descr="E:\Jacksonville, FL\JAX logo.png"/>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209800" y="1133268"/>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30652" y="6499582"/>
            <a:ext cx="2133600" cy="307777"/>
          </a:xfrm>
          <a:prstGeom prst="rect">
            <a:avLst/>
          </a:prstGeom>
          <a:noFill/>
        </p:spPr>
        <p:txBody>
          <a:bodyPr wrap="square" rtlCol="0">
            <a:spAutoFit/>
          </a:bodyPr>
          <a:lstStyle/>
          <a:p>
            <a:pPr algn="ctr"/>
            <a:r>
              <a:rPr lang="en-US" sz="1400" i="1" dirty="0" smtClean="0"/>
              <a:t>Enacted October 14, 2014</a:t>
            </a:r>
            <a:endParaRPr lang="en-US" sz="1400" i="1" dirty="0"/>
          </a:p>
        </p:txBody>
      </p:sp>
    </p:spTree>
    <p:extLst>
      <p:ext uri="{BB962C8B-B14F-4D97-AF65-F5344CB8AC3E}">
        <p14:creationId xmlns:p14="http://schemas.microsoft.com/office/powerpoint/2010/main" val="413389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942975"/>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BUILDING THE FOUNDATION</a:t>
            </a:r>
            <a:endParaRPr lang="en-US" sz="3200" dirty="0">
              <a:latin typeface="+mn-lt"/>
              <a:cs typeface="Arial" panose="020B0604020202020204" pitchFamily="34" charset="0"/>
            </a:endParaRPr>
          </a:p>
        </p:txBody>
      </p:sp>
      <p:sp>
        <p:nvSpPr>
          <p:cNvPr id="3" name="TextBox 2"/>
          <p:cNvSpPr txBox="1"/>
          <p:nvPr/>
        </p:nvSpPr>
        <p:spPr>
          <a:xfrm>
            <a:off x="533400" y="3135630"/>
            <a:ext cx="8001000" cy="2277547"/>
          </a:xfrm>
          <a:prstGeom prst="rect">
            <a:avLst/>
          </a:prstGeom>
          <a:noFill/>
        </p:spPr>
        <p:txBody>
          <a:bodyPr wrap="square" rtlCol="0">
            <a:spAutoFit/>
          </a:bodyPr>
          <a:lstStyle/>
          <a:p>
            <a:r>
              <a:rPr lang="en-US" sz="2200" dirty="0" smtClean="0"/>
              <a:t>POLICY MANUALS WRITTEN:</a:t>
            </a:r>
          </a:p>
          <a:p>
            <a:pPr marL="742950" lvl="1" indent="-285750">
              <a:buFont typeface="Wingdings" panose="05000000000000000000" pitchFamily="2" charset="2"/>
              <a:buChar char="Ø"/>
            </a:pPr>
            <a:r>
              <a:rPr lang="en-US" sz="2000" dirty="0" smtClean="0"/>
              <a:t>OIG Administrative</a:t>
            </a:r>
          </a:p>
          <a:p>
            <a:pPr marL="742950" lvl="1" indent="-285750">
              <a:buFont typeface="Wingdings" panose="05000000000000000000" pitchFamily="2" charset="2"/>
              <a:buChar char="Ø"/>
            </a:pPr>
            <a:r>
              <a:rPr lang="en-US" sz="2000" dirty="0" smtClean="0"/>
              <a:t>OIG Employee Orientation</a:t>
            </a:r>
          </a:p>
          <a:p>
            <a:pPr marL="742950" lvl="1" indent="-285750">
              <a:buFont typeface="Wingdings" panose="05000000000000000000" pitchFamily="2" charset="2"/>
              <a:buChar char="Ø"/>
            </a:pPr>
            <a:r>
              <a:rPr lang="en-US" sz="2000" dirty="0" smtClean="0"/>
              <a:t>OIG Code of Conduct</a:t>
            </a:r>
          </a:p>
          <a:p>
            <a:pPr marL="742950" lvl="1" indent="-285750">
              <a:buFont typeface="Wingdings" panose="05000000000000000000" pitchFamily="2" charset="2"/>
              <a:buChar char="Ø"/>
            </a:pPr>
            <a:r>
              <a:rPr lang="en-US" sz="2000" dirty="0" smtClean="0"/>
              <a:t>OIG Investigations</a:t>
            </a:r>
          </a:p>
          <a:p>
            <a:pPr marL="742950" lvl="1" indent="-285750">
              <a:buFont typeface="Wingdings" panose="05000000000000000000" pitchFamily="2" charset="2"/>
              <a:buChar char="Ø"/>
            </a:pPr>
            <a:r>
              <a:rPr lang="en-US" sz="2000" dirty="0" smtClean="0"/>
              <a:t>OIG Contract Oversight</a:t>
            </a:r>
          </a:p>
          <a:p>
            <a:pPr marL="742950" lvl="1" indent="-285750">
              <a:buFont typeface="Wingdings" panose="05000000000000000000" pitchFamily="2" charset="2"/>
              <a:buChar char="Ø"/>
            </a:pPr>
            <a:r>
              <a:rPr lang="en-US" sz="2000" dirty="0" smtClean="0"/>
              <a:t>OIG Accreditation</a:t>
            </a:r>
            <a:endParaRPr lang="en-US" sz="2000" dirty="0"/>
          </a:p>
        </p:txBody>
      </p:sp>
      <p:sp>
        <p:nvSpPr>
          <p:cNvPr id="4" name="TextBox 3"/>
          <p:cNvSpPr txBox="1"/>
          <p:nvPr/>
        </p:nvSpPr>
        <p:spPr>
          <a:xfrm>
            <a:off x="533400" y="5413177"/>
            <a:ext cx="8153400" cy="1354217"/>
          </a:xfrm>
          <a:prstGeom prst="rect">
            <a:avLst/>
          </a:prstGeom>
          <a:noFill/>
        </p:spPr>
        <p:txBody>
          <a:bodyPr wrap="square" rtlCol="0">
            <a:spAutoFit/>
          </a:bodyPr>
          <a:lstStyle/>
          <a:p>
            <a:r>
              <a:rPr lang="en-US" sz="2200" dirty="0" smtClean="0"/>
              <a:t>CREATED THE FOLLOWING:  </a:t>
            </a:r>
          </a:p>
          <a:p>
            <a:pPr marL="742950" lvl="1" indent="-285750">
              <a:buFont typeface="Wingdings" panose="05000000000000000000" pitchFamily="2" charset="2"/>
              <a:buChar char="Ø"/>
            </a:pPr>
            <a:r>
              <a:rPr lang="en-US" sz="2000" dirty="0" smtClean="0"/>
              <a:t>Mission Statement, OIG Core Values, </a:t>
            </a:r>
            <a:r>
              <a:rPr lang="en-US" sz="2000" dirty="0"/>
              <a:t>OIG Code of Ethics and </a:t>
            </a:r>
            <a:r>
              <a:rPr lang="en-US" sz="2000" dirty="0" smtClean="0"/>
              <a:t>OIG Independence Attestation</a:t>
            </a:r>
          </a:p>
          <a:p>
            <a:pPr marL="742950" lvl="1" indent="-285750">
              <a:buFont typeface="Wingdings" panose="05000000000000000000" pitchFamily="2" charset="2"/>
              <a:buChar char="Ø"/>
            </a:pPr>
            <a:r>
              <a:rPr lang="en-US" sz="2000" dirty="0" smtClean="0"/>
              <a:t>Over 100 Forms, Letters and Templates</a:t>
            </a:r>
          </a:p>
        </p:txBody>
      </p:sp>
      <p:sp>
        <p:nvSpPr>
          <p:cNvPr id="6" name="TextBox 5"/>
          <p:cNvSpPr txBox="1"/>
          <p:nvPr/>
        </p:nvSpPr>
        <p:spPr>
          <a:xfrm>
            <a:off x="0" y="2659320"/>
            <a:ext cx="9144000" cy="461665"/>
          </a:xfrm>
          <a:prstGeom prst="rect">
            <a:avLst/>
          </a:prstGeom>
          <a:noFill/>
        </p:spPr>
        <p:txBody>
          <a:bodyPr wrap="square" rtlCol="0">
            <a:spAutoFit/>
          </a:bodyPr>
          <a:lstStyle/>
          <a:p>
            <a:pPr algn="ctr"/>
            <a:r>
              <a:rPr lang="en-US" sz="2400" b="1" i="1" dirty="0" smtClean="0"/>
              <a:t>OFFICE OF INSPECTOR GENERAL (OIG)</a:t>
            </a:r>
            <a:endParaRPr lang="en-US" sz="2400" b="1" i="1" dirty="0"/>
          </a:p>
        </p:txBody>
      </p:sp>
    </p:spTree>
    <p:extLst>
      <p:ext uri="{BB962C8B-B14F-4D97-AF65-F5344CB8AC3E}">
        <p14:creationId xmlns:p14="http://schemas.microsoft.com/office/powerpoint/2010/main" val="421532787"/>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942975"/>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BUILDING THE FOUNDATION</a:t>
            </a:r>
            <a:endParaRPr lang="en-US" sz="3200" dirty="0">
              <a:latin typeface="+mn-lt"/>
              <a:cs typeface="Arial" panose="020B0604020202020204" pitchFamily="34" charset="0"/>
            </a:endParaRPr>
          </a:p>
        </p:txBody>
      </p:sp>
      <p:sp>
        <p:nvSpPr>
          <p:cNvPr id="3" name="TextBox 2"/>
          <p:cNvSpPr txBox="1"/>
          <p:nvPr/>
        </p:nvSpPr>
        <p:spPr>
          <a:xfrm>
            <a:off x="290945" y="2895600"/>
            <a:ext cx="8534400" cy="2000548"/>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t>CREATED POSITION DESCRIPTIONS AND JOB ADVERTISEMENTS (Worked with Employee Services)</a:t>
            </a:r>
          </a:p>
          <a:p>
            <a:pPr marL="1200150" lvl="2" indent="-285750">
              <a:buSzPct val="90000"/>
              <a:buFont typeface="Wingdings" panose="05000000000000000000" pitchFamily="2" charset="2"/>
              <a:buChar char="Ø"/>
            </a:pPr>
            <a:r>
              <a:rPr lang="en-US" sz="2000" dirty="0" smtClean="0"/>
              <a:t>Contract Oversight Specialist II (Hired January 12, 2015)</a:t>
            </a:r>
          </a:p>
          <a:p>
            <a:pPr marL="1200150" lvl="2" indent="-285750">
              <a:buSzPct val="90000"/>
              <a:buFont typeface="Wingdings" panose="05000000000000000000" pitchFamily="2" charset="2"/>
              <a:buChar char="Ø"/>
            </a:pPr>
            <a:r>
              <a:rPr lang="en-US" sz="2000" dirty="0" smtClean="0"/>
              <a:t>Investigator II (Hired February 9, 2015)</a:t>
            </a:r>
          </a:p>
          <a:p>
            <a:pPr marL="1200150" lvl="2" indent="-285750">
              <a:buSzPct val="90000"/>
              <a:buFont typeface="Wingdings" panose="05000000000000000000" pitchFamily="2" charset="2"/>
              <a:buChar char="Ø"/>
            </a:pPr>
            <a:r>
              <a:rPr lang="en-US" sz="2000" dirty="0" smtClean="0"/>
              <a:t>Inspector General (Anticipated start date July 6, 2015)</a:t>
            </a:r>
          </a:p>
          <a:p>
            <a:pPr marL="1200150" lvl="2" indent="-285750">
              <a:buSzPct val="90000"/>
              <a:buFont typeface="Wingdings" panose="05000000000000000000" pitchFamily="2" charset="2"/>
              <a:buChar char="Ø"/>
            </a:pPr>
            <a:r>
              <a:rPr lang="en-US" sz="2000" dirty="0" smtClean="0"/>
              <a:t>Auditor (Anticipated start date September 7, 2015)</a:t>
            </a:r>
          </a:p>
        </p:txBody>
      </p:sp>
      <p:sp>
        <p:nvSpPr>
          <p:cNvPr id="4" name="TextBox 3"/>
          <p:cNvSpPr txBox="1"/>
          <p:nvPr/>
        </p:nvSpPr>
        <p:spPr>
          <a:xfrm>
            <a:off x="290945" y="5030450"/>
            <a:ext cx="8534400" cy="1446550"/>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a:t>CREATED PERFORMANCE EVALUATIONS FOR CURRENT STAFF</a:t>
            </a:r>
          </a:p>
          <a:p>
            <a:pPr algn="just"/>
            <a:endParaRPr lang="en-US" sz="1400" dirty="0" smtClean="0"/>
          </a:p>
          <a:p>
            <a:pPr marL="342900" indent="-342900" algn="just">
              <a:buFont typeface="Wingdings" panose="05000000000000000000" pitchFamily="2" charset="2"/>
              <a:buChar char="§"/>
            </a:pPr>
            <a:r>
              <a:rPr lang="en-US" sz="2000" dirty="0" smtClean="0"/>
              <a:t>CREATED RISK MODELS FOR PRIORITIZING AND ASSIGNMENT OIG WORK</a:t>
            </a:r>
          </a:p>
          <a:p>
            <a:pPr algn="just"/>
            <a:endParaRPr lang="en-US" sz="1400" dirty="0" smtClean="0"/>
          </a:p>
          <a:p>
            <a:pPr marL="342900" indent="-342900" algn="just">
              <a:buFont typeface="Wingdings" panose="05000000000000000000" pitchFamily="2" charset="2"/>
              <a:buChar char="§"/>
            </a:pPr>
            <a:r>
              <a:rPr lang="en-US" sz="2000" dirty="0" smtClean="0"/>
              <a:t>STATE ATTORNEY/OFFICE OF  INSPECTOR GENERAL WRITTEN PROTOCOL </a:t>
            </a:r>
            <a:endParaRPr lang="en-US" sz="2000" dirty="0"/>
          </a:p>
        </p:txBody>
      </p:sp>
    </p:spTree>
    <p:extLst>
      <p:ext uri="{BB962C8B-B14F-4D97-AF65-F5344CB8AC3E}">
        <p14:creationId xmlns:p14="http://schemas.microsoft.com/office/powerpoint/2010/main" val="2306890272"/>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227" y="2452007"/>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712901"/>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BUILDING THE FOUNDATION</a:t>
            </a:r>
            <a:endParaRPr lang="en-US" sz="3200" dirty="0">
              <a:latin typeface="+mn-lt"/>
              <a:cs typeface="Arial" panose="020B0604020202020204" pitchFamily="34" charset="0"/>
            </a:endParaRPr>
          </a:p>
        </p:txBody>
      </p:sp>
      <p:sp>
        <p:nvSpPr>
          <p:cNvPr id="6" name="TextBox 5"/>
          <p:cNvSpPr txBox="1"/>
          <p:nvPr/>
        </p:nvSpPr>
        <p:spPr>
          <a:xfrm>
            <a:off x="0" y="2895600"/>
            <a:ext cx="4876800" cy="3477875"/>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smtClean="0"/>
              <a:t>Established a Hotline, P. O. Box and OIG email address for reporting.</a:t>
            </a:r>
          </a:p>
          <a:p>
            <a:pPr algn="just"/>
            <a:endParaRPr lang="en-US" sz="2000" dirty="0" smtClean="0"/>
          </a:p>
          <a:p>
            <a:pPr marL="342900" indent="-342900" algn="just">
              <a:buFont typeface="Wingdings" panose="05000000000000000000" pitchFamily="2" charset="2"/>
              <a:buChar char="§"/>
            </a:pPr>
            <a:r>
              <a:rPr lang="en-US" sz="2000" dirty="0" smtClean="0"/>
              <a:t>Created website with information about the Office; How to Report Waste, Fraud &amp; Abuse; Complaint forms for Employees, Contractors and Citizens; What to Expect when Contacted by the OIG; Be Informed section; and the Inspector General Selection and Retention Committee to include agendas, audio and minutes.</a:t>
            </a:r>
            <a:endParaRPr lang="en-US" sz="20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730" t="18922" r="23215"/>
          <a:stretch/>
        </p:blipFill>
        <p:spPr bwMode="auto">
          <a:xfrm>
            <a:off x="5118100" y="1628652"/>
            <a:ext cx="4040414" cy="521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070322"/>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942975"/>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BUILDING THE FOUNDATION</a:t>
            </a:r>
            <a:endParaRPr lang="en-US" sz="3200" dirty="0">
              <a:latin typeface="+mn-lt"/>
              <a:cs typeface="Arial" panose="020B0604020202020204" pitchFamily="34" charset="0"/>
            </a:endParaRPr>
          </a:p>
        </p:txBody>
      </p:sp>
      <p:sp>
        <p:nvSpPr>
          <p:cNvPr id="4" name="TextBox 3"/>
          <p:cNvSpPr txBox="1"/>
          <p:nvPr/>
        </p:nvSpPr>
        <p:spPr>
          <a:xfrm>
            <a:off x="304800" y="2743200"/>
            <a:ext cx="7848600" cy="3908762"/>
          </a:xfrm>
          <a:prstGeom prst="rect">
            <a:avLst/>
          </a:prstGeom>
          <a:noFill/>
        </p:spPr>
        <p:txBody>
          <a:bodyPr wrap="square" rtlCol="0">
            <a:spAutoFit/>
          </a:bodyPr>
          <a:lstStyle/>
          <a:p>
            <a:pPr marL="342900" indent="-342900" algn="just">
              <a:buFont typeface="Wingdings" panose="05000000000000000000" pitchFamily="2" charset="2"/>
              <a:buChar char="§"/>
            </a:pPr>
            <a:r>
              <a:rPr lang="en-US" sz="2000" dirty="0" smtClean="0"/>
              <a:t>Provide Monthly OIG On-Boarding Training in the City of Jacksonville New Employee Orientation Program.</a:t>
            </a:r>
          </a:p>
          <a:p>
            <a:pPr algn="just"/>
            <a:endParaRPr lang="en-US" sz="1200" dirty="0" smtClean="0"/>
          </a:p>
          <a:p>
            <a:pPr marL="342900" indent="-342900" algn="just">
              <a:buFont typeface="Wingdings" panose="05000000000000000000" pitchFamily="2" charset="2"/>
              <a:buChar char="§"/>
            </a:pPr>
            <a:r>
              <a:rPr lang="en-US" sz="2000" dirty="0" smtClean="0"/>
              <a:t>On-going briefings with Departments on Overview and What to Expect when Working with the OIG.</a:t>
            </a:r>
          </a:p>
          <a:p>
            <a:pPr algn="just"/>
            <a:endParaRPr lang="en-US" sz="1200" dirty="0" smtClean="0"/>
          </a:p>
          <a:p>
            <a:pPr marL="342900" indent="-342900" algn="just">
              <a:buFont typeface="Wingdings" panose="05000000000000000000" pitchFamily="2" charset="2"/>
              <a:buChar char="§"/>
            </a:pPr>
            <a:r>
              <a:rPr lang="en-US" sz="2000" dirty="0" smtClean="0"/>
              <a:t>Wrote OIG Segment for Contracting Administration Manual and the future Procurement Training Program.</a:t>
            </a:r>
          </a:p>
          <a:p>
            <a:pPr algn="just"/>
            <a:endParaRPr lang="en-US" sz="1200" dirty="0" smtClean="0"/>
          </a:p>
          <a:p>
            <a:pPr marL="342900" indent="-342900" algn="just">
              <a:buFont typeface="Wingdings" panose="05000000000000000000" pitchFamily="2" charset="2"/>
              <a:buChar char="§"/>
            </a:pPr>
            <a:r>
              <a:rPr lang="en-US" sz="2000" dirty="0" smtClean="0"/>
              <a:t>OIG Ordinance language added in the General Conditions of the COJ contract template. </a:t>
            </a:r>
          </a:p>
          <a:p>
            <a:pPr algn="just"/>
            <a:endParaRPr lang="en-US" sz="1200" dirty="0"/>
          </a:p>
          <a:p>
            <a:pPr marL="342900" indent="-342900" algn="just">
              <a:buFont typeface="Wingdings" panose="05000000000000000000" pitchFamily="2" charset="2"/>
              <a:buChar char="§"/>
            </a:pPr>
            <a:r>
              <a:rPr lang="en-US" sz="2000" dirty="0"/>
              <a:t>Created multiple power point presentations and handouts about the OIG for Outreach. </a:t>
            </a:r>
          </a:p>
        </p:txBody>
      </p:sp>
    </p:spTree>
    <p:extLst>
      <p:ext uri="{BB962C8B-B14F-4D97-AF65-F5344CB8AC3E}">
        <p14:creationId xmlns:p14="http://schemas.microsoft.com/office/powerpoint/2010/main" val="643484014"/>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942975"/>
            <a:ext cx="5029200" cy="584200"/>
          </a:xfrm>
          <a:prstGeom prst="rect">
            <a:avLst/>
          </a:prstGeom>
        </p:spPr>
        <p:txBody>
          <a:bodyPr>
            <a:spAutoFit/>
          </a:bodyPr>
          <a:lstStyle/>
          <a:p>
            <a:pPr algn="ctr" eaLnBrk="1" hangingPunct="1">
              <a:defRPr/>
            </a:pPr>
            <a:r>
              <a:rPr lang="en-US" sz="3200" b="1" i="1" dirty="0" smtClean="0">
                <a:effectLst>
                  <a:outerShdw blurRad="38100" dist="38100" dir="2700000" algn="tl">
                    <a:srgbClr val="000000">
                      <a:alpha val="43137"/>
                    </a:srgbClr>
                  </a:outerShdw>
                </a:effectLst>
                <a:cs typeface="Times New Roman" pitchFamily="18" charset="0"/>
              </a:rPr>
              <a:t>WORK LOAD</a:t>
            </a:r>
            <a:endParaRPr lang="en-US" sz="3200" dirty="0">
              <a:latin typeface="+mn-lt"/>
              <a:cs typeface="Arial" panose="020B0604020202020204" pitchFamily="34" charset="0"/>
            </a:endParaRPr>
          </a:p>
        </p:txBody>
      </p:sp>
      <p:sp>
        <p:nvSpPr>
          <p:cNvPr id="8" name="TextBox 7"/>
          <p:cNvSpPr txBox="1"/>
          <p:nvPr/>
        </p:nvSpPr>
        <p:spPr>
          <a:xfrm>
            <a:off x="228600" y="2629442"/>
            <a:ext cx="8686800" cy="2385268"/>
          </a:xfrm>
          <a:prstGeom prst="rect">
            <a:avLst/>
          </a:prstGeom>
          <a:noFill/>
        </p:spPr>
        <p:txBody>
          <a:bodyPr wrap="square" rtlCol="0">
            <a:spAutoFit/>
          </a:bodyPr>
          <a:lstStyle/>
          <a:p>
            <a:pPr marL="285750" indent="-285750">
              <a:buFont typeface="Wingdings" panose="05000000000000000000" pitchFamily="2" charset="2"/>
              <a:buChar char="§"/>
            </a:pPr>
            <a:r>
              <a:rPr lang="en-US" sz="2200" dirty="0" smtClean="0"/>
              <a:t>RECEIVED 34 WRITTEN CORRESPONDENCES SINCE OCTOBER 18, 2014</a:t>
            </a:r>
          </a:p>
          <a:p>
            <a:endParaRPr lang="en-US" sz="900" dirty="0" smtClean="0"/>
          </a:p>
          <a:p>
            <a:pPr marL="800100" lvl="1" indent="-342900">
              <a:buSzPct val="90000"/>
              <a:buFont typeface="Wingdings" panose="05000000000000000000" pitchFamily="2" charset="2"/>
              <a:buChar char="Ø"/>
            </a:pPr>
            <a:r>
              <a:rPr lang="en-US" sz="2000" dirty="0" smtClean="0"/>
              <a:t>23   CORRESPONDENCES Handled </a:t>
            </a:r>
            <a:r>
              <a:rPr lang="en-US" sz="2000" dirty="0"/>
              <a:t>and </a:t>
            </a:r>
            <a:r>
              <a:rPr lang="en-US" sz="2000" dirty="0" smtClean="0"/>
              <a:t>Closed</a:t>
            </a:r>
          </a:p>
          <a:p>
            <a:pPr marL="628650" lvl="1" indent="-171450">
              <a:buSzPct val="90000"/>
              <a:buFont typeface="Wingdings" panose="05000000000000000000" pitchFamily="2" charset="2"/>
              <a:buChar char="Ø"/>
            </a:pPr>
            <a:endParaRPr lang="en-US" sz="800" dirty="0" smtClean="0"/>
          </a:p>
          <a:p>
            <a:pPr marL="800100" lvl="1" indent="-342900">
              <a:buSzPct val="90000"/>
              <a:buFont typeface="Wingdings" panose="05000000000000000000" pitchFamily="2" charset="2"/>
              <a:buChar char="Ø"/>
            </a:pPr>
            <a:r>
              <a:rPr lang="en-US" sz="2000" dirty="0" smtClean="0"/>
              <a:t>15   Recommended CORRECTIVE </a:t>
            </a:r>
            <a:r>
              <a:rPr lang="en-US" sz="2000" smtClean="0"/>
              <a:t>ACTIONS Issued; </a:t>
            </a:r>
            <a:r>
              <a:rPr lang="en-US" sz="2000" dirty="0" smtClean="0"/>
              <a:t>12 Pending</a:t>
            </a:r>
          </a:p>
          <a:p>
            <a:pPr marL="628650" lvl="1" indent="-171450">
              <a:buSzPct val="90000"/>
              <a:buFont typeface="Wingdings" panose="05000000000000000000" pitchFamily="2" charset="2"/>
              <a:buChar char="Ø"/>
            </a:pPr>
            <a:endParaRPr lang="en-US" sz="800" dirty="0" smtClean="0"/>
          </a:p>
          <a:p>
            <a:pPr marL="800100" lvl="1" indent="-342900">
              <a:buSzPct val="90000"/>
              <a:buFont typeface="Wingdings" panose="05000000000000000000" pitchFamily="2" charset="2"/>
              <a:buChar char="Ø"/>
            </a:pPr>
            <a:r>
              <a:rPr lang="en-US" sz="2200" dirty="0" smtClean="0"/>
              <a:t>11   </a:t>
            </a:r>
            <a:r>
              <a:rPr lang="en-US" sz="2000" dirty="0" smtClean="0"/>
              <a:t>OPEN Intake/Investigations/Reviews/Contract </a:t>
            </a:r>
            <a:r>
              <a:rPr lang="en-US" sz="2000" dirty="0"/>
              <a:t>Oversight </a:t>
            </a:r>
            <a:r>
              <a:rPr lang="en-US" sz="2000" dirty="0" smtClean="0"/>
              <a:t>Projects</a:t>
            </a:r>
          </a:p>
          <a:p>
            <a:pPr lvl="1">
              <a:buSzPct val="90000"/>
            </a:pPr>
            <a:r>
              <a:rPr lang="en-US" sz="2000" dirty="0"/>
              <a:t>	</a:t>
            </a:r>
            <a:r>
              <a:rPr lang="en-US" sz="2000" dirty="0" smtClean="0"/>
              <a:t>***</a:t>
            </a:r>
            <a:r>
              <a:rPr lang="en-US" sz="1400" i="1" dirty="0"/>
              <a:t>CRIMINAL INVESTIGATIONS HAVE BEEN COORDINATED WITH STATE ATTORNEY’S OFFICE</a:t>
            </a:r>
          </a:p>
          <a:p>
            <a:pPr marL="742950" lvl="1" indent="-285750">
              <a:buFont typeface="Wingdings" panose="05000000000000000000" pitchFamily="2" charset="2"/>
              <a:buChar char="§"/>
            </a:pPr>
            <a:endParaRPr lang="en-US" sz="2000" dirty="0"/>
          </a:p>
        </p:txBody>
      </p:sp>
      <p:sp>
        <p:nvSpPr>
          <p:cNvPr id="3" name="Rectangle 2"/>
          <p:cNvSpPr/>
          <p:nvPr/>
        </p:nvSpPr>
        <p:spPr>
          <a:xfrm>
            <a:off x="152400" y="4724400"/>
            <a:ext cx="8839200" cy="2062103"/>
          </a:xfrm>
          <a:prstGeom prst="rect">
            <a:avLst/>
          </a:prstGeom>
        </p:spPr>
        <p:txBody>
          <a:bodyPr wrap="square">
            <a:spAutoFit/>
          </a:bodyPr>
          <a:lstStyle/>
          <a:p>
            <a:r>
              <a:rPr lang="en-US" sz="2000" b="1" u="sng" dirty="0"/>
              <a:t>CORRECTIVE ACTION HIGHLIGHTS:</a:t>
            </a:r>
          </a:p>
          <a:p>
            <a:pPr marL="342900" indent="-342900">
              <a:buFont typeface="Wingdings" panose="05000000000000000000" pitchFamily="2" charset="2"/>
              <a:buChar char="§"/>
            </a:pPr>
            <a:r>
              <a:rPr lang="en-US" dirty="0"/>
              <a:t>MOSQUITO CONTROL – </a:t>
            </a:r>
            <a:r>
              <a:rPr lang="en-US" dirty="0" smtClean="0"/>
              <a:t>Cancelled lease February 2015: COST </a:t>
            </a:r>
            <a:r>
              <a:rPr lang="en-US" dirty="0"/>
              <a:t>AVOIDANCE </a:t>
            </a:r>
            <a:r>
              <a:rPr lang="en-US" dirty="0" smtClean="0"/>
              <a:t>$42,000; $</a:t>
            </a:r>
            <a:r>
              <a:rPr lang="en-US" dirty="0"/>
              <a:t>2,000 per </a:t>
            </a:r>
            <a:r>
              <a:rPr lang="en-US" dirty="0" smtClean="0"/>
              <a:t>month thru </a:t>
            </a:r>
            <a:r>
              <a:rPr lang="en-US" dirty="0"/>
              <a:t>November 30, </a:t>
            </a:r>
            <a:r>
              <a:rPr lang="en-US" dirty="0" smtClean="0"/>
              <a:t>2016.  Helicopter certification pending.</a:t>
            </a:r>
            <a:endParaRPr lang="en-US" dirty="0"/>
          </a:p>
          <a:p>
            <a:endParaRPr lang="en-US" sz="900" dirty="0"/>
          </a:p>
          <a:p>
            <a:pPr marL="342900" indent="-342900">
              <a:buFont typeface="Wingdings" panose="05000000000000000000" pitchFamily="2" charset="2"/>
              <a:buChar char="§"/>
            </a:pPr>
            <a:r>
              <a:rPr lang="en-US" dirty="0"/>
              <a:t>MILITARY AFFAIRS – Policy for Employees/Family i</a:t>
            </a:r>
            <a:r>
              <a:rPr lang="en-US" dirty="0" smtClean="0"/>
              <a:t>mplemented  </a:t>
            </a:r>
            <a:r>
              <a:rPr lang="en-US" dirty="0"/>
              <a:t>– Raffles.</a:t>
            </a:r>
          </a:p>
          <a:p>
            <a:endParaRPr lang="en-US" sz="900" dirty="0"/>
          </a:p>
          <a:p>
            <a:pPr marL="342900" indent="-342900">
              <a:buFont typeface="Wingdings" panose="05000000000000000000" pitchFamily="2" charset="2"/>
              <a:buChar char="§"/>
            </a:pPr>
            <a:r>
              <a:rPr lang="en-US" dirty="0"/>
              <a:t>EMPLOYEE SERVICES – Procedures enhanced for verifying and handling of confidential records prior to release of public records requests. </a:t>
            </a:r>
          </a:p>
        </p:txBody>
      </p:sp>
    </p:spTree>
    <p:extLst>
      <p:ext uri="{BB962C8B-B14F-4D97-AF65-F5344CB8AC3E}">
        <p14:creationId xmlns:p14="http://schemas.microsoft.com/office/powerpoint/2010/main" val="2538824854"/>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62400" y="404872"/>
            <a:ext cx="5029200" cy="2062103"/>
          </a:xfrm>
          <a:prstGeom prst="rect">
            <a:avLst/>
          </a:prstGeom>
        </p:spPr>
        <p:txBody>
          <a:bodyPr>
            <a:spAutoFit/>
          </a:bodyPr>
          <a:lstStyle/>
          <a:p>
            <a:pPr algn="ctr">
              <a:defRPr/>
            </a:pPr>
            <a:r>
              <a:rPr lang="en-US" sz="3200" b="1" dirty="0"/>
              <a:t>OIG </a:t>
            </a:r>
            <a:r>
              <a:rPr lang="en-US" sz="3200" b="1" dirty="0" smtClean="0"/>
              <a:t>MANAGEMENT </a:t>
            </a:r>
            <a:r>
              <a:rPr lang="en-US" sz="3200" b="1" dirty="0"/>
              <a:t>REVIEW </a:t>
            </a:r>
            <a:r>
              <a:rPr lang="en-US" sz="3200" b="1" dirty="0" smtClean="0"/>
              <a:t>2015-0004 </a:t>
            </a:r>
          </a:p>
          <a:p>
            <a:pPr algn="ctr">
              <a:defRPr/>
            </a:pPr>
            <a:r>
              <a:rPr lang="en-US" sz="3200" b="1" dirty="0" smtClean="0"/>
              <a:t>HIGHLIGHTS</a:t>
            </a:r>
            <a:endParaRPr lang="en-US" sz="3200" b="1" dirty="0"/>
          </a:p>
          <a:p>
            <a:pPr algn="ctr" eaLnBrk="1" hangingPunct="1">
              <a:defRPr/>
            </a:pPr>
            <a:endParaRPr lang="en-US" sz="3200" dirty="0">
              <a:latin typeface="+mn-lt"/>
              <a:cs typeface="Arial" panose="020B0604020202020204" pitchFamily="34" charset="0"/>
            </a:endParaRPr>
          </a:p>
        </p:txBody>
      </p:sp>
      <p:sp>
        <p:nvSpPr>
          <p:cNvPr id="12" name="TextBox 11"/>
          <p:cNvSpPr txBox="1"/>
          <p:nvPr/>
        </p:nvSpPr>
        <p:spPr>
          <a:xfrm>
            <a:off x="152400" y="2652322"/>
            <a:ext cx="8839200" cy="4308872"/>
          </a:xfrm>
          <a:prstGeom prst="rect">
            <a:avLst/>
          </a:prstGeom>
          <a:noFill/>
        </p:spPr>
        <p:txBody>
          <a:bodyPr wrap="square" rtlCol="0">
            <a:spAutoFit/>
          </a:bodyPr>
          <a:lstStyle/>
          <a:p>
            <a:pPr algn="ctr"/>
            <a:r>
              <a:rPr lang="en-US" sz="2000" dirty="0" smtClean="0"/>
              <a:t>CITY OF JACKSONVILLE OFFICE OF PUBLIC PARKING</a:t>
            </a:r>
          </a:p>
          <a:p>
            <a:pPr algn="ctr"/>
            <a:endParaRPr lang="en-US" sz="800" dirty="0"/>
          </a:p>
          <a:p>
            <a:pPr algn="ctr"/>
            <a:r>
              <a:rPr lang="en-US" sz="2400" b="1" i="1" dirty="0"/>
              <a:t>Identified Costs $45,164.70; Questioned Costs $2,000 </a:t>
            </a:r>
          </a:p>
          <a:p>
            <a:pPr algn="ctr"/>
            <a:r>
              <a:rPr lang="en-US" sz="2000" dirty="0"/>
              <a:t>4 Findings; 11 </a:t>
            </a:r>
            <a:r>
              <a:rPr lang="en-US" sz="2000" dirty="0" smtClean="0"/>
              <a:t>Recommendations</a:t>
            </a:r>
          </a:p>
          <a:p>
            <a:pPr algn="just"/>
            <a:endParaRPr lang="en-US" sz="800" dirty="0" smtClean="0"/>
          </a:p>
          <a:p>
            <a:pPr lvl="0" algn="just"/>
            <a:r>
              <a:rPr lang="en-US" sz="1600" dirty="0" smtClean="0"/>
              <a:t>1.  </a:t>
            </a:r>
            <a:r>
              <a:rPr lang="en-US" dirty="0" smtClean="0"/>
              <a:t>OPP failed </a:t>
            </a:r>
            <a:r>
              <a:rPr lang="en-US" dirty="0"/>
              <a:t>to bill </a:t>
            </a:r>
            <a:r>
              <a:rPr lang="en-US" dirty="0" err="1" smtClean="0"/>
              <a:t>Everbank</a:t>
            </a:r>
            <a:r>
              <a:rPr lang="en-US" dirty="0" smtClean="0"/>
              <a:t> </a:t>
            </a:r>
            <a:r>
              <a:rPr lang="en-US" dirty="0"/>
              <a:t>Center in the amount of $45,164.70 (including sales tax) for parking usage at the Water Street Garage since September 2014. </a:t>
            </a:r>
          </a:p>
          <a:p>
            <a:pPr algn="just"/>
            <a:r>
              <a:rPr lang="en-US" sz="1000" dirty="0"/>
              <a:t> </a:t>
            </a:r>
          </a:p>
          <a:p>
            <a:pPr lvl="0" algn="just"/>
            <a:r>
              <a:rPr lang="en-US" sz="1600" dirty="0" smtClean="0"/>
              <a:t>2. </a:t>
            </a:r>
            <a:r>
              <a:rPr lang="en-US" dirty="0" smtClean="0"/>
              <a:t>OPP </a:t>
            </a:r>
            <a:r>
              <a:rPr lang="en-US" dirty="0"/>
              <a:t>is not following established procedures specified in Section 122.202, City of Jacksonville Code of Ordinances as prescribed when placing special event rates into effect. </a:t>
            </a:r>
          </a:p>
          <a:p>
            <a:pPr algn="just"/>
            <a:r>
              <a:rPr lang="en-US" sz="1000" dirty="0"/>
              <a:t> </a:t>
            </a:r>
          </a:p>
          <a:p>
            <a:pPr lvl="0" algn="just"/>
            <a:r>
              <a:rPr lang="en-US" sz="1600" dirty="0" smtClean="0"/>
              <a:t>3. </a:t>
            </a:r>
            <a:r>
              <a:rPr lang="en-US" dirty="0" smtClean="0"/>
              <a:t>Billing </a:t>
            </a:r>
            <a:r>
              <a:rPr lang="en-US" dirty="0"/>
              <a:t>and collection of parking revenues are inconsistent, not in compliance with the City’s Standard Operating Procedures (SOPs), and lacks appropriate internal controls to prevent waste, fraud and/or abuse. </a:t>
            </a:r>
          </a:p>
          <a:p>
            <a:pPr algn="just" hangingPunct="0"/>
            <a:r>
              <a:rPr lang="en-US" sz="1000" dirty="0"/>
              <a:t> </a:t>
            </a:r>
          </a:p>
          <a:p>
            <a:pPr lvl="0" algn="just"/>
            <a:r>
              <a:rPr lang="en-US" sz="1600" dirty="0" smtClean="0"/>
              <a:t>4. </a:t>
            </a:r>
            <a:r>
              <a:rPr lang="en-US" dirty="0" smtClean="0"/>
              <a:t>OPP </a:t>
            </a:r>
            <a:r>
              <a:rPr lang="en-US" dirty="0"/>
              <a:t>has not processed Rental Car agencies’ declarations of non-liability and penalty disputes for citations issued as far back as November 2013.</a:t>
            </a:r>
            <a:r>
              <a:rPr lang="en-US" sz="1600" dirty="0"/>
              <a:t> </a:t>
            </a:r>
            <a:endParaRPr lang="en-US" sz="1600" dirty="0" smtClean="0"/>
          </a:p>
        </p:txBody>
      </p:sp>
    </p:spTree>
    <p:extLst>
      <p:ext uri="{BB962C8B-B14F-4D97-AF65-F5344CB8AC3E}">
        <p14:creationId xmlns:p14="http://schemas.microsoft.com/office/powerpoint/2010/main" val="3994508973"/>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ntrono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052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Jacksonville, FL\JAX logo.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119365" y="1066800"/>
            <a:ext cx="1157235" cy="11527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71713" y="2343150"/>
            <a:ext cx="6872287" cy="247650"/>
          </a:xfrm>
          <a:prstGeom prst="rect">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DEBBF"/>
              </a:solidFill>
            </a:endParaRPr>
          </a:p>
        </p:txBody>
      </p:sp>
      <p:sp>
        <p:nvSpPr>
          <p:cNvPr id="2" name="Rectangle 1"/>
          <p:cNvSpPr/>
          <p:nvPr/>
        </p:nvSpPr>
        <p:spPr>
          <a:xfrm>
            <a:off x="3920187" y="588794"/>
            <a:ext cx="5029200" cy="1200329"/>
          </a:xfrm>
          <a:prstGeom prst="rect">
            <a:avLst/>
          </a:prstGeom>
        </p:spPr>
        <p:txBody>
          <a:bodyPr>
            <a:spAutoFit/>
          </a:bodyPr>
          <a:lstStyle/>
          <a:p>
            <a:pPr algn="ctr">
              <a:defRPr/>
            </a:pPr>
            <a:r>
              <a:rPr lang="en-US" sz="3600" b="1" i="1" dirty="0">
                <a:effectLst>
                  <a:outerShdw blurRad="38100" dist="38100" dir="2700000" algn="tl">
                    <a:srgbClr val="000000">
                      <a:alpha val="43137"/>
                    </a:srgbClr>
                  </a:outerShdw>
                </a:effectLst>
              </a:rPr>
              <a:t>Future Funding from Contract Activity</a:t>
            </a:r>
            <a:endParaRPr lang="en-US" sz="3600" b="1" i="1" dirty="0" smtClean="0">
              <a:effectLst>
                <a:outerShdw blurRad="38100" dist="38100" dir="2700000" algn="tl">
                  <a:srgbClr val="000000">
                    <a:alpha val="43137"/>
                  </a:srgbClr>
                </a:outerShdw>
              </a:effectLst>
              <a:cs typeface="Times New Roman" pitchFamily="18" charset="0"/>
            </a:endParaRPr>
          </a:p>
        </p:txBody>
      </p:sp>
      <p:sp>
        <p:nvSpPr>
          <p:cNvPr id="3" name="Rectangle 2"/>
          <p:cNvSpPr/>
          <p:nvPr/>
        </p:nvSpPr>
        <p:spPr>
          <a:xfrm>
            <a:off x="304799" y="2969835"/>
            <a:ext cx="8458201" cy="3662541"/>
          </a:xfrm>
          <a:prstGeom prst="rect">
            <a:avLst/>
          </a:prstGeom>
        </p:spPr>
        <p:txBody>
          <a:bodyPr wrap="square">
            <a:spAutoFit/>
          </a:bodyPr>
          <a:lstStyle/>
          <a:p>
            <a:pPr algn="just"/>
            <a:r>
              <a:rPr lang="en-US" i="1" dirty="0" smtClean="0"/>
              <a:t>Pursuant to 2014-519, creation of the Inspector General (Section 6):  Within </a:t>
            </a:r>
            <a:r>
              <a:rPr lang="en-US" i="1" dirty="0"/>
              <a:t>six months of the date of </a:t>
            </a:r>
            <a:r>
              <a:rPr lang="en-US" i="1" dirty="0" smtClean="0"/>
              <a:t>enactment, there </a:t>
            </a:r>
            <a:r>
              <a:rPr lang="en-US" i="1" dirty="0"/>
              <a:t>shall be a review of the contract activities of the City of Jacksonville to determine the feasibility of a vendor contract </a:t>
            </a:r>
            <a:r>
              <a:rPr lang="en-US" i="1" dirty="0" smtClean="0"/>
              <a:t>fee. </a:t>
            </a:r>
          </a:p>
          <a:p>
            <a:pPr algn="just"/>
            <a:endParaRPr lang="en-US" sz="1000" dirty="0"/>
          </a:p>
          <a:p>
            <a:pPr algn="just"/>
            <a:endParaRPr lang="en-US" sz="800" dirty="0" smtClean="0"/>
          </a:p>
          <a:p>
            <a:pPr marL="342900" indent="-342900" algn="just">
              <a:buFont typeface="Wingdings" panose="05000000000000000000" pitchFamily="2" charset="2"/>
              <a:buChar char="§"/>
            </a:pPr>
            <a:r>
              <a:rPr lang="en-US" sz="2000" dirty="0" smtClean="0"/>
              <a:t>FINDING:  Insufficient processes in place to implement this fee and it is not cost effective at this time.</a:t>
            </a:r>
          </a:p>
          <a:p>
            <a:pPr marL="342900" indent="-342900" algn="just">
              <a:buFont typeface="Wingdings" panose="05000000000000000000" pitchFamily="2" charset="2"/>
              <a:buChar char="§"/>
            </a:pPr>
            <a:endParaRPr lang="en-US" sz="2000" dirty="0" smtClean="0"/>
          </a:p>
          <a:p>
            <a:pPr marL="342900" indent="-342900" algn="just">
              <a:buFont typeface="Wingdings" panose="05000000000000000000" pitchFamily="2" charset="2"/>
              <a:buChar char="§"/>
            </a:pPr>
            <a:r>
              <a:rPr lang="en-US" sz="2000" dirty="0" smtClean="0"/>
              <a:t>ETHICS COMMISSION RECOMMENDATON:  The City Council ensure that the IT Department's Request for Proposal (RFP) for a new computer system (Enterprise Resource Planning [ERP]) include the capacity for billing and collecting an Inspector General Contract Fee.  The  issue should be </a:t>
            </a:r>
            <a:r>
              <a:rPr lang="en-US" sz="2000" dirty="0" smtClean="0"/>
              <a:t>re-visited </a:t>
            </a:r>
            <a:r>
              <a:rPr lang="en-US" sz="2000" dirty="0" smtClean="0"/>
              <a:t>in one year.</a:t>
            </a:r>
            <a:endParaRPr lang="en-US" sz="2000" dirty="0"/>
          </a:p>
        </p:txBody>
      </p:sp>
    </p:spTree>
    <p:extLst>
      <p:ext uri="{BB962C8B-B14F-4D97-AF65-F5344CB8AC3E}">
        <p14:creationId xmlns:p14="http://schemas.microsoft.com/office/powerpoint/2010/main" val="1278794599"/>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963</Words>
  <Application>Microsoft Office PowerPoint</Application>
  <PresentationFormat>On-screen Show (4:3)</PresentationFormat>
  <Paragraphs>126</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CHAPTER 602; PART 3 INSPECTOR 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City of Jacksonville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85</cp:revision>
  <cp:lastPrinted>2015-04-13T16:49:11Z</cp:lastPrinted>
  <dcterms:created xsi:type="dcterms:W3CDTF">2015-03-03T18:14:12Z</dcterms:created>
  <dcterms:modified xsi:type="dcterms:W3CDTF">2015-04-14T21:56:39Z</dcterms:modified>
</cp:coreProperties>
</file>