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9" r:id="rId4"/>
    <p:sldId id="269" r:id="rId5"/>
    <p:sldId id="270" r:id="rId6"/>
    <p:sldId id="257" r:id="rId7"/>
    <p:sldId id="260" r:id="rId8"/>
    <p:sldId id="265" r:id="rId9"/>
    <p:sldId id="258" r:id="rId10"/>
    <p:sldId id="271" r:id="rId11"/>
    <p:sldId id="262" r:id="rId12"/>
    <p:sldId id="268" r:id="rId13"/>
    <p:sldId id="272" r:id="rId14"/>
    <p:sldId id="273" r:id="rId15"/>
    <p:sldId id="263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5" autoAdjust="0"/>
  </p:normalViewPr>
  <p:slideViewPr>
    <p:cSldViewPr>
      <p:cViewPr varScale="1">
        <p:scale>
          <a:sx n="100" d="100"/>
          <a:sy n="100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024 Template S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D3AA88-D31C-4DF5-A7DD-115A2324B8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9BD20B-0633-4BE6-BFFB-50A333A6D7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16736"/>
            <a:ext cx="8610600" cy="1731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</a:rPr>
              <a:t>Jacksonville Zoo Living Shoreline Project </a:t>
            </a:r>
            <a:br>
              <a:rPr lang="en-US" sz="4400" b="1" u="sng" dirty="0" smtClean="0">
                <a:solidFill>
                  <a:srgbClr val="FFFF00"/>
                </a:solidFill>
              </a:rPr>
            </a:br>
            <a:r>
              <a:rPr lang="en-US" sz="4400" b="1" u="sng" dirty="0" smtClean="0">
                <a:solidFill>
                  <a:srgbClr val="FFFF00"/>
                </a:solidFill>
              </a:rPr>
              <a:t>(JZLSP)</a:t>
            </a:r>
            <a:r>
              <a:rPr lang="en-US" sz="2400" b="1" u="sng" dirty="0" smtClean="0">
                <a:solidFill>
                  <a:srgbClr val="FFFF00"/>
                </a:solidFill>
              </a:rPr>
              <a:t/>
            </a:r>
            <a:br>
              <a:rPr lang="en-US" sz="2400" b="1" u="sng" dirty="0" smtClean="0">
                <a:solidFill>
                  <a:srgbClr val="FFFF00"/>
                </a:solidFill>
              </a:rPr>
            </a:br>
            <a:r>
              <a:rPr lang="en-US" sz="800" b="1" u="sng" dirty="0" smtClean="0">
                <a:solidFill>
                  <a:srgbClr val="FFFF00"/>
                </a:solidFill>
              </a:rPr>
              <a:t/>
            </a:r>
            <a:br>
              <a:rPr lang="en-US" sz="800" b="1" u="sng" dirty="0" smtClean="0">
                <a:solidFill>
                  <a:srgbClr val="FFFF00"/>
                </a:solidFill>
              </a:rPr>
            </a:br>
            <a:r>
              <a:rPr lang="en-US" sz="2200" b="1" u="sng" dirty="0" smtClean="0">
                <a:solidFill>
                  <a:srgbClr val="FFC000"/>
                </a:solidFill>
              </a:rPr>
              <a:t>update: August 16, 2012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09600" y="3657600"/>
            <a:ext cx="7772400" cy="2819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+mj-lt"/>
              </a:rPr>
              <a:t>Project Partners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Jacksonville Zoo &amp; Gardens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Onsite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Environmental Consulting,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LLC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DHF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Consulting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, Inc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Florida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Dept. of Environmental Protection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Jacksonville University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Terry Parker A.C.E.S. Program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 US Fish &amp; Wildlife Service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</a:rPr>
              <a:t>St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 Johns Riverkeeper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SC00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6962"/>
            <a:ext cx="7848600" cy="523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Why is it needed?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95600"/>
            <a:ext cx="68580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Reduce impacts associated with shorelines hardened for erosion protection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Loss of habitat/flood protection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Downstream erosion from reflected wave energy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+mj-lt"/>
              </a:rPr>
              <a:t>Poor water Quality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Public Education on alternatives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METRICS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• # of adult volunteers in project</a:t>
            </a:r>
          </a:p>
          <a:p>
            <a:r>
              <a:rPr lang="en-US" sz="1600" dirty="0" smtClean="0">
                <a:latin typeface="+mj-lt"/>
              </a:rPr>
              <a:t>• # of children/students involved</a:t>
            </a:r>
          </a:p>
          <a:p>
            <a:r>
              <a:rPr lang="en-US" sz="1600" dirty="0" smtClean="0">
                <a:latin typeface="+mj-lt"/>
              </a:rPr>
              <a:t>• # of total participants/volunteers in project</a:t>
            </a:r>
          </a:p>
          <a:p>
            <a:r>
              <a:rPr lang="en-US" sz="1600" dirty="0" smtClean="0">
                <a:latin typeface="+mj-lt"/>
              </a:rPr>
              <a:t>• Acres/Square feet of riparian buffer planted</a:t>
            </a:r>
          </a:p>
          <a:p>
            <a:r>
              <a:rPr lang="en-US" sz="1600" dirty="0" smtClean="0">
                <a:latin typeface="+mj-lt"/>
              </a:rPr>
              <a:t>• # of individual plants/trees planted</a:t>
            </a:r>
          </a:p>
          <a:p>
            <a:r>
              <a:rPr lang="en-US" sz="1600" dirty="0" smtClean="0">
                <a:latin typeface="+mj-lt"/>
              </a:rPr>
              <a:t>• % coverage of the installed wetland plant species</a:t>
            </a:r>
          </a:p>
          <a:p>
            <a:r>
              <a:rPr lang="en-US" sz="1600" dirty="0" smtClean="0">
                <a:latin typeface="+mj-lt"/>
              </a:rPr>
              <a:t>• % coverage of invasive plant species – eradicate/come up with a maintenance plan if invasive</a:t>
            </a:r>
          </a:p>
          <a:p>
            <a:r>
              <a:rPr lang="en-US" sz="1600" dirty="0" smtClean="0">
                <a:latin typeface="+mj-lt"/>
              </a:rPr>
              <a:t>species becomes greater than 10%</a:t>
            </a:r>
          </a:p>
          <a:p>
            <a:r>
              <a:rPr lang="en-US" sz="1600" dirty="0" smtClean="0">
                <a:latin typeface="+mj-lt"/>
              </a:rPr>
              <a:t>• Documentation of predation of/on the installed wetland plants – geese &amp; other waterfowl</a:t>
            </a:r>
          </a:p>
          <a:p>
            <a:r>
              <a:rPr lang="en-US" sz="1600" dirty="0" smtClean="0">
                <a:latin typeface="+mj-lt"/>
              </a:rPr>
              <a:t>• Grain size analysis of existing sediment at the project site</a:t>
            </a:r>
          </a:p>
          <a:p>
            <a:r>
              <a:rPr lang="en-US" sz="1600" dirty="0" smtClean="0">
                <a:latin typeface="+mj-lt"/>
              </a:rPr>
              <a:t>• Wave energy (Claude Cards) and local documentation of the general wave conditions that</a:t>
            </a:r>
          </a:p>
          <a:p>
            <a:r>
              <a:rPr lang="en-US" sz="1600" dirty="0" smtClean="0">
                <a:latin typeface="+mj-lt"/>
              </a:rPr>
              <a:t>impact the project site and adjacent shoreline(s) – as appropriate</a:t>
            </a:r>
          </a:p>
          <a:p>
            <a:r>
              <a:rPr lang="en-US" sz="1600" dirty="0" smtClean="0">
                <a:latin typeface="+mj-lt"/>
              </a:rPr>
              <a:t>• Description and observational documentation of the ship/boat traffic in the vicinity of the</a:t>
            </a:r>
          </a:p>
          <a:p>
            <a:r>
              <a:rPr lang="en-US" sz="1600" dirty="0" smtClean="0">
                <a:latin typeface="+mj-lt"/>
              </a:rPr>
              <a:t>project</a:t>
            </a:r>
          </a:p>
          <a:p>
            <a:r>
              <a:rPr lang="en-US" sz="1600" dirty="0" smtClean="0">
                <a:latin typeface="+mj-lt"/>
              </a:rPr>
              <a:t>• Shoreline erosion – relative historic rates at the site and at adjacent property(s) – as appropriate</a:t>
            </a:r>
          </a:p>
          <a:p>
            <a:r>
              <a:rPr lang="en-US" sz="1600" dirty="0" smtClean="0">
                <a:latin typeface="+mj-lt"/>
              </a:rPr>
              <a:t>• Document impacts of the Living Shoreline project on adjacent shoreline(s) – as appropriate</a:t>
            </a:r>
          </a:p>
          <a:p>
            <a:r>
              <a:rPr lang="en-US" sz="1600" dirty="0" smtClean="0">
                <a:latin typeface="+mj-lt"/>
              </a:rPr>
              <a:t>• % cover sessile/motile species on WADS</a:t>
            </a:r>
          </a:p>
          <a:p>
            <a:r>
              <a:rPr lang="en-US" sz="1600" dirty="0" smtClean="0">
                <a:latin typeface="+mj-lt"/>
              </a:rPr>
              <a:t>• Water Quality – Dissolved oxygen, temperature, pH, salinity, turbidity (tubes/meter)</a:t>
            </a:r>
          </a:p>
          <a:p>
            <a:r>
              <a:rPr lang="en-US" sz="1600" dirty="0" smtClean="0">
                <a:latin typeface="+mj-lt"/>
              </a:rPr>
              <a:t>• Photo and video documentation of the site over the duration of the monitoring efforts</a:t>
            </a:r>
          </a:p>
          <a:p>
            <a:r>
              <a:rPr lang="en-US" sz="1600" dirty="0" smtClean="0">
                <a:latin typeface="+mj-lt"/>
              </a:rPr>
              <a:t>• Weather log of the local conditions – documentation of any storms that impact the site –</a:t>
            </a:r>
          </a:p>
          <a:p>
            <a:r>
              <a:rPr lang="en-US" sz="1600" dirty="0" smtClean="0">
                <a:latin typeface="+mj-lt"/>
              </a:rPr>
              <a:t>document safely the flooding conditions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and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Project cost – estimated</a:t>
            </a:r>
          </a:p>
          <a:p>
            <a:pPr lvl="1"/>
            <a:r>
              <a:rPr lang="en-US" sz="3400" b="1" dirty="0" smtClean="0">
                <a:latin typeface="+mj-lt"/>
              </a:rPr>
              <a:t>~ $320,000.00</a:t>
            </a:r>
          </a:p>
          <a:p>
            <a:r>
              <a:rPr lang="en-US" sz="3600" b="1" dirty="0" smtClean="0">
                <a:latin typeface="+mj-lt"/>
              </a:rPr>
              <a:t>In-Kind donations raised </a:t>
            </a:r>
          </a:p>
          <a:p>
            <a:pPr lvl="1"/>
            <a:r>
              <a:rPr lang="en-US" sz="3400" b="1" dirty="0" smtClean="0">
                <a:latin typeface="+mj-lt"/>
              </a:rPr>
              <a:t>~ $220,000.00</a:t>
            </a:r>
          </a:p>
          <a:p>
            <a:r>
              <a:rPr lang="en-US" sz="3600" b="1" dirty="0" smtClean="0">
                <a:latin typeface="+mj-lt"/>
              </a:rPr>
              <a:t>Cash needs: 	</a:t>
            </a:r>
          </a:p>
          <a:p>
            <a:pPr lvl="1"/>
            <a:r>
              <a:rPr lang="en-US" sz="3400" b="1" dirty="0" smtClean="0">
                <a:latin typeface="+mj-lt"/>
              </a:rPr>
              <a:t>~ $160,000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 and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+mj-lt"/>
            </a:endParaRPr>
          </a:p>
          <a:p>
            <a:r>
              <a:rPr lang="en-US" sz="3600" b="1" dirty="0" smtClean="0">
                <a:latin typeface="+mj-lt"/>
              </a:rPr>
              <a:t>Monies raised so far:</a:t>
            </a:r>
          </a:p>
          <a:p>
            <a:r>
              <a:rPr lang="en-US" sz="3600" b="1" dirty="0" smtClean="0">
                <a:latin typeface="+mj-lt"/>
              </a:rPr>
              <a:t>EPB - $25,000 proposed award. Matches donations 1:1.</a:t>
            </a:r>
          </a:p>
          <a:p>
            <a:r>
              <a:rPr lang="en-US" sz="3600" b="1" dirty="0" smtClean="0">
                <a:latin typeface="+mj-lt"/>
              </a:rPr>
              <a:t>Grants</a:t>
            </a:r>
          </a:p>
          <a:p>
            <a:r>
              <a:rPr lang="en-US" sz="3600" b="1" dirty="0" smtClean="0">
                <a:latin typeface="+mj-lt"/>
              </a:rPr>
              <a:t>Cash money donations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M_FL_salt_marsh027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29713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None/>
              <a:tabLst/>
              <a:defRPr/>
            </a:pPr>
            <a:endParaRPr lang="en-US" sz="2000" b="1" noProof="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THANK YOU!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Janet Herrick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Living Shoreline Project Manager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oecjanet@onsiteec.com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(wk)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904-384-7020 / (cell) 904-662-1954 </a:t>
            </a:r>
            <a:endParaRPr kumimoji="0" lang="en-US" sz="24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620713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Onsite Environmental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Consulting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, LLC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~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CEO/President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257800"/>
            <a:ext cx="9144000" cy="1600200"/>
            <a:chOff x="0" y="5257800"/>
            <a:chExt cx="9144000" cy="1600200"/>
          </a:xfrm>
        </p:grpSpPr>
        <p:sp>
          <p:nvSpPr>
            <p:cNvPr id="7" name="Rectangle 6"/>
            <p:cNvSpPr/>
            <p:nvPr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4" descr="logo - 300 d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5410200"/>
              <a:ext cx="2062733" cy="120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Z:\Marketing\Logos\OEC LOGO Colo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486400"/>
            <a:ext cx="2547937" cy="1156511"/>
          </a:xfrm>
          <a:prstGeom prst="rect">
            <a:avLst/>
          </a:prstGeom>
          <a:noFill/>
        </p:spPr>
      </p:pic>
      <p:pic>
        <p:nvPicPr>
          <p:cNvPr id="2" name="Picture 2" descr="P:\2012 Projects\J12008 COJ Zoo Living Shoreline\Jacksonville Zoo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257800"/>
            <a:ext cx="2590800" cy="1476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Where is the Project?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668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Jacksonville Zoo &amp; Gardens</a:t>
            </a:r>
          </a:p>
          <a:p>
            <a:pPr lvl="1"/>
            <a:r>
              <a:rPr lang="en-US" dirty="0" smtClean="0">
                <a:latin typeface="+mj-lt"/>
              </a:rPr>
              <a:t>Trout River opposite the new Asian Garden</a:t>
            </a:r>
          </a:p>
          <a:p>
            <a:pPr lvl="1"/>
            <a:r>
              <a:rPr lang="en-US" dirty="0" smtClean="0">
                <a:latin typeface="+mj-lt"/>
              </a:rPr>
              <a:t>Filled open water basin (circa 1959-1969)</a:t>
            </a:r>
          </a:p>
          <a:p>
            <a:endParaRPr lang="en-US" dirty="0" smtClean="0"/>
          </a:p>
        </p:txBody>
      </p:sp>
      <p:pic>
        <p:nvPicPr>
          <p:cNvPr id="4" name="Picture 3" descr="IMG_1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39" y="3352800"/>
            <a:ext cx="4492021" cy="3355152"/>
          </a:xfrm>
          <a:prstGeom prst="rect">
            <a:avLst/>
          </a:prstGeom>
        </p:spPr>
      </p:pic>
      <p:pic>
        <p:nvPicPr>
          <p:cNvPr id="5" name="Picture 4" descr="IMG_1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2" y="3352800"/>
            <a:ext cx="4571998" cy="3414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Why a “Living Shoreline” </a:t>
            </a:r>
            <a:br>
              <a:rPr lang="en-US" sz="4000" b="1" dirty="0" smtClean="0"/>
            </a:br>
            <a:r>
              <a:rPr lang="en-US" sz="4000" b="1" dirty="0" smtClean="0"/>
              <a:t>as opposed to “Vertical Wall”?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Traditionally, property </a:t>
            </a:r>
            <a:r>
              <a:rPr lang="en-US" dirty="0" smtClean="0">
                <a:latin typeface="+mj-lt"/>
              </a:rPr>
              <a:t>owners have installed </a:t>
            </a:r>
            <a:r>
              <a:rPr lang="en-US" dirty="0" smtClean="0">
                <a:latin typeface="+mj-lt"/>
              </a:rPr>
              <a:t>seawalls or bulkheads: vertical </a:t>
            </a:r>
            <a:r>
              <a:rPr lang="en-US" dirty="0" smtClean="0">
                <a:latin typeface="+mj-lt"/>
              </a:rPr>
              <a:t>concrete, </a:t>
            </a:r>
            <a:r>
              <a:rPr lang="en-US" dirty="0" smtClean="0">
                <a:latin typeface="+mj-lt"/>
              </a:rPr>
              <a:t>wooden, </a:t>
            </a:r>
            <a:r>
              <a:rPr lang="en-US" dirty="0" smtClean="0">
                <a:latin typeface="+mj-lt"/>
              </a:rPr>
              <a:t>or other structures to prevent their property from eroding further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While these “</a:t>
            </a:r>
            <a:r>
              <a:rPr lang="en-US" dirty="0" err="1" smtClean="0">
                <a:latin typeface="+mj-lt"/>
              </a:rPr>
              <a:t>hardscapes</a:t>
            </a:r>
            <a:r>
              <a:rPr lang="en-US" dirty="0" smtClean="0">
                <a:latin typeface="+mj-lt"/>
              </a:rPr>
              <a:t>” can serve to protect one piece of property, they can result in increased erosion on adjacent or opposite properties, because wave energy becomes reflected off the hard walls. </a:t>
            </a: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Seawalls </a:t>
            </a:r>
            <a:r>
              <a:rPr lang="en-US" dirty="0" smtClean="0">
                <a:latin typeface="+mj-lt"/>
              </a:rPr>
              <a:t>also can become undermined from below or behind, causing them to fail and </a:t>
            </a:r>
            <a:r>
              <a:rPr lang="en-US" dirty="0" smtClean="0">
                <a:latin typeface="+mj-lt"/>
              </a:rPr>
              <a:t>collapse </a:t>
            </a:r>
            <a:r>
              <a:rPr lang="en-US" dirty="0" smtClean="0">
                <a:latin typeface="+mj-lt"/>
              </a:rPr>
              <a:t>(McGuire)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b="1" dirty="0" smtClean="0"/>
              <a:t>Why a “Living Shoreline”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Living Shorelines use natural shoreline ecosystems to absorb wave energy without causing erosion. </a:t>
            </a:r>
            <a:endParaRPr lang="en-US" sz="24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Living </a:t>
            </a:r>
            <a:r>
              <a:rPr lang="en-US" sz="2400" dirty="0" smtClean="0">
                <a:latin typeface="+mj-lt"/>
              </a:rPr>
              <a:t>Shorelines extend from the upper bank of the property to below the water level. </a:t>
            </a:r>
            <a:endParaRPr lang="en-US" sz="24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They </a:t>
            </a:r>
            <a:r>
              <a:rPr lang="en-US" sz="2400" dirty="0" smtClean="0">
                <a:latin typeface="+mj-lt"/>
              </a:rPr>
              <a:t>typically include a variety of plants, including salt marsh grasses and/or mangroves as well as structural elements such as oyster shell, or even riprap</a:t>
            </a:r>
            <a:r>
              <a:rPr lang="en-US" sz="2400" dirty="0" smtClean="0">
                <a:latin typeface="+mj-lt"/>
              </a:rPr>
              <a:t>.</a:t>
            </a:r>
          </a:p>
          <a:p>
            <a:pPr>
              <a:buNone/>
            </a:pPr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The overall concept of Living Shorelines is to provide habitat which will grow and change as water levels change (unlike seawalls which are a fixed height</a:t>
            </a:r>
            <a:r>
              <a:rPr lang="en-US" sz="2400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(McGuire)</a:t>
            </a:r>
            <a:r>
              <a:rPr lang="en-US" sz="2400" dirty="0" smtClean="0">
                <a:latin typeface="+mj-lt"/>
              </a:rPr>
              <a:t>.</a:t>
            </a:r>
            <a:r>
              <a:rPr lang="en-US" sz="2400" dirty="0" smtClean="0"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7437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What are the Goals?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229600" cy="2133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latin typeface="+mj-lt"/>
              </a:rPr>
              <a:t>Prevent shoreline erosion</a:t>
            </a:r>
          </a:p>
          <a:p>
            <a:pPr lvl="1"/>
            <a:r>
              <a:rPr lang="en-US" dirty="0" smtClean="0">
                <a:latin typeface="+mj-lt"/>
              </a:rPr>
              <a:t>Create intertidal habitat </a:t>
            </a:r>
          </a:p>
          <a:p>
            <a:pPr lvl="1"/>
            <a:r>
              <a:rPr lang="en-US" dirty="0" smtClean="0">
                <a:latin typeface="+mj-lt"/>
              </a:rPr>
              <a:t>Educate the public / Interact with JU MSI &amp; Terry </a:t>
            </a:r>
            <a:r>
              <a:rPr lang="en-US" dirty="0" smtClean="0">
                <a:latin typeface="+mj-lt"/>
              </a:rPr>
              <a:t>Parker High School’s </a:t>
            </a:r>
            <a:r>
              <a:rPr lang="en-US" dirty="0" smtClean="0">
                <a:latin typeface="+mj-lt"/>
              </a:rPr>
              <a:t>ACES </a:t>
            </a:r>
            <a:r>
              <a:rPr lang="en-US" dirty="0" smtClean="0">
                <a:latin typeface="+mj-lt"/>
              </a:rPr>
              <a:t>program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Establish Jacksonville presence in this discussion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1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7620000" cy="2895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oo_aerial_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49624"/>
            <a:ext cx="5029200" cy="65083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19200" y="4495800"/>
            <a:ext cx="3276600" cy="228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482" y="3505200"/>
            <a:ext cx="1816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Location of JZLSP</a:t>
            </a:r>
          </a:p>
          <a:p>
            <a:pPr algn="ctr"/>
            <a:r>
              <a:rPr lang="en-US" b="1" dirty="0" smtClean="0">
                <a:latin typeface="+mj-lt"/>
              </a:rPr>
              <a:t>demonstration </a:t>
            </a:r>
          </a:p>
          <a:p>
            <a:pPr algn="ctr"/>
            <a:r>
              <a:rPr lang="en-US" b="1" dirty="0" smtClean="0">
                <a:latin typeface="+mj-lt"/>
              </a:rPr>
              <a:t>project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Ex3_Zoo_Design_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7391400" cy="652888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90600" y="5029200"/>
            <a:ext cx="3276600" cy="228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572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Close-up view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5913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How do we get there?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Plant appropriate native vegetation buffer</a:t>
            </a:r>
          </a:p>
          <a:p>
            <a:r>
              <a:rPr lang="en-US" sz="2000" dirty="0" smtClean="0">
                <a:latin typeface="+mj-lt"/>
              </a:rPr>
              <a:t>Install a wave attenuation device offshore</a:t>
            </a:r>
          </a:p>
          <a:p>
            <a:r>
              <a:rPr lang="en-US" sz="2000" dirty="0" smtClean="0">
                <a:latin typeface="+mj-lt"/>
              </a:rPr>
              <a:t>Construct a nature boardwalk</a:t>
            </a:r>
          </a:p>
          <a:p>
            <a:r>
              <a:rPr lang="en-US" sz="2000" dirty="0" smtClean="0">
                <a:latin typeface="+mj-lt"/>
              </a:rPr>
              <a:t>Monitor various metrics for success</a:t>
            </a:r>
          </a:p>
          <a:p>
            <a:r>
              <a:rPr lang="en-US" sz="2000" dirty="0" smtClean="0">
                <a:latin typeface="+mj-lt"/>
              </a:rPr>
              <a:t>Implement an education plan</a:t>
            </a:r>
            <a:endParaRPr lang="en-US" sz="2000" dirty="0">
              <a:latin typeface="+mj-lt"/>
            </a:endParaRPr>
          </a:p>
        </p:txBody>
      </p:sp>
      <p:pic>
        <p:nvPicPr>
          <p:cNvPr id="12" name="Picture 11" descr="100_0855_boardw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0900" y="3276600"/>
            <a:ext cx="3213100" cy="3581400"/>
          </a:xfrm>
          <a:prstGeom prst="rect">
            <a:avLst/>
          </a:prstGeom>
        </p:spPr>
      </p:pic>
      <p:pic>
        <p:nvPicPr>
          <p:cNvPr id="2050" name="Picture 2" descr="C:\Users\Janet Herrick\Desktop\Zoo EPB_Proposal_final_Pag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59436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5913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Wave attenuation devices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>
            <a:normAutofit/>
          </a:bodyPr>
          <a:lstStyle/>
          <a:p>
            <a:endParaRPr lang="en-US" sz="2000" dirty="0">
              <a:latin typeface="+mj-lt"/>
            </a:endParaRPr>
          </a:p>
        </p:txBody>
      </p:sp>
      <p:pic>
        <p:nvPicPr>
          <p:cNvPr id="2050" name="Picture 2" descr="C:\Users\Janet Herrick\Desktop\Zoo EPB_Proposal_final_P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295400"/>
            <a:ext cx="8915401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C3F1B91-BB5E-488C-B0D0-FEFE0C6770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667</TotalTime>
  <Words>647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Jacksonville Zoo Living Shoreline Project  (JZLSP)  update: August 16, 2012</vt:lpstr>
      <vt:lpstr>Where is the Project?</vt:lpstr>
      <vt:lpstr>Why a “Living Shoreline”  as opposed to “Vertical Wall”?</vt:lpstr>
      <vt:lpstr>Why a “Living Shoreline”</vt:lpstr>
      <vt:lpstr>What are the Goals?</vt:lpstr>
      <vt:lpstr>Slide 6</vt:lpstr>
      <vt:lpstr>Slide 7</vt:lpstr>
      <vt:lpstr>How do we get there?</vt:lpstr>
      <vt:lpstr>Wave attenuation devices</vt:lpstr>
      <vt:lpstr>Why is it needed?</vt:lpstr>
      <vt:lpstr>METRICS</vt:lpstr>
      <vt:lpstr>COST and NEEDS</vt:lpstr>
      <vt:lpstr>COST and NEEDS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Jacksonville Zoo Living Shoreline January 2012</dc:title>
  <dc:creator>Janet Herrick</dc:creator>
  <cp:lastModifiedBy>Janet Herrick</cp:lastModifiedBy>
  <cp:revision>71</cp:revision>
  <dcterms:created xsi:type="dcterms:W3CDTF">2012-01-11T05:21:41Z</dcterms:created>
  <dcterms:modified xsi:type="dcterms:W3CDTF">2012-08-16T20:55:47Z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TC300006289990</vt:lpwstr>
  </property>
</Properties>
</file>