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4" r:id="rId2"/>
  </p:sldMasterIdLst>
  <p:notesMasterIdLst>
    <p:notesMasterId r:id="rId30"/>
  </p:notesMasterIdLst>
  <p:handoutMasterIdLst>
    <p:handoutMasterId r:id="rId31"/>
  </p:handoutMasterIdLst>
  <p:sldIdLst>
    <p:sldId id="367" r:id="rId3"/>
    <p:sldId id="364" r:id="rId4"/>
    <p:sldId id="352" r:id="rId5"/>
    <p:sldId id="326" r:id="rId6"/>
    <p:sldId id="308" r:id="rId7"/>
    <p:sldId id="296" r:id="rId8"/>
    <p:sldId id="310" r:id="rId9"/>
    <p:sldId id="309" r:id="rId10"/>
    <p:sldId id="327" r:id="rId11"/>
    <p:sldId id="369" r:id="rId12"/>
    <p:sldId id="293" r:id="rId13"/>
    <p:sldId id="357" r:id="rId14"/>
    <p:sldId id="356" r:id="rId15"/>
    <p:sldId id="355" r:id="rId16"/>
    <p:sldId id="358" r:id="rId17"/>
    <p:sldId id="359" r:id="rId18"/>
    <p:sldId id="361" r:id="rId19"/>
    <p:sldId id="366" r:id="rId20"/>
    <p:sldId id="275" r:id="rId21"/>
    <p:sldId id="305" r:id="rId22"/>
    <p:sldId id="363" r:id="rId23"/>
    <p:sldId id="297" r:id="rId24"/>
    <p:sldId id="300" r:id="rId25"/>
    <p:sldId id="316" r:id="rId26"/>
    <p:sldId id="301" r:id="rId27"/>
    <p:sldId id="333" r:id="rId28"/>
    <p:sldId id="368" r:id="rId2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BF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>
        <p:scale>
          <a:sx n="90" d="100"/>
          <a:sy n="90" d="100"/>
        </p:scale>
        <p:origin x="-24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EDFD752-3418-454E-B391-2BACF89045B0}" type="datetimeFigureOut">
              <a:rPr lang="en-US"/>
              <a:pPr>
                <a:defRPr/>
              </a:pPr>
              <a:t>8/14/2012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5138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6"/>
            <a:ext cx="3038475" cy="465138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0EA201B-332F-4C34-9DE1-302FB90E9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4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3F5DC5C-B8D7-4A4D-AD45-DAF50A0C644F}" type="datetimeFigureOut">
              <a:rPr lang="en-US"/>
              <a:pPr>
                <a:defRPr/>
              </a:pPr>
              <a:t>8/14/2012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8" tIns="46584" rIns="93168" bIns="4658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6"/>
            <a:ext cx="5607050" cy="4183063"/>
          </a:xfrm>
          <a:prstGeom prst="rect">
            <a:avLst/>
          </a:prstGeom>
        </p:spPr>
        <p:txBody>
          <a:bodyPr vert="horz" lIns="93168" tIns="46584" rIns="93168" bIns="4658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3038475" cy="465138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6"/>
            <a:ext cx="3038475" cy="465138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9E60175-A9A3-42C7-AD9A-E4747ABBA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653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E60175-A9A3-42C7-AD9A-E4747ABBAAA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086E3-3CEF-4415-924D-CF43A84CB79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02042-1603-4D3D-9425-B2490117EA9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37CFB572-4A95-4241-B864-F47A24C62A63}" type="datetimeFigureOut">
              <a:rPr lang="en-US"/>
              <a:pPr>
                <a:defRPr/>
              </a:pPr>
              <a:t>8/14/2012</a:t>
            </a:fld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4FE5EF9E-60D2-4861-9E0B-45E59A5B0E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C1A59-B06B-4895-A2FB-FB0DFA651E75}" type="datetimeFigureOut">
              <a:rPr lang="en-US"/>
              <a:pPr>
                <a:defRPr/>
              </a:pPr>
              <a:t>8/14/2012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54519-53A0-48EB-82F1-6337E0896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36D96-E3FC-440A-91E6-BCB0E99334F3}" type="datetimeFigureOut">
              <a:rPr lang="en-US"/>
              <a:pPr>
                <a:defRPr/>
              </a:pPr>
              <a:t>8/14/2012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6F5AA-10C2-45A7-B31D-0490C03FE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6A670-125C-4B44-A7C5-504C841C3B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7B94-5226-44FD-9628-8647D8782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095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6A670-125C-4B44-A7C5-504C841C3B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7B94-5226-44FD-9628-8647D8782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386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6A670-125C-4B44-A7C5-504C841C3B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7B94-5226-44FD-9628-8647D8782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099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6A670-125C-4B44-A7C5-504C841C3B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7B94-5226-44FD-9628-8647D8782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310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6A670-125C-4B44-A7C5-504C841C3B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7B94-5226-44FD-9628-8647D8782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750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6A670-125C-4B44-A7C5-504C841C3B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7B94-5226-44FD-9628-8647D8782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379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03248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6A670-125C-4B44-A7C5-504C841C3B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7B94-5226-44FD-9628-8647D8782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028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F8DF227-21F4-4708-A32D-678315BF4B2D}" type="datetimeFigureOut">
              <a:rPr lang="en-US"/>
              <a:pPr>
                <a:defRPr/>
              </a:pPr>
              <a:t>8/14/2012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75F68C4-A905-493E-A44F-66F91ECE9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6A670-125C-4B44-A7C5-504C841C3B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7B94-5226-44FD-9628-8647D8782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371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6A670-125C-4B44-A7C5-504C841C3B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7B94-5226-44FD-9628-8647D8782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9121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6A670-125C-4B44-A7C5-504C841C3B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7B94-5226-44FD-9628-8647D8782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165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5C542043-D460-4D7B-BDBF-7D46FFC5C316}" type="datetimeFigureOut">
              <a:rPr lang="en-US"/>
              <a:pPr>
                <a:defRPr/>
              </a:pPr>
              <a:t>8/14/2012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07028C1C-3809-4202-9AE5-922F2DDC4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20C274-CB37-48A6-9F42-DA6CEF75C582}" type="datetimeFigureOut">
              <a:rPr lang="en-US"/>
              <a:pPr>
                <a:defRPr/>
              </a:pPr>
              <a:t>8/14/2012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B1A577-87A1-45CE-94FE-B7B22A55F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964B3A-314A-4A21-B816-86350D8C7564}" type="datetimeFigureOut">
              <a:rPr lang="en-US"/>
              <a:pPr>
                <a:defRPr/>
              </a:pPr>
              <a:t>8/14/2012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96F00C-1BD7-46F7-81B7-37302C1F2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71E43C-E85C-42E5-B899-45883AE7CF4C}" type="datetimeFigureOut">
              <a:rPr lang="en-US"/>
              <a:pPr>
                <a:defRPr/>
              </a:pPr>
              <a:t>8/14/2012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360A975-E32C-49C4-B1E6-009927BC73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2DE8A-B325-4822-AEE1-3A93098B54B5}" type="datetimeFigureOut">
              <a:rPr lang="en-US"/>
              <a:pPr>
                <a:defRPr/>
              </a:pPr>
              <a:t>8/14/2012</a:t>
            </a:fld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FA340-13E7-4118-A7A1-C3EC9FC873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3A4FC140-4A31-4E2B-8188-D22E119A3323}" type="datetimeFigureOut">
              <a:rPr lang="en-US"/>
              <a:pPr>
                <a:defRPr/>
              </a:pPr>
              <a:t>8/14/2012</a:t>
            </a:fld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C8D8152D-6DA8-4FEA-973E-4CDFE168F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DA865668-FCFE-4BFE-AEB5-8207670652D9}" type="datetimeFigureOut">
              <a:rPr lang="en-US"/>
              <a:pPr>
                <a:defRPr/>
              </a:pPr>
              <a:t>8/14/2012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21408355-4B8E-4C22-A6CA-C580A845E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D145B07-0344-4085-8EDB-791DA12E1240}" type="datetimeFigureOut">
              <a:rPr lang="en-US"/>
              <a:pPr>
                <a:defRPr/>
              </a:pPr>
              <a:t>8/14/2012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tx2">
                    <a:shade val="9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704F11DB-FF4F-4486-97D8-B0C8CA251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693" r:id="rId7"/>
    <p:sldLayoutId id="2147483702" r:id="rId8"/>
    <p:sldLayoutId id="2147483703" r:id="rId9"/>
    <p:sldLayoutId id="2147483694" r:id="rId10"/>
    <p:sldLayoutId id="2147483695" r:id="rId11"/>
  </p:sldLayoutIdLst>
  <p:txStyles>
    <p:titleStyle>
      <a:lvl1pPr marL="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onstantia" pitchFamily="18" charset="0"/>
        </a:defRPr>
      </a:lvl2pPr>
      <a:lvl3pPr marL="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onstantia" pitchFamily="18" charset="0"/>
        </a:defRPr>
      </a:lvl3pPr>
      <a:lvl4pPr marL="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onstantia" pitchFamily="18" charset="0"/>
        </a:defRPr>
      </a:lvl4pPr>
      <a:lvl5pPr marL="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onstantia" pitchFamily="18" charset="0"/>
        </a:defRPr>
      </a:lvl5pPr>
      <a:lvl6pPr marL="5111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onstantia" pitchFamily="18" charset="0"/>
        </a:defRPr>
      </a:lvl6pPr>
      <a:lvl7pPr marL="9683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onstantia" pitchFamily="18" charset="0"/>
        </a:defRPr>
      </a:lvl7pPr>
      <a:lvl8pPr marL="14255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onstantia" pitchFamily="18" charset="0"/>
        </a:defRPr>
      </a:lvl8pPr>
      <a:lvl9pPr marL="18827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onstantia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A16A670-125C-4B44-A7C5-504C841C3BE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077B94-5226-44FD-9628-8647D87827A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545687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stainablemilton.org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105400" y="1447800"/>
            <a:ext cx="4038600" cy="1470025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BMAP Forward &amp; Septic Tanks</a:t>
            </a:r>
            <a:br>
              <a:rPr lang="en-US" sz="3600" dirty="0" smtClean="0"/>
            </a:b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2012 Environmental Symposium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105399" y="3352800"/>
            <a:ext cx="4012949" cy="1752600"/>
          </a:xfrm>
        </p:spPr>
        <p:txBody>
          <a:bodyPr/>
          <a:lstStyle/>
          <a:p>
            <a:r>
              <a:rPr lang="en-US" dirty="0" smtClean="0"/>
              <a:t>John P. Pappas, P.E.</a:t>
            </a:r>
          </a:p>
          <a:p>
            <a:r>
              <a:rPr lang="en-US" sz="2400" dirty="0" smtClean="0"/>
              <a:t>Department of Public Works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002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St Johns River Nutrient </a:t>
            </a:r>
            <a:r>
              <a:rPr lang="en-US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BMAP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Commitments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One Metric Ton of Nitrogen Gas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Requires the City to Reduce 117.96 Metric Tons of Nitrogen to the River.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Reductions need to be completed by 2023.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Completed 50% reduction required by 2015.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</p:txBody>
      </p:sp>
      <p:pic>
        <p:nvPicPr>
          <p:cNvPr id="25605" name="Content Placeholder 4" descr="co2cube4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5025" y="2720975"/>
            <a:ext cx="4041775" cy="3224213"/>
          </a:xfrm>
          <a:ln>
            <a:solidFill>
              <a:srgbClr val="00B050"/>
            </a:solidFill>
          </a:ln>
        </p:spPr>
      </p:pic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5029200" y="55737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white"/>
                </a:solidFill>
                <a:latin typeface="Constantia" pitchFamily="18" charset="0"/>
                <a:hlinkClick r:id="rId3"/>
              </a:rPr>
              <a:t>http://www.sustainablemilton.org</a:t>
            </a:r>
            <a:endParaRPr lang="en-US" dirty="0">
              <a:solidFill>
                <a:prstClr val="white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60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BMAPs &amp; Septic Tanks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8229600" cy="5059362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In the </a:t>
            </a:r>
            <a:r>
              <a:rPr lang="en-US" dirty="0" err="1" smtClean="0"/>
              <a:t>BMAPs</a:t>
            </a:r>
            <a:r>
              <a:rPr lang="en-US" dirty="0" smtClean="0"/>
              <a:t>, the phase out of approximately 16,000 tanks, is a project to reduce nitrogen and fecal </a:t>
            </a:r>
            <a:r>
              <a:rPr lang="en-US" dirty="0" err="1" smtClean="0"/>
              <a:t>coliform</a:t>
            </a:r>
            <a:r>
              <a:rPr lang="en-US" dirty="0" smtClean="0"/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err="1" smtClean="0"/>
              <a:t>FDEP</a:t>
            </a:r>
            <a:r>
              <a:rPr lang="en-US" dirty="0" smtClean="0"/>
              <a:t> partnered with FSU to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  develop Septic Tank Model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Determine Nitrogen Removal Credit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GIS Based Platform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Factors </a:t>
            </a:r>
            <a:r>
              <a:rPr lang="en-US" dirty="0" err="1" smtClean="0"/>
              <a:t>Denitrification</a:t>
            </a:r>
            <a:endParaRPr lang="en-US" dirty="0" smtClean="0"/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Model is still under Development Incorporating Refinements for Nitrogen Removal Calculations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Removing failing septic tanks eliminates sources of fecal </a:t>
            </a:r>
            <a:r>
              <a:rPr lang="en-US" dirty="0" err="1" smtClean="0"/>
              <a:t>coliform</a:t>
            </a:r>
            <a:r>
              <a:rPr lang="en-US" dirty="0" smtClean="0"/>
              <a:t> bacteria in surface waters.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marL="640080" lvl="1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6627" name="Picture 4" descr="redcreek2"/>
          <p:cNvPicPr>
            <a:picLocks noChangeAspect="1" noChangeArrowheads="1"/>
          </p:cNvPicPr>
          <p:nvPr/>
        </p:nvPicPr>
        <p:blipFill>
          <a:blip r:embed="rId2" cstate="print"/>
          <a:srcRect b="21622"/>
          <a:stretch>
            <a:fillRect/>
          </a:stretch>
        </p:blipFill>
        <p:spPr bwMode="auto">
          <a:xfrm>
            <a:off x="5943600" y="2438400"/>
            <a:ext cx="2819400" cy="22098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dirty="0" smtClean="0"/>
              <a:t>Pro</a:t>
            </a:r>
            <a:r>
              <a:rPr lang="en-US" dirty="0" smtClean="0">
                <a:solidFill>
                  <a:srgbClr val="69BF6D"/>
                </a:solidFill>
              </a:rPr>
              <a:t>j</a:t>
            </a:r>
            <a:r>
              <a:rPr lang="en-US" dirty="0" smtClean="0"/>
              <a:t>ect Development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2362200" y="3276600"/>
            <a:ext cx="6132513" cy="150971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Septic Tank Phase-Out Program</a:t>
            </a:r>
          </a:p>
          <a:p>
            <a:pPr algn="ctr" eaLnBrk="1" hangingPunct="1"/>
            <a:r>
              <a:rPr lang="en-US" dirty="0" smtClean="0">
                <a:solidFill>
                  <a:srgbClr val="FFFFFF"/>
                </a:solidFill>
              </a:rPr>
              <a:t>                                                     </a:t>
            </a:r>
          </a:p>
        </p:txBody>
      </p:sp>
      <p:pic>
        <p:nvPicPr>
          <p:cNvPr id="29699" name="Picture 7" descr="Sewer Available Septic Ribault riv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965575"/>
            <a:ext cx="2559050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Autofit/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Project Development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46238"/>
            <a:ext cx="8229600" cy="5059362"/>
          </a:xfrm>
        </p:spPr>
        <p:txBody>
          <a:bodyPr>
            <a:normAutofit fontScale="55000" lnSpcReduction="20000"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4500" dirty="0" smtClean="0"/>
              <a:t>Funded by City’s </a:t>
            </a:r>
            <a:r>
              <a:rPr lang="en-US" sz="4500" dirty="0" err="1" smtClean="0"/>
              <a:t>Stormwater</a:t>
            </a:r>
            <a:r>
              <a:rPr lang="en-US" sz="4500" dirty="0" smtClean="0"/>
              <a:t> Utility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500" dirty="0" smtClean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 smtClean="0"/>
              <a:t> Allocating funding annually thru Budget CIP Process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500" dirty="0" smtClean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 smtClean="0"/>
              <a:t> Inadequate funding identified to meet obligation </a:t>
            </a:r>
          </a:p>
          <a:p>
            <a:pPr marL="347663" lvl="1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 smtClean="0"/>
              <a:t>Need for Funding Partnerships – Grants 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500" dirty="0" smtClean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 smtClean="0"/>
              <a:t> The </a:t>
            </a:r>
            <a:r>
              <a:rPr lang="en-US" sz="4500" dirty="0" err="1" smtClean="0"/>
              <a:t>Stormwater</a:t>
            </a:r>
            <a:r>
              <a:rPr lang="en-US" sz="4500" dirty="0" smtClean="0"/>
              <a:t> Utility funding is limited to:</a:t>
            </a:r>
          </a:p>
          <a:p>
            <a:pPr marL="347663" lvl="1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 err="1" smtClean="0"/>
              <a:t>TMDL</a:t>
            </a:r>
            <a:r>
              <a:rPr lang="en-US" sz="4500" dirty="0" smtClean="0"/>
              <a:t> and </a:t>
            </a:r>
            <a:r>
              <a:rPr lang="en-US" sz="4500" dirty="0" err="1" smtClean="0"/>
              <a:t>BMAP</a:t>
            </a:r>
            <a:r>
              <a:rPr lang="en-US" sz="4500" dirty="0" smtClean="0"/>
              <a:t> Areas </a:t>
            </a:r>
          </a:p>
          <a:p>
            <a:pPr marL="347663" lvl="1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 smtClean="0"/>
              <a:t>300 Meters Proximity to Surface Waters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500" dirty="0" smtClean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 smtClean="0"/>
              <a:t> </a:t>
            </a:r>
            <a:r>
              <a:rPr lang="en-US" sz="4500" dirty="0"/>
              <a:t>This Program is a partnership effort with the JEA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500" dirty="0" smtClean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 smtClean="0"/>
              <a:t> Identified </a:t>
            </a:r>
            <a:r>
              <a:rPr lang="en-US" sz="4500" dirty="0"/>
              <a:t>2 Project Components of the Program</a:t>
            </a:r>
            <a:r>
              <a:rPr lang="en-US" sz="4500" dirty="0" smtClean="0"/>
              <a:t/>
            </a:r>
            <a:br>
              <a:rPr lang="en-US" sz="4500" dirty="0" smtClean="0"/>
            </a:br>
            <a:endParaRPr lang="en-U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640080" lvl="1"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847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COJ</a:t>
            </a: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&amp; </a:t>
            </a:r>
            <a:r>
              <a:rPr lang="en-US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JEA</a:t>
            </a: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Partnership Agreement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8663" y="1646238"/>
            <a:ext cx="3435674" cy="4525962"/>
          </a:xfr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4051" y="1646238"/>
            <a:ext cx="352689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/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Septic Tank Phase-Out Program</a:t>
            </a:r>
            <a:br>
              <a:rPr lang="en-US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sz="2800" dirty="0" smtClean="0">
                <a:solidFill>
                  <a:srgbClr val="69BF6D"/>
                </a:solidFill>
              </a:rPr>
              <a:t>Component 1 – Expanded Infrastructure</a:t>
            </a:r>
            <a:endParaRPr lang="en-US" sz="2800" dirty="0">
              <a:solidFill>
                <a:srgbClr val="69BF6D"/>
              </a:solidFill>
            </a:endParaRP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49762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Identified </a:t>
            </a:r>
            <a:r>
              <a:rPr lang="en-US" sz="2800" dirty="0" err="1" smtClean="0"/>
              <a:t>TMDL</a:t>
            </a:r>
            <a:r>
              <a:rPr lang="en-US" sz="2800" dirty="0" smtClean="0"/>
              <a:t> credit areas with high density of septic tanks that have no available sewer infrastructure in which to connect. 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Final project selection are those areas with the Highest Benefit and most effective investment.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Generally, a dense population of septic tanks in a project area creates a favorable benefit-to-cost ratio. </a:t>
            </a:r>
          </a:p>
          <a:p>
            <a:pPr eaLnBrk="1" hangingPunct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24732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Elements of Evaluation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92417"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Focused on Areas with Available Plant Capacity.</a:t>
            </a:r>
          </a:p>
          <a:p>
            <a:pPr marL="292417" eaLnBrk="1" fontAlgn="auto" hangingPunct="1">
              <a:spcAft>
                <a:spcPts val="0"/>
              </a:spcAft>
              <a:buNone/>
              <a:defRPr/>
            </a:pPr>
            <a:endParaRPr lang="en-US" sz="2800" dirty="0" smtClean="0"/>
          </a:p>
          <a:p>
            <a:pPr marL="292417"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Potential for other infrastructure improvements as a partnership project (potable water, drainage, etc.).</a:t>
            </a:r>
          </a:p>
          <a:p>
            <a:pPr marL="292417" eaLnBrk="1" fontAlgn="auto" hangingPunct="1">
              <a:spcAft>
                <a:spcPts val="0"/>
              </a:spcAft>
              <a:defRPr/>
            </a:pPr>
            <a:endParaRPr lang="en-US" sz="2800" dirty="0" smtClean="0"/>
          </a:p>
          <a:p>
            <a:pPr marL="292417"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Potential for funding partnerships.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/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Septic Tank Phase-Out Program</a:t>
            </a:r>
            <a:br>
              <a:rPr lang="en-US" sz="28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sz="2800" dirty="0">
                <a:solidFill>
                  <a:srgbClr val="69BF6D"/>
                </a:solidFill>
              </a:rPr>
              <a:t>Component </a:t>
            </a:r>
            <a:r>
              <a:rPr lang="en-US" sz="2800" dirty="0" smtClean="0">
                <a:solidFill>
                  <a:srgbClr val="69BF6D"/>
                </a:solidFill>
              </a:rPr>
              <a:t>2 </a:t>
            </a:r>
            <a:r>
              <a:rPr lang="en-US" sz="2800" dirty="0">
                <a:solidFill>
                  <a:srgbClr val="69BF6D"/>
                </a:solidFill>
              </a:rPr>
              <a:t>– </a:t>
            </a:r>
            <a:r>
              <a:rPr lang="en-US" sz="2800" dirty="0" smtClean="0">
                <a:solidFill>
                  <a:srgbClr val="69BF6D"/>
                </a:solidFill>
              </a:rPr>
              <a:t>Lateral Only Connections</a:t>
            </a:r>
            <a:endParaRPr lang="en-US" sz="28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Project  Areas:</a:t>
            </a:r>
          </a:p>
          <a:p>
            <a:pPr lvl="1" eaLnBrk="1" hangingPunct="1"/>
            <a:r>
              <a:rPr lang="en-US" sz="2800" dirty="0" smtClean="0"/>
              <a:t>Identified </a:t>
            </a:r>
            <a:r>
              <a:rPr lang="en-US" sz="2800" dirty="0" err="1" smtClean="0"/>
              <a:t>TMDL</a:t>
            </a:r>
            <a:r>
              <a:rPr lang="en-US" sz="2800" dirty="0" smtClean="0"/>
              <a:t> areas with clustered septic tanks that have available sewer infrastructure in which to connect. </a:t>
            </a:r>
          </a:p>
          <a:p>
            <a:pPr lvl="1" eaLnBrk="1" hangingPunct="1"/>
            <a:r>
              <a:rPr lang="en-US" sz="2800" dirty="0" smtClean="0"/>
              <a:t>Refined to Areas with Available Transmission and Plant Capacity.</a:t>
            </a:r>
          </a:p>
          <a:p>
            <a:pPr eaLnBrk="1" hangingPunct="1"/>
            <a:endParaRPr lang="en-US" sz="2800" dirty="0" smtClean="0"/>
          </a:p>
          <a:p>
            <a:pPr marL="292417" eaLnBrk="1" fontAlgn="auto" hangingPunct="1">
              <a:spcAft>
                <a:spcPts val="0"/>
              </a:spcAft>
              <a:defRPr/>
            </a:pPr>
            <a:r>
              <a:rPr lang="en-US" sz="2800" dirty="0" err="1" smtClean="0"/>
              <a:t>JEA’s</a:t>
            </a:r>
            <a:r>
              <a:rPr lang="en-US" sz="2800" dirty="0" smtClean="0"/>
              <a:t> significant participation is necessary to accurately define potential phase-out areas under this component.</a:t>
            </a:r>
          </a:p>
          <a:p>
            <a:pPr eaLnBrk="1" hangingPunct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Elements of </a:t>
            </a:r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Leverages available wastewater transmission capacity which limits capital expenditure. </a:t>
            </a:r>
          </a:p>
          <a:p>
            <a:endParaRPr lang="en-US" sz="2800" dirty="0" smtClean="0"/>
          </a:p>
          <a:p>
            <a:r>
              <a:rPr lang="en-US" sz="2800" dirty="0" smtClean="0"/>
              <a:t>Making lateral only connections is less resource intensive than installing new infrastructure.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Significant field evaluation required by JEA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dirty="0" smtClean="0"/>
              <a:t>Selection Process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>
          <a:xfrm>
            <a:off x="838200" y="3290888"/>
            <a:ext cx="7620000" cy="1509712"/>
          </a:xfrm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Geographic Information Systems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Identify Project Areas</a:t>
            </a:r>
            <a:endParaRPr lang="en-US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419600"/>
            <a:ext cx="235267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Presentation Overview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1646238"/>
            <a:ext cx="8229600" cy="4525962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292417" eaLnBrk="1" fontAlgn="auto" hangingPunct="1">
              <a:spcAft>
                <a:spcPts val="0"/>
              </a:spcAft>
              <a:defRPr/>
            </a:pPr>
            <a:r>
              <a:rPr lang="en-US" dirty="0" smtClean="0"/>
              <a:t>Review of Total Maximum Daily Loads (</a:t>
            </a:r>
            <a:r>
              <a:rPr lang="en-US" dirty="0" err="1" smtClean="0"/>
              <a:t>TMDL</a:t>
            </a:r>
            <a:r>
              <a:rPr lang="en-US" dirty="0" smtClean="0"/>
              <a:t>) and Basin Management Action Plans (</a:t>
            </a:r>
            <a:r>
              <a:rPr lang="en-US" dirty="0" err="1" smtClean="0"/>
              <a:t>BMAP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 smtClean="0"/>
          </a:p>
          <a:p>
            <a:pPr marL="292417" eaLnBrk="1" fontAlgn="auto" hangingPunct="1">
              <a:spcAft>
                <a:spcPts val="0"/>
              </a:spcAft>
              <a:defRPr/>
            </a:pPr>
            <a:r>
              <a:rPr lang="en-US" dirty="0" smtClean="0"/>
              <a:t>Project Development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Septic Tank Phase-Out Program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Project Selection Process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Geographic Information Systems (GIS)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Project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Septic Tank Phase-Out</a:t>
            </a:r>
            <a:br>
              <a:rPr lang="en-US" sz="24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sz="2400" dirty="0" smtClean="0">
                <a:solidFill>
                  <a:srgbClr val="00B050"/>
                </a:solidFill>
              </a:rPr>
              <a:t>Component 1</a:t>
            </a:r>
            <a:r>
              <a:rPr lang="en-US" sz="24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  <a:r>
              <a:rPr lang="en-US" sz="2400" dirty="0" smtClean="0">
                <a:solidFill>
                  <a:srgbClr val="00B050"/>
                </a:solidFill>
              </a:rPr>
              <a:t>– Expanded Infrastructure </a:t>
            </a:r>
            <a:r>
              <a:rPr lang="en-US" sz="24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Decision Tree</a:t>
            </a:r>
            <a:endParaRPr lang="en-US" sz="24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1026" name="Picture 2" descr="C:\Documents and Settings\tracya\My Documents\COJ_SepticTank\Selection_of_Project_Areas\JohnRequests\Water Quality Improvment Chart Version e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501588"/>
            <a:ext cx="3962400" cy="5127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Autofit/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Septic Tank Phase-Out</a:t>
            </a:r>
            <a:br>
              <a:rPr lang="en-US" sz="24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sz="2400" dirty="0" smtClean="0">
                <a:solidFill>
                  <a:srgbClr val="00B050"/>
                </a:solidFill>
              </a:rPr>
              <a:t>Component 2 – Lateral Only Connection </a:t>
            </a:r>
            <a:r>
              <a:rPr lang="en-US" sz="24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Decision Tree</a:t>
            </a:r>
            <a:endParaRPr lang="en-US" sz="24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5" name="Content Placeholder 4" descr="Water Quality Improvment Chart Version ni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7133" y="1646237"/>
            <a:ext cx="3806067" cy="49254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Project Area Selection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Using GIS the Criteria Evaluated includes:</a:t>
            </a:r>
          </a:p>
          <a:p>
            <a:pPr lvl="1" eaLnBrk="1" hangingPunct="1"/>
            <a:r>
              <a:rPr lang="en-US" dirty="0" smtClean="0"/>
              <a:t>TMDL </a:t>
            </a:r>
            <a:r>
              <a:rPr lang="en-US" dirty="0" err="1" smtClean="0"/>
              <a:t>Waterbodies</a:t>
            </a:r>
            <a:r>
              <a:rPr lang="en-US" dirty="0" smtClean="0"/>
              <a:t> with Septic Tanks</a:t>
            </a:r>
          </a:p>
          <a:p>
            <a:pPr lvl="1" eaLnBrk="1" hangingPunct="1"/>
            <a:endParaRPr lang="en-US" sz="1800" dirty="0" smtClean="0"/>
          </a:p>
          <a:p>
            <a:pPr lvl="1" eaLnBrk="1" hangingPunct="1"/>
            <a:r>
              <a:rPr lang="en-US" dirty="0" smtClean="0"/>
              <a:t>Proximity of Septic Tanks to Surface Waters</a:t>
            </a:r>
          </a:p>
          <a:p>
            <a:pPr lvl="2" eaLnBrk="1" hangingPunct="1"/>
            <a:r>
              <a:rPr lang="en-US" dirty="0" smtClean="0"/>
              <a:t>Within 300 Meters</a:t>
            </a:r>
          </a:p>
          <a:p>
            <a:pPr lvl="1" eaLnBrk="1" hangingPunct="1"/>
            <a:endParaRPr lang="en-US" sz="1800" dirty="0" smtClean="0"/>
          </a:p>
          <a:p>
            <a:pPr lvl="1" eaLnBrk="1" hangingPunct="1"/>
            <a:r>
              <a:rPr lang="en-US" dirty="0" smtClean="0"/>
              <a:t>Surface Waters are defined as:</a:t>
            </a:r>
          </a:p>
          <a:p>
            <a:pPr lvl="3" eaLnBrk="1" hangingPunct="1"/>
            <a:r>
              <a:rPr lang="en-US" dirty="0" smtClean="0"/>
              <a:t>Creeks </a:t>
            </a:r>
          </a:p>
          <a:p>
            <a:pPr lvl="3" eaLnBrk="1" hangingPunct="1"/>
            <a:r>
              <a:rPr lang="en-US" dirty="0" smtClean="0"/>
              <a:t>Ditches</a:t>
            </a:r>
          </a:p>
          <a:p>
            <a:pPr lvl="3" eaLnBrk="1" hangingPunct="1"/>
            <a:r>
              <a:rPr lang="en-US" dirty="0" smtClean="0"/>
              <a:t>Rivers </a:t>
            </a:r>
          </a:p>
          <a:p>
            <a:pPr lvl="3" eaLnBrk="1" hangingPunct="1"/>
            <a:r>
              <a:rPr lang="en-US" dirty="0" smtClean="0"/>
              <a:t>Wetlands</a:t>
            </a:r>
          </a:p>
          <a:p>
            <a:pPr lvl="2" eaLnBrk="1" hangingPunct="1">
              <a:buFont typeface="Wingdings 2" pitchFamily="18" charset="2"/>
              <a:buNone/>
            </a:pPr>
            <a:endParaRPr lang="en-US" dirty="0" smtClean="0"/>
          </a:p>
          <a:p>
            <a:pPr lvl="2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Tanks within 300 Meters </a:t>
            </a:r>
            <a:b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of TMDL </a:t>
            </a:r>
            <a:r>
              <a:rPr lang="en-US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Waterbodies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5" name="Content Placeholder 4" descr="LOC_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25190" y="1524000"/>
            <a:ext cx="6523410" cy="50408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Project Area Selection Cont. 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sz="2800" dirty="0" smtClean="0"/>
              <a:t>Calculate Density of Septic Tanks within </a:t>
            </a:r>
            <a:r>
              <a:rPr lang="en-US" sz="2800" dirty="0" err="1" smtClean="0"/>
              <a:t>TMDL</a:t>
            </a:r>
            <a:r>
              <a:rPr lang="en-US" sz="2800" dirty="0" smtClean="0"/>
              <a:t> Project Areas.</a:t>
            </a:r>
          </a:p>
          <a:p>
            <a:pPr lvl="1" eaLnBrk="1" hangingPunct="1"/>
            <a:endParaRPr lang="en-US" sz="2800" dirty="0" smtClean="0"/>
          </a:p>
          <a:p>
            <a:pPr lvl="1" eaLnBrk="1" hangingPunct="1"/>
            <a:r>
              <a:rPr lang="en-US" sz="2800" dirty="0" smtClean="0"/>
              <a:t>Rank Project Areas Septic Tank Density Highest to Lowest.</a:t>
            </a:r>
          </a:p>
          <a:p>
            <a:pPr lvl="1" eaLnBrk="1" hangingPunct="1"/>
            <a:endParaRPr lang="en-US" sz="2800" dirty="0" smtClean="0"/>
          </a:p>
          <a:p>
            <a:pPr lvl="1" eaLnBrk="1" hangingPunct="1"/>
            <a:r>
              <a:rPr lang="en-US" sz="2800" dirty="0" smtClean="0"/>
              <a:t>Maximum TMDL Credit Areas are those with Highest Density of Septic Tanks.</a:t>
            </a:r>
          </a:p>
          <a:p>
            <a:pPr lvl="2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300 Meter Septic Tank Density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45058" name="Content Placeholder 5" descr="300M_Density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1524000"/>
            <a:ext cx="6567488" cy="50752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Project Summary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Septic Tank Phase Out is a </a:t>
            </a:r>
            <a:r>
              <a:rPr lang="en-US" dirty="0" err="1" smtClean="0"/>
              <a:t>Stormwater</a:t>
            </a:r>
            <a:r>
              <a:rPr lang="en-US" dirty="0" smtClean="0"/>
              <a:t> Utility Project and partnership with </a:t>
            </a:r>
            <a:r>
              <a:rPr lang="en-US" dirty="0" err="1" smtClean="0"/>
              <a:t>JEA</a:t>
            </a:r>
            <a:r>
              <a:rPr lang="en-US" dirty="0" smtClean="0"/>
              <a:t> to improve water quality.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The phase out project meets multiple regulatory obligations to eliminate sources of Nitrogen and Bacteria to Duval County’s Waterways.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Contributes to a healthier community by reducing algal blooms and exposure to human pathogens.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105400" y="1447800"/>
            <a:ext cx="4038600" cy="1470025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BMAP Forward &amp; Septic Tanks</a:t>
            </a:r>
            <a:br>
              <a:rPr lang="en-US" sz="3600" dirty="0" smtClean="0"/>
            </a:b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2012 Environmental Symposium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105399" y="3352800"/>
            <a:ext cx="4012949" cy="1752600"/>
          </a:xfrm>
        </p:spPr>
        <p:txBody>
          <a:bodyPr/>
          <a:lstStyle/>
          <a:p>
            <a:r>
              <a:rPr lang="en-US" dirty="0" smtClean="0"/>
              <a:t>John P. Pappas, P.E.</a:t>
            </a:r>
          </a:p>
          <a:p>
            <a:r>
              <a:rPr lang="en-US" sz="2400" dirty="0" smtClean="0"/>
              <a:t>Department of Public Works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939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Maximum Daily Loads &amp; Basin Management Action Plans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Within the City of Jacksonville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161600"/>
            <a:ext cx="2792798" cy="185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2005 St. Johns River Algae Bloom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150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8600" cy="4525962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1507" name="Content Placeholder 7" descr="SJR_2005_algae_bloom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38700" y="2690813"/>
            <a:ext cx="3657600" cy="2438400"/>
          </a:xfrm>
          <a:ln>
            <a:solidFill>
              <a:srgbClr val="00B050"/>
            </a:solidFill>
          </a:ln>
        </p:spPr>
      </p:pic>
      <p:pic>
        <p:nvPicPr>
          <p:cNvPr id="21508" name="Picture 2" descr="algae_bridg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4038600" cy="45720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algn="l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/>
                </a:solidFill>
              </a:rPr>
              <a:t>Total Maximum Daily Load- </a:t>
            </a:r>
            <a:r>
              <a:rPr lang="en-US" dirty="0" err="1" smtClean="0">
                <a:solidFill>
                  <a:schemeClr val="tx2"/>
                </a:solidFill>
              </a:rPr>
              <a:t>TMDL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46238"/>
            <a:ext cx="8229600" cy="498316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700" dirty="0" smtClean="0"/>
              <a:t>Clean Water Act  requires a </a:t>
            </a:r>
            <a:r>
              <a:rPr lang="en-US" sz="2700" dirty="0" err="1" smtClean="0"/>
              <a:t>TMDL</a:t>
            </a:r>
            <a:r>
              <a:rPr lang="en-US" sz="2700" dirty="0" smtClean="0"/>
              <a:t> to be developed when a water is impaired (not meeting designated uses of swimmable and fishable).</a:t>
            </a:r>
          </a:p>
          <a:p>
            <a:pPr eaLnBrk="1" hangingPunct="1">
              <a:lnSpc>
                <a:spcPct val="90000"/>
              </a:lnSpc>
            </a:pPr>
            <a:endParaRPr lang="en-US" sz="2700" dirty="0" smtClean="0"/>
          </a:p>
          <a:p>
            <a:pPr eaLnBrk="1" hangingPunct="1">
              <a:lnSpc>
                <a:spcPct val="90000"/>
              </a:lnSpc>
            </a:pPr>
            <a:r>
              <a:rPr lang="en-US" sz="2700" dirty="0" smtClean="0"/>
              <a:t>TMDL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Adopted into State Rule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Calculates the improvement (pollutant load reduction) necessary to obtain designated uses, and expressed as: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/>
              <a:t>Pound </a:t>
            </a:r>
            <a:r>
              <a:rPr lang="en-US" sz="2000" dirty="0" smtClean="0"/>
              <a:t>Reduction – Target concentration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/>
              <a:t>Percent </a:t>
            </a:r>
            <a:r>
              <a:rPr lang="en-US" sz="2000" dirty="0" smtClean="0"/>
              <a:t>Reduction – Level of Effort</a:t>
            </a:r>
            <a:endParaRPr lang="en-US" sz="21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Allocation (amount of pollutant reduction) assigned to </a:t>
            </a:r>
            <a:r>
              <a:rPr lang="en-US" sz="2000" dirty="0" err="1" smtClean="0"/>
              <a:t>MS4</a:t>
            </a:r>
            <a:r>
              <a:rPr lang="en-US" sz="2000" dirty="0" smtClean="0"/>
              <a:t> and enforceable in the City’s </a:t>
            </a:r>
            <a:r>
              <a:rPr lang="en-US" sz="2000" dirty="0" err="1" smtClean="0"/>
              <a:t>NPDES</a:t>
            </a:r>
            <a:r>
              <a:rPr lang="en-US" sz="2000" dirty="0" smtClean="0"/>
              <a:t> </a:t>
            </a:r>
            <a:r>
              <a:rPr lang="en-US" sz="2000" dirty="0" err="1" smtClean="0"/>
              <a:t>MS4</a:t>
            </a:r>
            <a:r>
              <a:rPr lang="en-US" sz="2000" dirty="0" smtClean="0"/>
              <a:t> Permit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2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en-US" sz="2700" dirty="0" smtClean="0"/>
          </a:p>
          <a:p>
            <a:pPr eaLnBrk="1" hangingPunct="1">
              <a:lnSpc>
                <a:spcPct val="90000"/>
              </a:lnSpc>
            </a:pPr>
            <a:endParaRPr lang="en-US" sz="2700" dirty="0" smtClean="0"/>
          </a:p>
          <a:p>
            <a:pPr eaLnBrk="1" hangingPunct="1">
              <a:lnSpc>
                <a:spcPct val="90000"/>
              </a:lnSpc>
            </a:pPr>
            <a:endParaRPr lang="en-US" sz="2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Autofit/>
          </a:bodyPr>
          <a:lstStyle/>
          <a:p>
            <a:pPr marL="54864" algn="l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/>
                </a:solidFill>
              </a:rPr>
              <a:t>Basin Management Action Plan -</a:t>
            </a:r>
            <a:r>
              <a:rPr lang="en-US" sz="3600" dirty="0" err="1" smtClean="0">
                <a:solidFill>
                  <a:schemeClr val="tx2"/>
                </a:solidFill>
              </a:rPr>
              <a:t>BMAP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The plan to meet the pollutant load reduction detailed in the </a:t>
            </a:r>
            <a:r>
              <a:rPr lang="en-US" dirty="0" err="1" smtClean="0"/>
              <a:t>TMDL</a:t>
            </a:r>
            <a:r>
              <a:rPr lang="en-US" dirty="0" smtClean="0"/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err="1" smtClean="0"/>
              <a:t>BMAP</a:t>
            </a:r>
            <a:r>
              <a:rPr lang="en-US" dirty="0" smtClean="0"/>
              <a:t> Overview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Adopted by </a:t>
            </a:r>
            <a:r>
              <a:rPr lang="en-US" dirty="0" err="1" smtClean="0"/>
              <a:t>FDEP</a:t>
            </a:r>
            <a:r>
              <a:rPr lang="en-US" dirty="0" smtClean="0"/>
              <a:t> Secretarial Order 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Lists Water Quality Projects to Meet Allocated Reduction</a:t>
            </a:r>
          </a:p>
          <a:p>
            <a:pPr marL="822960" lvl="2" indent="-192024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"/>
              <a:defRPr/>
            </a:pPr>
            <a:r>
              <a:rPr lang="en-US" dirty="0" smtClean="0"/>
              <a:t>Structural </a:t>
            </a:r>
          </a:p>
          <a:p>
            <a:pPr marL="822960" lvl="2" indent="-192024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"/>
              <a:defRPr/>
            </a:pPr>
            <a:r>
              <a:rPr lang="en-US" dirty="0" smtClean="0"/>
              <a:t>Non- Structural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Provides Timelines for Project Completion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Enforceable by FDEP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382000" cy="1143000"/>
          </a:xfrm>
        </p:spPr>
        <p:txBody>
          <a:bodyPr/>
          <a:lstStyle/>
          <a:p>
            <a:pPr marL="54864" algn="l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Impaired Waters, </a:t>
            </a:r>
            <a:endParaRPr lang="en-US" sz="40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27650" name="Content Placeholder 5" descr="Map1_impair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1500188"/>
            <a:ext cx="6389688" cy="4937125"/>
          </a:xfrm>
        </p:spPr>
      </p:pic>
      <p:pic>
        <p:nvPicPr>
          <p:cNvPr id="7" name="Picture 6" descr="Map1_TMDL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447800"/>
            <a:ext cx="6389688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Map1_BMAP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447800"/>
            <a:ext cx="6389688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-152400" y="228600"/>
            <a:ext cx="8382000" cy="1143000"/>
          </a:xfrm>
          <a:prstGeom prst="rect">
            <a:avLst/>
          </a:prstGeom>
        </p:spPr>
        <p:txBody>
          <a:bodyPr anchor="b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        </a:t>
            </a:r>
            <a:r>
              <a:rPr lang="en-US" sz="4000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TMDLs</a:t>
            </a:r>
            <a:r>
              <a:rPr lang="en-US" sz="40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,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71600" y="228600"/>
            <a:ext cx="8382000" cy="1143000"/>
          </a:xfrm>
          <a:prstGeom prst="rect">
            <a:avLst/>
          </a:prstGeom>
        </p:spPr>
        <p:txBody>
          <a:bodyPr anchor="b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en-US" sz="4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           </a:t>
            </a:r>
            <a:r>
              <a:rPr lang="en-US" sz="41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&amp; </a:t>
            </a:r>
            <a:r>
              <a:rPr lang="en-US" sz="4100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BMAPs</a:t>
            </a:r>
            <a:endParaRPr lang="en-US" sz="41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 fontScale="90000"/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Adopted TMDLs in Duval County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725223"/>
              </p:ext>
            </p:extLst>
          </p:nvPr>
        </p:nvGraphicFramePr>
        <p:xfrm>
          <a:off x="304800" y="1006834"/>
          <a:ext cx="8610600" cy="4865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5100"/>
                <a:gridCol w="1308100"/>
                <a:gridCol w="1295400"/>
                <a:gridCol w="1981200"/>
                <a:gridCol w="1143000"/>
                <a:gridCol w="1447800"/>
              </a:tblGrid>
              <a:tr h="3340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Garamond"/>
                          <a:ea typeface="Calibri"/>
                          <a:cs typeface="Times New Roman"/>
                        </a:rPr>
                        <a:t>Name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Garamond"/>
                          <a:ea typeface="Calibri"/>
                          <a:cs typeface="Times New Roman"/>
                        </a:rPr>
                        <a:t>Parameter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Garamond"/>
                          <a:ea typeface="Calibri"/>
                          <a:cs typeface="Times New Roman"/>
                        </a:rPr>
                        <a:t>Adopted </a:t>
                      </a:r>
                      <a:r>
                        <a:rPr lang="en-US" sz="1200" b="1" dirty="0" err="1" smtClean="0">
                          <a:latin typeface="Garamond"/>
                          <a:ea typeface="Calibri"/>
                          <a:cs typeface="Times New Roman"/>
                        </a:rPr>
                        <a:t>BMAP</a:t>
                      </a:r>
                      <a:r>
                        <a:rPr lang="en-US" sz="1200" b="1" dirty="0" smtClean="0">
                          <a:latin typeface="Garamond"/>
                          <a:ea typeface="Calibri"/>
                          <a:cs typeface="Times New Roman"/>
                        </a:rPr>
                        <a:t> 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Garamond"/>
                          <a:ea typeface="Calibri"/>
                          <a:cs typeface="Times New Roman"/>
                        </a:rPr>
                        <a:t>Name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Garamond"/>
                          <a:ea typeface="Calibri"/>
                          <a:cs typeface="Times New Roman"/>
                        </a:rPr>
                        <a:t>Parameter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Garamond"/>
                          <a:ea typeface="Calibri"/>
                          <a:cs typeface="Times New Roman"/>
                        </a:rPr>
                        <a:t>Adopted </a:t>
                      </a:r>
                      <a:r>
                        <a:rPr lang="en-US" sz="1200" b="1" dirty="0" err="1">
                          <a:latin typeface="Garamond"/>
                          <a:ea typeface="Calibri"/>
                          <a:cs typeface="Times New Roman"/>
                        </a:rPr>
                        <a:t>BMAP</a:t>
                      </a:r>
                      <a:r>
                        <a:rPr lang="en-US" sz="1200" b="1" dirty="0">
                          <a:latin typeface="Garamond"/>
                          <a:ea typeface="Calibri"/>
                          <a:cs typeface="Times New Roman"/>
                        </a:rPr>
                        <a:t> 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50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Garamond"/>
                          <a:ea typeface="Calibri"/>
                          <a:cs typeface="Times New Roman"/>
                        </a:rPr>
                        <a:t>Trout River Middle</a:t>
                      </a:r>
                      <a:endParaRPr lang="en-US" sz="110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Garamond"/>
                          <a:ea typeface="Calibri"/>
                          <a:cs typeface="Times New Roman"/>
                        </a:rPr>
                        <a:t>Fecal </a:t>
                      </a:r>
                      <a:r>
                        <a:rPr lang="en-US" sz="1100" dirty="0" err="1">
                          <a:latin typeface="Garamond"/>
                          <a:ea typeface="Calibri"/>
                          <a:cs typeface="Times New Roman"/>
                        </a:rPr>
                        <a:t>Coliform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>
                          <a:latin typeface="Garamond"/>
                          <a:ea typeface="Calibri"/>
                          <a:cs typeface="Times New Roman"/>
                        </a:rPr>
                        <a:t>Tributaries II</a:t>
                      </a:r>
                      <a:endParaRPr lang="en-US" sz="1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Garamond"/>
                          <a:ea typeface="Calibri"/>
                          <a:cs typeface="Times New Roman"/>
                        </a:rPr>
                        <a:t>Goodbys</a:t>
                      </a:r>
                      <a:r>
                        <a:rPr lang="en-US" sz="1100" dirty="0">
                          <a:latin typeface="Garamond"/>
                          <a:ea typeface="Calibri"/>
                          <a:cs typeface="Times New Roman"/>
                        </a:rPr>
                        <a:t> Creek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Calibri"/>
                          <a:cs typeface="Times New Roman"/>
                        </a:rPr>
                        <a:t>Fecal Coliform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Calibri"/>
                          <a:cs typeface="Times New Roman"/>
                        </a:rPr>
                        <a:t>Tributaries I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050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Garamond"/>
                          <a:ea typeface="Calibri"/>
                          <a:cs typeface="Times New Roman"/>
                        </a:rPr>
                        <a:t>Trout River Lower</a:t>
                      </a:r>
                      <a:endParaRPr lang="en-US" sz="110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Garamond"/>
                          <a:ea typeface="Calibri"/>
                          <a:cs typeface="Times New Roman"/>
                        </a:rPr>
                        <a:t>Fecal </a:t>
                      </a:r>
                      <a:r>
                        <a:rPr lang="en-US" sz="1100" dirty="0" err="1">
                          <a:latin typeface="Garamond"/>
                          <a:ea typeface="Calibri"/>
                          <a:cs typeface="Times New Roman"/>
                        </a:rPr>
                        <a:t>Coliform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Garamond"/>
                          <a:ea typeface="Calibri"/>
                          <a:cs typeface="Times New Roman"/>
                        </a:rPr>
                        <a:t>Tributaries II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Garamond"/>
                          <a:ea typeface="Calibri"/>
                          <a:cs typeface="Times New Roman"/>
                        </a:rPr>
                        <a:t>Butcher Pen Creek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Garamond"/>
                          <a:ea typeface="Calibri"/>
                          <a:cs typeface="Times New Roman"/>
                        </a:rPr>
                        <a:t>Fecal </a:t>
                      </a:r>
                      <a:r>
                        <a:rPr lang="en-US" sz="1100" dirty="0" err="1">
                          <a:latin typeface="Garamond"/>
                          <a:ea typeface="Calibri"/>
                          <a:cs typeface="Times New Roman"/>
                        </a:rPr>
                        <a:t>Coliform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Garamond"/>
                          <a:ea typeface="Calibri"/>
                          <a:cs typeface="Times New Roman"/>
                        </a:rPr>
                        <a:t>Tributaries I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050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Calibri"/>
                          <a:cs typeface="Times New Roman"/>
                        </a:rPr>
                        <a:t>Terrapin Creek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Garamond"/>
                          <a:ea typeface="Calibri"/>
                          <a:cs typeface="Times New Roman"/>
                        </a:rPr>
                        <a:t>Fecal </a:t>
                      </a:r>
                      <a:r>
                        <a:rPr lang="en-US" sz="1100" dirty="0" err="1">
                          <a:latin typeface="Garamond"/>
                          <a:ea typeface="Calibri"/>
                          <a:cs typeface="Times New Roman"/>
                        </a:rPr>
                        <a:t>Coliform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Garamond"/>
                          <a:ea typeface="Calibri"/>
                          <a:cs typeface="Times New Roman"/>
                        </a:rPr>
                        <a:t>Tributaries I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Garamond"/>
                          <a:ea typeface="Calibri"/>
                          <a:cs typeface="Times New Roman"/>
                        </a:rPr>
                        <a:t>Fishing Creek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Garamond"/>
                          <a:ea typeface="Calibri"/>
                          <a:cs typeface="Times New Roman"/>
                        </a:rPr>
                        <a:t>Fecal </a:t>
                      </a:r>
                      <a:r>
                        <a:rPr lang="en-US" sz="1100" dirty="0" err="1">
                          <a:latin typeface="Garamond"/>
                          <a:ea typeface="Calibri"/>
                          <a:cs typeface="Times New Roman"/>
                        </a:rPr>
                        <a:t>Coliform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Garamond"/>
                          <a:ea typeface="Calibri"/>
                          <a:cs typeface="Times New Roman"/>
                        </a:rPr>
                        <a:t>Tributaries II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050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Calibri"/>
                          <a:cs typeface="Times New Roman"/>
                        </a:rPr>
                        <a:t>Blockhouse Creek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Garamond"/>
                          <a:ea typeface="Calibri"/>
                          <a:cs typeface="Times New Roman"/>
                        </a:rPr>
                        <a:t>Fecal </a:t>
                      </a:r>
                      <a:r>
                        <a:rPr lang="en-US" sz="1100" dirty="0" err="1">
                          <a:latin typeface="Garamond"/>
                          <a:ea typeface="Calibri"/>
                          <a:cs typeface="Times New Roman"/>
                        </a:rPr>
                        <a:t>Coliform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Garamond"/>
                          <a:ea typeface="Calibri"/>
                          <a:cs typeface="Times New Roman"/>
                        </a:rPr>
                        <a:t>Tributaries II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Garamond"/>
                          <a:ea typeface="Calibri"/>
                          <a:cs typeface="Times New Roman"/>
                        </a:rPr>
                        <a:t>Deep Bottom Creek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Calibri"/>
                          <a:cs typeface="Times New Roman"/>
                        </a:rPr>
                        <a:t>Fecal Coliform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Calibri"/>
                          <a:cs typeface="Times New Roman"/>
                        </a:rPr>
                        <a:t>Tributaries II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81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Garamond"/>
                          <a:ea typeface="Calibri"/>
                          <a:cs typeface="Times New Roman"/>
                        </a:rPr>
                        <a:t>Hogan Creek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Garamond"/>
                          <a:ea typeface="Calibri"/>
                          <a:cs typeface="Times New Roman"/>
                        </a:rPr>
                        <a:t>Fecal </a:t>
                      </a:r>
                      <a:r>
                        <a:rPr lang="en-US" sz="1100" dirty="0" err="1">
                          <a:latin typeface="Garamond"/>
                          <a:ea typeface="Calibri"/>
                          <a:cs typeface="Times New Roman"/>
                        </a:rPr>
                        <a:t>Coliform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Garamond"/>
                          <a:ea typeface="Calibri"/>
                          <a:cs typeface="Times New Roman"/>
                        </a:rPr>
                        <a:t>Tributaries I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latin typeface="Garamond"/>
                          <a:ea typeface="Calibri"/>
                          <a:cs typeface="Times New Roman"/>
                        </a:rPr>
                        <a:t>SJR</a:t>
                      </a:r>
                      <a:r>
                        <a:rPr lang="en-US" sz="1100" dirty="0" smtClean="0">
                          <a:latin typeface="Garamond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 smtClean="0">
                          <a:latin typeface="Garamond"/>
                          <a:ea typeface="Calibri"/>
                          <a:cs typeface="Times New Roman"/>
                        </a:rPr>
                        <a:t>Abv</a:t>
                      </a:r>
                      <a:r>
                        <a:rPr lang="en-US" sz="1100" dirty="0" smtClean="0">
                          <a:latin typeface="Garamond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>
                          <a:latin typeface="Garamond"/>
                          <a:ea typeface="Calibri"/>
                          <a:cs typeface="Times New Roman"/>
                        </a:rPr>
                        <a:t>Doctors Lake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Garamond"/>
                          <a:ea typeface="Calibri"/>
                          <a:cs typeface="Times New Roman"/>
                        </a:rPr>
                        <a:t>Nitrogen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Garamond"/>
                          <a:ea typeface="Calibri"/>
                          <a:cs typeface="Times New Roman"/>
                        </a:rPr>
                        <a:t>LSJRB</a:t>
                      </a:r>
                      <a:r>
                        <a:rPr lang="en-US" sz="1100" dirty="0">
                          <a:latin typeface="Garamond"/>
                          <a:ea typeface="Calibri"/>
                          <a:cs typeface="Times New Roman"/>
                        </a:rPr>
                        <a:t> Main Stem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46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Garamond"/>
                          <a:ea typeface="Calibri"/>
                          <a:cs typeface="Times New Roman"/>
                        </a:rPr>
                        <a:t>Wills Branch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Garamond"/>
                          <a:ea typeface="Calibri"/>
                          <a:cs typeface="Times New Roman"/>
                        </a:rPr>
                        <a:t>Fecal </a:t>
                      </a:r>
                      <a:r>
                        <a:rPr lang="en-US" sz="1100" dirty="0" err="1">
                          <a:latin typeface="Garamond"/>
                          <a:ea typeface="Calibri"/>
                          <a:cs typeface="Times New Roman"/>
                        </a:rPr>
                        <a:t>Coliform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Garamond"/>
                          <a:ea typeface="Calibri"/>
                          <a:cs typeface="Times New Roman"/>
                        </a:rPr>
                        <a:t>Tributaries II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latin typeface="Garamond"/>
                          <a:ea typeface="Calibri"/>
                          <a:cs typeface="Times New Roman"/>
                        </a:rPr>
                        <a:t>SJR</a:t>
                      </a:r>
                      <a:r>
                        <a:rPr lang="en-US" sz="1100" dirty="0" smtClean="0">
                          <a:latin typeface="Garamond"/>
                          <a:ea typeface="Calibri"/>
                          <a:cs typeface="Times New Roman"/>
                        </a:rPr>
                        <a:t> Above </a:t>
                      </a:r>
                      <a:r>
                        <a:rPr lang="en-US" sz="1100" dirty="0">
                          <a:latin typeface="Garamond"/>
                          <a:ea typeface="Calibri"/>
                          <a:cs typeface="Times New Roman"/>
                        </a:rPr>
                        <a:t>Piney Point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Garamond"/>
                          <a:ea typeface="Calibri"/>
                          <a:cs typeface="Times New Roman"/>
                        </a:rPr>
                        <a:t>Nitrogen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Garamond"/>
                          <a:ea typeface="Calibri"/>
                          <a:cs typeface="Times New Roman"/>
                        </a:rPr>
                        <a:t>LSJRB</a:t>
                      </a:r>
                      <a:r>
                        <a:rPr lang="en-US" sz="1100" dirty="0">
                          <a:latin typeface="Garamond"/>
                          <a:ea typeface="Calibri"/>
                          <a:cs typeface="Times New Roman"/>
                        </a:rPr>
                        <a:t> Main Stem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050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Garamond"/>
                          <a:ea typeface="Calibri"/>
                          <a:cs typeface="Times New Roman"/>
                        </a:rPr>
                        <a:t>Sherman Creek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Garamond"/>
                          <a:ea typeface="Calibri"/>
                          <a:cs typeface="Times New Roman"/>
                        </a:rPr>
                        <a:t>Fecal </a:t>
                      </a:r>
                      <a:r>
                        <a:rPr lang="en-US" sz="1100" dirty="0" err="1">
                          <a:latin typeface="Garamond"/>
                          <a:ea typeface="Calibri"/>
                          <a:cs typeface="Times New Roman"/>
                        </a:rPr>
                        <a:t>Coliform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Garamond"/>
                          <a:ea typeface="Calibri"/>
                          <a:cs typeface="Times New Roman"/>
                        </a:rPr>
                        <a:t>Tributaries II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latin typeface="Garamond"/>
                          <a:ea typeface="Calibri"/>
                          <a:cs typeface="Times New Roman"/>
                        </a:rPr>
                        <a:t>SJR</a:t>
                      </a:r>
                      <a:r>
                        <a:rPr lang="en-US" sz="1100" dirty="0" smtClean="0">
                          <a:latin typeface="Garamond"/>
                          <a:ea typeface="Calibri"/>
                          <a:cs typeface="Times New Roman"/>
                        </a:rPr>
                        <a:t> Above </a:t>
                      </a:r>
                      <a:r>
                        <a:rPr lang="en-US" sz="1100" dirty="0">
                          <a:latin typeface="Garamond"/>
                          <a:ea typeface="Calibri"/>
                          <a:cs typeface="Times New Roman"/>
                        </a:rPr>
                        <a:t>Mouth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Garamond"/>
                          <a:ea typeface="Calibri"/>
                          <a:cs typeface="Times New Roman"/>
                        </a:rPr>
                        <a:t>Nitrogen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Garamond"/>
                          <a:ea typeface="Calibri"/>
                          <a:cs typeface="Times New Roman"/>
                        </a:rPr>
                        <a:t>LSJRB</a:t>
                      </a:r>
                      <a:r>
                        <a:rPr lang="en-US" sz="1100" dirty="0">
                          <a:latin typeface="Garamond"/>
                          <a:ea typeface="Calibri"/>
                          <a:cs typeface="Times New Roman"/>
                        </a:rPr>
                        <a:t> Main Stem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079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Calibri"/>
                          <a:cs typeface="Times New Roman"/>
                        </a:rPr>
                        <a:t>Moncrief Creek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Calibri"/>
                          <a:cs typeface="Times New Roman"/>
                        </a:rPr>
                        <a:t>Fecal Coliform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Garamond"/>
                          <a:ea typeface="Calibri"/>
                          <a:cs typeface="Times New Roman"/>
                        </a:rPr>
                        <a:t>Tributaries II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latin typeface="Garamond"/>
                          <a:ea typeface="Calibri"/>
                          <a:cs typeface="Times New Roman"/>
                        </a:rPr>
                        <a:t>SJR</a:t>
                      </a:r>
                      <a:r>
                        <a:rPr lang="en-US" sz="1100" dirty="0" smtClean="0">
                          <a:latin typeface="Garamond"/>
                          <a:ea typeface="Calibri"/>
                          <a:cs typeface="Times New Roman"/>
                        </a:rPr>
                        <a:t> Above </a:t>
                      </a:r>
                      <a:r>
                        <a:rPr lang="en-US" sz="1100" dirty="0" err="1" smtClean="0">
                          <a:latin typeface="Garamond"/>
                          <a:ea typeface="Calibri"/>
                          <a:cs typeface="Times New Roman"/>
                        </a:rPr>
                        <a:t>ICW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Garamond"/>
                          <a:ea typeface="Calibri"/>
                          <a:cs typeface="Times New Roman"/>
                        </a:rPr>
                        <a:t>Nitrogen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Garamond"/>
                          <a:ea typeface="Calibri"/>
                          <a:cs typeface="Times New Roman"/>
                        </a:rPr>
                        <a:t>LSJRB</a:t>
                      </a:r>
                      <a:r>
                        <a:rPr lang="en-US" sz="1100" dirty="0">
                          <a:latin typeface="Garamond"/>
                          <a:ea typeface="Calibri"/>
                          <a:cs typeface="Times New Roman"/>
                        </a:rPr>
                        <a:t> Main Stem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079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Calibri"/>
                          <a:cs typeface="Times New Roman"/>
                        </a:rPr>
                        <a:t>Newcastle Creek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Calibri"/>
                          <a:cs typeface="Times New Roman"/>
                        </a:rPr>
                        <a:t>Fecal Coliform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Garamond"/>
                          <a:ea typeface="Calibri"/>
                          <a:cs typeface="Times New Roman"/>
                        </a:rPr>
                        <a:t>Tributaries I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latin typeface="Garamond"/>
                          <a:ea typeface="Calibri"/>
                          <a:cs typeface="Times New Roman"/>
                        </a:rPr>
                        <a:t>SJR</a:t>
                      </a:r>
                      <a:r>
                        <a:rPr lang="en-US" sz="1100" dirty="0" smtClean="0">
                          <a:latin typeface="Garamond"/>
                          <a:ea typeface="Calibri"/>
                          <a:cs typeface="Times New Roman"/>
                        </a:rPr>
                        <a:t> Above </a:t>
                      </a:r>
                      <a:r>
                        <a:rPr lang="en-US" sz="1100" dirty="0">
                          <a:latin typeface="Garamond"/>
                          <a:ea typeface="Calibri"/>
                          <a:cs typeface="Times New Roman"/>
                        </a:rPr>
                        <a:t>Dames </a:t>
                      </a:r>
                      <a:r>
                        <a:rPr lang="en-US" sz="1100" dirty="0" smtClean="0">
                          <a:latin typeface="Garamond"/>
                          <a:ea typeface="Calibri"/>
                          <a:cs typeface="Times New Roman"/>
                        </a:rPr>
                        <a:t>Pt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Garamond"/>
                          <a:ea typeface="Calibri"/>
                          <a:cs typeface="Times New Roman"/>
                        </a:rPr>
                        <a:t>Nitrogen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Garamond"/>
                          <a:ea typeface="Calibri"/>
                          <a:cs typeface="Times New Roman"/>
                        </a:rPr>
                        <a:t>LSJRB</a:t>
                      </a:r>
                      <a:r>
                        <a:rPr lang="en-US" sz="1100" dirty="0">
                          <a:latin typeface="Garamond"/>
                          <a:ea typeface="Calibri"/>
                          <a:cs typeface="Times New Roman"/>
                        </a:rPr>
                        <a:t> Main Stem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079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Garamond"/>
                          <a:ea typeface="Calibri"/>
                          <a:cs typeface="Times New Roman"/>
                        </a:rPr>
                        <a:t>Williamson Creek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Garamond"/>
                          <a:ea typeface="Calibri"/>
                          <a:cs typeface="Times New Roman"/>
                        </a:rPr>
                        <a:t>Fecal </a:t>
                      </a:r>
                      <a:r>
                        <a:rPr lang="en-US" sz="1100" dirty="0" err="1">
                          <a:latin typeface="Garamond"/>
                          <a:ea typeface="Calibri"/>
                          <a:cs typeface="Times New Roman"/>
                        </a:rPr>
                        <a:t>Coliform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Garamond"/>
                          <a:ea typeface="Calibri"/>
                          <a:cs typeface="Times New Roman"/>
                        </a:rPr>
                        <a:t>Tributaries II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latin typeface="Garamond"/>
                          <a:ea typeface="Calibri"/>
                          <a:cs typeface="Times New Roman"/>
                        </a:rPr>
                        <a:t>SJR</a:t>
                      </a:r>
                      <a:r>
                        <a:rPr lang="en-US" sz="1100" dirty="0" smtClean="0">
                          <a:latin typeface="Garamond"/>
                          <a:ea typeface="Calibri"/>
                          <a:cs typeface="Times New Roman"/>
                        </a:rPr>
                        <a:t> Above </a:t>
                      </a:r>
                      <a:r>
                        <a:rPr lang="en-US" sz="1100" dirty="0">
                          <a:latin typeface="Garamond"/>
                          <a:ea typeface="Calibri"/>
                          <a:cs typeface="Times New Roman"/>
                        </a:rPr>
                        <a:t>Trout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Garamond"/>
                          <a:ea typeface="Calibri"/>
                          <a:cs typeface="Times New Roman"/>
                        </a:rPr>
                        <a:t>Nitrogen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Garamond"/>
                          <a:ea typeface="Calibri"/>
                          <a:cs typeface="Times New Roman"/>
                        </a:rPr>
                        <a:t>LSJRB</a:t>
                      </a:r>
                      <a:r>
                        <a:rPr lang="en-US" sz="1100" dirty="0">
                          <a:latin typeface="Garamond"/>
                          <a:ea typeface="Calibri"/>
                          <a:cs typeface="Times New Roman"/>
                        </a:rPr>
                        <a:t> Main Stem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079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Garamond"/>
                          <a:ea typeface="Calibri"/>
                          <a:cs typeface="Times New Roman"/>
                        </a:rPr>
                        <a:t>Greenfield </a:t>
                      </a:r>
                      <a:r>
                        <a:rPr lang="en-US" sz="1100" dirty="0" smtClean="0">
                          <a:latin typeface="Garamond"/>
                          <a:ea typeface="Calibri"/>
                          <a:cs typeface="Times New Roman"/>
                        </a:rPr>
                        <a:t>Creek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Calibri"/>
                          <a:cs typeface="Times New Roman"/>
                        </a:rPr>
                        <a:t>Fecal Coliform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Garamond"/>
                          <a:ea typeface="Calibri"/>
                          <a:cs typeface="Times New Roman"/>
                        </a:rPr>
                        <a:t>Tributaries II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latin typeface="Garamond"/>
                          <a:ea typeface="Calibri"/>
                          <a:cs typeface="Times New Roman"/>
                        </a:rPr>
                        <a:t>SJR</a:t>
                      </a:r>
                      <a:r>
                        <a:rPr lang="en-US" sz="1100" dirty="0" smtClean="0">
                          <a:latin typeface="Garamond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100" dirty="0">
                          <a:latin typeface="Garamond"/>
                          <a:ea typeface="Calibri"/>
                          <a:cs typeface="Times New Roman"/>
                        </a:rPr>
                        <a:t>Warren </a:t>
                      </a:r>
                      <a:r>
                        <a:rPr lang="en-US" sz="1100" dirty="0" smtClean="0">
                          <a:latin typeface="Garamond"/>
                          <a:ea typeface="Calibri"/>
                          <a:cs typeface="Times New Roman"/>
                        </a:rPr>
                        <a:t>Bridge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Garamond"/>
                          <a:ea typeface="Calibri"/>
                          <a:cs typeface="Times New Roman"/>
                        </a:rPr>
                        <a:t>Nitrogen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Garamond"/>
                          <a:ea typeface="Calibri"/>
                          <a:cs typeface="Times New Roman"/>
                        </a:rPr>
                        <a:t>LSJRB</a:t>
                      </a:r>
                      <a:r>
                        <a:rPr lang="en-US" sz="1100" dirty="0">
                          <a:latin typeface="Garamond"/>
                          <a:ea typeface="Calibri"/>
                          <a:cs typeface="Times New Roman"/>
                        </a:rPr>
                        <a:t> Main Stem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958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Garamond"/>
                          <a:ea typeface="Calibri"/>
                          <a:cs typeface="Times New Roman"/>
                        </a:rPr>
                        <a:t>Deer Creek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Calibri"/>
                          <a:cs typeface="Times New Roman"/>
                        </a:rPr>
                        <a:t>Fecal Coliform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Garamond"/>
                          <a:ea typeface="Calibri"/>
                          <a:cs typeface="Times New Roman"/>
                        </a:rPr>
                        <a:t>Tributaries I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Garamond" pitchFamily="18" charset="0"/>
                          <a:ea typeface="Calibri"/>
                          <a:cs typeface="Times New Roman"/>
                        </a:rPr>
                        <a:t>Red</a:t>
                      </a:r>
                      <a:r>
                        <a:rPr lang="en-US" sz="1100" b="1" baseline="0" dirty="0" smtClean="0">
                          <a:latin typeface="Garamond" pitchFamily="18" charset="0"/>
                          <a:ea typeface="Calibri"/>
                          <a:cs typeface="Times New Roman"/>
                        </a:rPr>
                        <a:t> Cell Indicates No Adopted </a:t>
                      </a:r>
                      <a:r>
                        <a:rPr lang="en-US" sz="1100" b="1" baseline="0" dirty="0" err="1" smtClean="0">
                          <a:latin typeface="Garamond" pitchFamily="18" charset="0"/>
                          <a:ea typeface="Calibri"/>
                          <a:cs typeface="Times New Roman"/>
                        </a:rPr>
                        <a:t>BMAP</a:t>
                      </a:r>
                      <a:endParaRPr lang="en-US" sz="1100" b="1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079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Calibri"/>
                          <a:cs typeface="Times New Roman"/>
                        </a:rPr>
                        <a:t>McCoy Creek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Calibri"/>
                          <a:cs typeface="Times New Roman"/>
                        </a:rPr>
                        <a:t>Fecal Coliform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Garamond"/>
                          <a:ea typeface="Calibri"/>
                          <a:cs typeface="Times New Roman"/>
                        </a:rPr>
                        <a:t>Tributaries II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Garamond"/>
                          <a:ea typeface="Calibri"/>
                          <a:cs typeface="Times New Roman"/>
                        </a:rPr>
                        <a:t>Arlington River</a:t>
                      </a: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Garamond"/>
                          <a:ea typeface="Calibri"/>
                          <a:cs typeface="Times New Roman"/>
                        </a:rPr>
                        <a:t>Nitrogen</a:t>
                      </a: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Garamond"/>
                          <a:ea typeface="Calibri"/>
                          <a:cs typeface="Times New Roman"/>
                        </a:rPr>
                        <a:t>N/A</a:t>
                      </a: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/>
                    </a:solidFill>
                  </a:tcPr>
                </a:tc>
              </a:tr>
              <a:tr h="2079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Garamond"/>
                          <a:ea typeface="Calibri"/>
                          <a:cs typeface="Times New Roman"/>
                        </a:rPr>
                        <a:t>Cormorant Branch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Garamond"/>
                          <a:ea typeface="Calibri"/>
                          <a:cs typeface="Times New Roman"/>
                        </a:rPr>
                        <a:t>Fecal </a:t>
                      </a:r>
                      <a:r>
                        <a:rPr lang="en-US" sz="1100" dirty="0" err="1">
                          <a:latin typeface="Garamond"/>
                          <a:ea typeface="Calibri"/>
                          <a:cs typeface="Times New Roman"/>
                        </a:rPr>
                        <a:t>Coliform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Garamond"/>
                          <a:ea typeface="Calibri"/>
                          <a:cs typeface="Times New Roman"/>
                        </a:rPr>
                        <a:t>Tributaries II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err="1">
                          <a:latin typeface="Garamond"/>
                          <a:ea typeface="Calibri"/>
                          <a:cs typeface="Times New Roman"/>
                        </a:rPr>
                        <a:t>Julington</a:t>
                      </a:r>
                      <a:r>
                        <a:rPr lang="en-US" sz="1100" b="0" dirty="0">
                          <a:latin typeface="Garamond"/>
                          <a:ea typeface="Calibri"/>
                          <a:cs typeface="Times New Roman"/>
                        </a:rPr>
                        <a:t> Creek</a:t>
                      </a: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Garamond"/>
                          <a:ea typeface="Calibri"/>
                          <a:cs typeface="Times New Roman"/>
                        </a:rPr>
                        <a:t>Fecal </a:t>
                      </a:r>
                      <a:r>
                        <a:rPr lang="en-US" sz="1100" b="0" dirty="0" err="1">
                          <a:latin typeface="Garamond"/>
                          <a:ea typeface="Calibri"/>
                          <a:cs typeface="Times New Roman"/>
                        </a:rPr>
                        <a:t>Coliform</a:t>
                      </a: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Garamond"/>
                          <a:ea typeface="Calibri"/>
                          <a:cs typeface="Times New Roman"/>
                        </a:rPr>
                        <a:t>N/A</a:t>
                      </a: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/>
                    </a:solidFill>
                  </a:tcPr>
                </a:tc>
              </a:tr>
              <a:tr h="2050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Calibri"/>
                          <a:cs typeface="Times New Roman"/>
                        </a:rPr>
                        <a:t>Pottsburg Creek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Calibri"/>
                          <a:cs typeface="Times New Roman"/>
                        </a:rPr>
                        <a:t>Fecal Coliform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Garamond"/>
                          <a:ea typeface="Calibri"/>
                          <a:cs typeface="Times New Roman"/>
                        </a:rPr>
                        <a:t>Tributaries II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Garamond"/>
                          <a:ea typeface="Calibri"/>
                          <a:cs typeface="Times New Roman"/>
                        </a:rPr>
                        <a:t>Little Black Creek</a:t>
                      </a: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Garamond"/>
                          <a:ea typeface="Calibri"/>
                          <a:cs typeface="Times New Roman"/>
                        </a:rPr>
                        <a:t>Fecal </a:t>
                      </a:r>
                      <a:r>
                        <a:rPr lang="en-US" sz="1100" b="0" dirty="0" err="1">
                          <a:latin typeface="Garamond"/>
                          <a:ea typeface="Calibri"/>
                          <a:cs typeface="Times New Roman"/>
                        </a:rPr>
                        <a:t>Coliform</a:t>
                      </a: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Garamond"/>
                          <a:ea typeface="Calibri"/>
                          <a:cs typeface="Times New Roman"/>
                        </a:rPr>
                        <a:t>N/A</a:t>
                      </a: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/>
                    </a:solidFill>
                  </a:tcPr>
                </a:tc>
              </a:tr>
              <a:tr h="2050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Calibri"/>
                          <a:cs typeface="Times New Roman"/>
                        </a:rPr>
                        <a:t>Hopkins Creek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Calibri"/>
                          <a:cs typeface="Times New Roman"/>
                        </a:rPr>
                        <a:t>Fecal Coliform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Garamond"/>
                          <a:ea typeface="Calibri"/>
                          <a:cs typeface="Times New Roman"/>
                        </a:rPr>
                        <a:t>Tributaries II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err="1" smtClean="0">
                          <a:latin typeface="Garamond"/>
                          <a:ea typeface="Calibri"/>
                          <a:cs typeface="Times New Roman"/>
                        </a:rPr>
                        <a:t>Ribault</a:t>
                      </a:r>
                      <a:r>
                        <a:rPr lang="en-US" sz="1100" b="0" dirty="0" smtClean="0">
                          <a:latin typeface="Garamond"/>
                          <a:ea typeface="Calibri"/>
                          <a:cs typeface="Times New Roman"/>
                        </a:rPr>
                        <a:t> River</a:t>
                      </a:r>
                      <a:endParaRPr lang="en-US" sz="1100" b="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Garamond"/>
                          <a:ea typeface="Calibri"/>
                          <a:cs typeface="Times New Roman"/>
                        </a:rPr>
                        <a:t>Fecal </a:t>
                      </a:r>
                      <a:r>
                        <a:rPr lang="en-US" sz="1100" b="0" dirty="0" err="1">
                          <a:latin typeface="Garamond"/>
                          <a:ea typeface="Calibri"/>
                          <a:cs typeface="Times New Roman"/>
                        </a:rPr>
                        <a:t>Coliform</a:t>
                      </a: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Garamond"/>
                          <a:ea typeface="Calibri"/>
                          <a:cs typeface="Times New Roman"/>
                        </a:rPr>
                        <a:t>N/A</a:t>
                      </a: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/>
                    </a:solidFill>
                  </a:tcPr>
                </a:tc>
              </a:tr>
              <a:tr h="2050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Garamond"/>
                          <a:ea typeface="Calibri"/>
                          <a:cs typeface="Times New Roman"/>
                        </a:rPr>
                        <a:t>Big </a:t>
                      </a:r>
                      <a:r>
                        <a:rPr lang="en-US" sz="1100" dirty="0" err="1">
                          <a:latin typeface="Garamond"/>
                          <a:ea typeface="Calibri"/>
                          <a:cs typeface="Times New Roman"/>
                        </a:rPr>
                        <a:t>Fishweir</a:t>
                      </a:r>
                      <a:r>
                        <a:rPr lang="en-US" sz="1100" dirty="0">
                          <a:latin typeface="Garamond"/>
                          <a:ea typeface="Calibri"/>
                          <a:cs typeface="Times New Roman"/>
                        </a:rPr>
                        <a:t> Creek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Calibri"/>
                          <a:cs typeface="Times New Roman"/>
                        </a:rPr>
                        <a:t>Fecal Coliform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Calibri"/>
                          <a:cs typeface="Times New Roman"/>
                        </a:rPr>
                        <a:t>Tributaries I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Garamond"/>
                          <a:ea typeface="Calibri"/>
                          <a:cs typeface="Times New Roman"/>
                        </a:rPr>
                        <a:t>Strawberry Creek</a:t>
                      </a: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Garamond"/>
                          <a:ea typeface="Calibri"/>
                          <a:cs typeface="Times New Roman"/>
                        </a:rPr>
                        <a:t>Fecal </a:t>
                      </a:r>
                      <a:r>
                        <a:rPr lang="en-US" sz="1100" b="0" dirty="0" err="1">
                          <a:latin typeface="Garamond"/>
                          <a:ea typeface="Calibri"/>
                          <a:cs typeface="Times New Roman"/>
                        </a:rPr>
                        <a:t>Coliform</a:t>
                      </a: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Garamond"/>
                          <a:ea typeface="Calibri"/>
                          <a:cs typeface="Times New Roman"/>
                        </a:rPr>
                        <a:t>N/A</a:t>
                      </a: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/>
                    </a:solidFill>
                  </a:tcPr>
                </a:tc>
              </a:tr>
              <a:tr h="2050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Garamond"/>
                          <a:ea typeface="Calibri"/>
                          <a:cs typeface="Times New Roman"/>
                        </a:rPr>
                        <a:t>Miller Creek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Garamond"/>
                          <a:ea typeface="Calibri"/>
                          <a:cs typeface="Times New Roman"/>
                        </a:rPr>
                        <a:t>Fecal </a:t>
                      </a:r>
                      <a:r>
                        <a:rPr lang="en-US" sz="1100" dirty="0" err="1">
                          <a:latin typeface="Garamond"/>
                          <a:ea typeface="Calibri"/>
                          <a:cs typeface="Times New Roman"/>
                        </a:rPr>
                        <a:t>Coliform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Calibri"/>
                          <a:cs typeface="Times New Roman"/>
                        </a:rPr>
                        <a:t>Tributaries I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latin typeface="Garamond"/>
                          <a:ea typeface="Calibri"/>
                          <a:cs typeface="Times New Roman"/>
                        </a:rPr>
                        <a:t>Cedar River</a:t>
                      </a:r>
                      <a:endParaRPr lang="en-US" sz="1100" b="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Garamond"/>
                          <a:ea typeface="Calibri"/>
                          <a:cs typeface="Times New Roman"/>
                        </a:rPr>
                        <a:t>Fecal </a:t>
                      </a:r>
                      <a:r>
                        <a:rPr lang="en-US" sz="1100" b="0" dirty="0" err="1">
                          <a:latin typeface="Garamond"/>
                          <a:ea typeface="Calibri"/>
                          <a:cs typeface="Times New Roman"/>
                        </a:rPr>
                        <a:t>Coliform</a:t>
                      </a: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Garamond"/>
                          <a:ea typeface="Calibri"/>
                          <a:cs typeface="Times New Roman"/>
                        </a:rPr>
                        <a:t>N/A</a:t>
                      </a: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/>
                    </a:solidFill>
                  </a:tcPr>
                </a:tc>
              </a:tr>
              <a:tr h="2050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Calibri"/>
                          <a:cs typeface="Times New Roman"/>
                        </a:rPr>
                        <a:t>Craig Creek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Garamond"/>
                          <a:ea typeface="Calibri"/>
                          <a:cs typeface="Times New Roman"/>
                        </a:rPr>
                        <a:t>Fecal </a:t>
                      </a:r>
                      <a:r>
                        <a:rPr lang="en-US" sz="1100" dirty="0" err="1">
                          <a:latin typeface="Garamond"/>
                          <a:ea typeface="Calibri"/>
                          <a:cs typeface="Times New Roman"/>
                        </a:rPr>
                        <a:t>Coliform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Calibri"/>
                          <a:cs typeface="Times New Roman"/>
                        </a:rPr>
                        <a:t>Tributaries II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Garamond"/>
                          <a:ea typeface="Calibri"/>
                          <a:cs typeface="Times New Roman"/>
                        </a:rPr>
                        <a:t>Big Davis Creek</a:t>
                      </a: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Garamond"/>
                          <a:ea typeface="Calibri"/>
                          <a:cs typeface="Times New Roman"/>
                        </a:rPr>
                        <a:t>Fecal </a:t>
                      </a:r>
                      <a:r>
                        <a:rPr lang="en-US" sz="1100" b="0" dirty="0" err="1">
                          <a:latin typeface="Garamond"/>
                          <a:ea typeface="Calibri"/>
                          <a:cs typeface="Times New Roman"/>
                        </a:rPr>
                        <a:t>Coliform</a:t>
                      </a: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Garamond"/>
                          <a:ea typeface="Calibri"/>
                          <a:cs typeface="Times New Roman"/>
                        </a:rPr>
                        <a:t>N/A</a:t>
                      </a: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/>
                    </a:solidFill>
                  </a:tcPr>
                </a:tc>
              </a:tr>
              <a:tr h="2050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Garamond"/>
                          <a:ea typeface="Calibri"/>
                          <a:cs typeface="Times New Roman"/>
                        </a:rPr>
                        <a:t>Open </a:t>
                      </a:r>
                      <a:r>
                        <a:rPr lang="en-US" sz="1100" dirty="0" smtClean="0">
                          <a:latin typeface="Garamond"/>
                          <a:ea typeface="Calibri"/>
                          <a:cs typeface="Times New Roman"/>
                        </a:rPr>
                        <a:t>Creek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Garamond"/>
                          <a:ea typeface="Calibri"/>
                          <a:cs typeface="Times New Roman"/>
                        </a:rPr>
                        <a:t>Fecal </a:t>
                      </a:r>
                      <a:r>
                        <a:rPr lang="en-US" sz="1100" dirty="0" err="1">
                          <a:latin typeface="Garamond"/>
                          <a:ea typeface="Calibri"/>
                          <a:cs typeface="Times New Roman"/>
                        </a:rPr>
                        <a:t>Coliform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Calibri"/>
                          <a:cs typeface="Times New Roman"/>
                        </a:rPr>
                        <a:t>Tributaries I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latin typeface="Garamond"/>
                          <a:ea typeface="Calibri"/>
                          <a:cs typeface="Times New Roman"/>
                        </a:rPr>
                        <a:t>Ortega River</a:t>
                      </a:r>
                      <a:endParaRPr lang="en-US" sz="1100" b="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Garamond"/>
                          <a:ea typeface="Calibri"/>
                          <a:cs typeface="Times New Roman"/>
                        </a:rPr>
                        <a:t>Fecal </a:t>
                      </a:r>
                      <a:r>
                        <a:rPr lang="en-US" sz="1100" b="0" dirty="0" err="1">
                          <a:latin typeface="Garamond"/>
                          <a:ea typeface="Calibri"/>
                          <a:cs typeface="Times New Roman"/>
                        </a:rPr>
                        <a:t>Coliform</a:t>
                      </a: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Garamond"/>
                          <a:ea typeface="Calibri"/>
                          <a:cs typeface="Times New Roman"/>
                        </a:rPr>
                        <a:t>N/A</a:t>
                      </a: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/>
                    </a:solidFill>
                  </a:tcPr>
                </a:tc>
              </a:tr>
              <a:tr h="2050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Garamond"/>
                          <a:ea typeface="Calibri"/>
                          <a:cs typeface="Times New Roman"/>
                        </a:rPr>
                        <a:t>Miramar Creek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Garamond"/>
                          <a:ea typeface="Calibri"/>
                          <a:cs typeface="Times New Roman"/>
                        </a:rPr>
                        <a:t>Fecal </a:t>
                      </a:r>
                      <a:r>
                        <a:rPr lang="en-US" sz="1100" dirty="0" err="1">
                          <a:latin typeface="Garamond"/>
                          <a:ea typeface="Calibri"/>
                          <a:cs typeface="Times New Roman"/>
                        </a:rPr>
                        <a:t>Coliform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Calibri"/>
                          <a:cs typeface="Times New Roman"/>
                        </a:rPr>
                        <a:t>Tributaries I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Garamond"/>
                          <a:ea typeface="Calibri"/>
                          <a:cs typeface="Times New Roman"/>
                        </a:rPr>
                        <a:t>Durbin Creek</a:t>
                      </a: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Garamond"/>
                          <a:ea typeface="Calibri"/>
                          <a:cs typeface="Times New Roman"/>
                        </a:rPr>
                        <a:t>Fecal </a:t>
                      </a:r>
                      <a:r>
                        <a:rPr lang="en-US" sz="1100" b="0" dirty="0" err="1">
                          <a:latin typeface="Garamond"/>
                          <a:ea typeface="Calibri"/>
                          <a:cs typeface="Times New Roman"/>
                        </a:rPr>
                        <a:t>Coliform</a:t>
                      </a: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Garamond"/>
                          <a:ea typeface="Calibri"/>
                          <a:cs typeface="Times New Roman"/>
                        </a:rPr>
                        <a:t>N/A</a:t>
                      </a: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City of Jacksonville </a:t>
            </a:r>
            <a:r>
              <a:rPr lang="en-US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BMAPs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8600" cy="4525962"/>
          </a:xfrm>
        </p:spPr>
        <p:txBody>
          <a:bodyPr/>
          <a:lstStyle/>
          <a:p>
            <a:pPr eaLnBrk="1" hangingPunct="1"/>
            <a:r>
              <a:rPr lang="en-US" smtClean="0"/>
              <a:t>Main Stem </a:t>
            </a:r>
          </a:p>
          <a:p>
            <a:pPr lvl="1" eaLnBrk="1" hangingPunct="1"/>
            <a:r>
              <a:rPr lang="en-US" smtClean="0"/>
              <a:t>Total Nitrogen</a:t>
            </a:r>
          </a:p>
          <a:p>
            <a:pPr lvl="1" eaLnBrk="1" hangingPunct="1"/>
            <a:r>
              <a:rPr lang="en-US" smtClean="0"/>
              <a:t> Adopted, October 2008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Tributaries I </a:t>
            </a:r>
          </a:p>
          <a:p>
            <a:pPr lvl="1" eaLnBrk="1" hangingPunct="1"/>
            <a:r>
              <a:rPr lang="en-US" smtClean="0"/>
              <a:t>Fecal Coliform</a:t>
            </a:r>
          </a:p>
          <a:p>
            <a:pPr lvl="1" eaLnBrk="1" hangingPunct="1"/>
            <a:r>
              <a:rPr lang="en-US" smtClean="0"/>
              <a:t>Ten Waterbodies</a:t>
            </a:r>
          </a:p>
          <a:p>
            <a:pPr lvl="1" eaLnBrk="1" hangingPunct="1"/>
            <a:r>
              <a:rPr lang="en-US" smtClean="0"/>
              <a:t>Adopted, December 2009</a:t>
            </a:r>
          </a:p>
          <a:p>
            <a:pPr eaLnBrk="1" hangingPunct="1"/>
            <a:endParaRPr lang="en-US" smtClean="0"/>
          </a:p>
        </p:txBody>
      </p:sp>
      <p:sp>
        <p:nvSpPr>
          <p:cNvPr id="2457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6238"/>
            <a:ext cx="4038600" cy="4525962"/>
          </a:xfrm>
        </p:spPr>
        <p:txBody>
          <a:bodyPr/>
          <a:lstStyle/>
          <a:p>
            <a:pPr eaLnBrk="1" hangingPunct="1"/>
            <a:r>
              <a:rPr lang="en-US" dirty="0" smtClean="0"/>
              <a:t>Tributaries II</a:t>
            </a:r>
          </a:p>
          <a:p>
            <a:pPr lvl="1" eaLnBrk="1" hangingPunct="1"/>
            <a:r>
              <a:rPr lang="en-US" dirty="0" smtClean="0"/>
              <a:t>Fecal Coliform</a:t>
            </a:r>
          </a:p>
          <a:p>
            <a:pPr lvl="1" eaLnBrk="1" hangingPunct="1"/>
            <a:r>
              <a:rPr lang="en-US" dirty="0" smtClean="0"/>
              <a:t>Fifteen </a:t>
            </a:r>
            <a:r>
              <a:rPr lang="en-US" dirty="0" err="1" smtClean="0"/>
              <a:t>Waterbodies</a:t>
            </a:r>
            <a:endParaRPr lang="en-US" dirty="0" smtClean="0"/>
          </a:p>
          <a:p>
            <a:pPr lvl="1" eaLnBrk="1" hangingPunct="1"/>
            <a:r>
              <a:rPr lang="en-US" dirty="0" smtClean="0"/>
              <a:t>Adopted, August 2010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Middle Trout River </a:t>
            </a:r>
          </a:p>
          <a:p>
            <a:pPr lvl="1" eaLnBrk="1" hangingPunct="1"/>
            <a:r>
              <a:rPr lang="en-US" dirty="0" smtClean="0"/>
              <a:t>Total Nitrogen </a:t>
            </a:r>
          </a:p>
          <a:p>
            <a:pPr lvl="1" eaLnBrk="1" hangingPunct="1"/>
            <a:r>
              <a:rPr lang="en-US" dirty="0" smtClean="0"/>
              <a:t>Total Phosphorus</a:t>
            </a:r>
          </a:p>
          <a:p>
            <a:pPr lvl="1" eaLnBrk="1" hangingPunct="1"/>
            <a:r>
              <a:rPr lang="en-US" dirty="0" smtClean="0"/>
              <a:t>Not Adopted, Studies Underway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8842</TotalTime>
  <Words>1022</Words>
  <Application>Microsoft Office PowerPoint</Application>
  <PresentationFormat>On-screen Show (4:3)</PresentationFormat>
  <Paragraphs>298</Paragraphs>
  <Slides>27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Foundry</vt:lpstr>
      <vt:lpstr>Office Theme</vt:lpstr>
      <vt:lpstr>BMAP Forward &amp; Septic Tanks 2012 Environmental Symposium</vt:lpstr>
      <vt:lpstr>Presentation Overview</vt:lpstr>
      <vt:lpstr>Total Maximum Daily Loads &amp; Basin Management Action Plans </vt:lpstr>
      <vt:lpstr>2005 St. Johns River Algae Bloom</vt:lpstr>
      <vt:lpstr>Total Maximum Daily Load- TMDL</vt:lpstr>
      <vt:lpstr>Basin Management Action Plan -BMAP</vt:lpstr>
      <vt:lpstr>Impaired Waters, </vt:lpstr>
      <vt:lpstr>Adopted TMDLs in Duval County</vt:lpstr>
      <vt:lpstr>City of Jacksonville BMAPs</vt:lpstr>
      <vt:lpstr>St Johns River Nutrient BMAP</vt:lpstr>
      <vt:lpstr>BMAPs &amp; Septic Tanks</vt:lpstr>
      <vt:lpstr>Project Development</vt:lpstr>
      <vt:lpstr>Project Development</vt:lpstr>
      <vt:lpstr>COJ &amp; JEA Partnership Agreement</vt:lpstr>
      <vt:lpstr>Septic Tank Phase-Out Program Component 1 – Expanded Infrastructure</vt:lpstr>
      <vt:lpstr>Elements of Evaluation</vt:lpstr>
      <vt:lpstr>Septic Tank Phase-Out Program Component 2 – Lateral Only Connections</vt:lpstr>
      <vt:lpstr>Elements of Evaluation</vt:lpstr>
      <vt:lpstr>Selection Process</vt:lpstr>
      <vt:lpstr>Septic Tank Phase-Out Component 1 – Expanded Infrastructure  Decision Tree</vt:lpstr>
      <vt:lpstr>Septic Tank Phase-Out Component 2 – Lateral Only Connection  Decision Tree</vt:lpstr>
      <vt:lpstr>Project Area Selection</vt:lpstr>
      <vt:lpstr>Tanks within 300 Meters  of TMDL Waterbodies</vt:lpstr>
      <vt:lpstr>Project Area Selection Cont. </vt:lpstr>
      <vt:lpstr>300 Meter Septic Tank Density</vt:lpstr>
      <vt:lpstr>Project Summary</vt:lpstr>
      <vt:lpstr>BMAP Forward &amp; Septic Tanks 2012 Environmental Symposium</vt:lpstr>
    </vt:vector>
  </TitlesOfParts>
  <Company>ETM/RMA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tracya</dc:creator>
  <cp:lastModifiedBy>Pappas, John</cp:lastModifiedBy>
  <cp:revision>476</cp:revision>
  <cp:lastPrinted>2012-02-07T15:48:46Z</cp:lastPrinted>
  <dcterms:created xsi:type="dcterms:W3CDTF">2011-07-28T15:48:26Z</dcterms:created>
  <dcterms:modified xsi:type="dcterms:W3CDTF">2012-08-14T12:53:54Z</dcterms:modified>
</cp:coreProperties>
</file>