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65" r:id="rId2"/>
    <p:sldId id="513" r:id="rId3"/>
    <p:sldId id="511" r:id="rId4"/>
    <p:sldId id="512" r:id="rId5"/>
    <p:sldId id="505" r:id="rId6"/>
    <p:sldId id="503" r:id="rId7"/>
    <p:sldId id="510" r:id="rId8"/>
    <p:sldId id="522" r:id="rId9"/>
    <p:sldId id="279" r:id="rId10"/>
    <p:sldId id="514" r:id="rId11"/>
    <p:sldId id="515" r:id="rId12"/>
    <p:sldId id="516" r:id="rId13"/>
    <p:sldId id="517" r:id="rId14"/>
    <p:sldId id="518" r:id="rId15"/>
    <p:sldId id="519" r:id="rId16"/>
    <p:sldId id="520" r:id="rId17"/>
    <p:sldId id="357" r:id="rId18"/>
    <p:sldId id="488" r:id="rId19"/>
    <p:sldId id="342" r:id="rId20"/>
    <p:sldId id="343" r:id="rId21"/>
    <p:sldId id="362" r:id="rId22"/>
    <p:sldId id="496" r:id="rId23"/>
    <p:sldId id="524" r:id="rId24"/>
    <p:sldId id="525" r:id="rId25"/>
    <p:sldId id="489" r:id="rId26"/>
    <p:sldId id="521" r:id="rId27"/>
    <p:sldId id="417" r:id="rId28"/>
    <p:sldId id="490" r:id="rId29"/>
    <p:sldId id="430" r:id="rId30"/>
    <p:sldId id="508" r:id="rId31"/>
    <p:sldId id="501" r:id="rId32"/>
    <p:sldId id="448" r:id="rId33"/>
    <p:sldId id="449" r:id="rId34"/>
    <p:sldId id="499" r:id="rId35"/>
    <p:sldId id="273" r:id="rId36"/>
    <p:sldId id="26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996600"/>
    <a:srgbClr val="AA3F3C"/>
    <a:srgbClr val="FF151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0128" autoAdjust="0"/>
    <p:restoredTop sz="93724" autoAdjust="0"/>
  </p:normalViewPr>
  <p:slideViewPr>
    <p:cSldViewPr>
      <p:cViewPr>
        <p:scale>
          <a:sx n="89" d="100"/>
          <a:sy n="89" d="100"/>
        </p:scale>
        <p:origin x="-6" y="-1224"/>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633A60-DADE-44A5-88B9-05BEA4EF3D7C}" type="datetimeFigureOut">
              <a:rPr lang="en-US" smtClean="0"/>
              <a:pPr/>
              <a:t>8/10/2012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479087-AE37-4C42-A216-1F4E42399F7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5479087-AE37-4C42-A216-1F4E42399F73}"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the purpose</a:t>
            </a:r>
            <a:r>
              <a:rPr lang="en-US" baseline="0" dirty="0" smtClean="0"/>
              <a:t> of the WSIS study was to evaluate the effects of a reduction in flow caused by water withdrawals, scenarios other than the baseline that had no withdrawal need not be evaluated for environmental effects.  Also, scenarios where the flow rate was above the baseline flow rate will not be evaluated since any effects would be due to flow augmentation rather than flow reduction.</a:t>
            </a:r>
            <a:endParaRPr lang="en-US" dirty="0"/>
          </a:p>
        </p:txBody>
      </p:sp>
      <p:sp>
        <p:nvSpPr>
          <p:cNvPr id="4" name="Slide Number Placeholder 3"/>
          <p:cNvSpPr>
            <a:spLocks noGrp="1"/>
          </p:cNvSpPr>
          <p:nvPr>
            <p:ph type="sldNum" sz="quarter" idx="10"/>
          </p:nvPr>
        </p:nvSpPr>
        <p:spPr/>
        <p:txBody>
          <a:bodyPr/>
          <a:lstStyle/>
          <a:p>
            <a:fld id="{A75637FF-139C-4D28-AF7F-F08FFAD13D88}"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766C2F-7272-43E0-B33B-738FE3934356}" type="slidenum">
              <a:rPr lang="en-US" smtClean="0"/>
              <a:pPr/>
              <a:t>18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Approximately from the </a:t>
            </a:r>
            <a:r>
              <a:rPr lang="en-US" dirty="0" err="1" smtClean="0"/>
              <a:t>Shands</a:t>
            </a:r>
            <a:r>
              <a:rPr lang="en-US" baseline="0" dirty="0" smtClean="0"/>
              <a:t> bridge to the south end of Lake </a:t>
            </a:r>
            <a:r>
              <a:rPr lang="en-US" baseline="0" smtClean="0"/>
              <a:t>Harney – about 142 miles (229 km)</a:t>
            </a:r>
            <a:endParaRPr lang="en-US"/>
          </a:p>
        </p:txBody>
      </p:sp>
      <p:sp>
        <p:nvSpPr>
          <p:cNvPr id="4" name="Slide Number Placeholder 3"/>
          <p:cNvSpPr>
            <a:spLocks noGrp="1"/>
          </p:cNvSpPr>
          <p:nvPr>
            <p:ph type="sldNum" sz="quarter" idx="10"/>
          </p:nvPr>
        </p:nvSpPr>
        <p:spPr/>
        <p:txBody>
          <a:bodyPr/>
          <a:lstStyle/>
          <a:p>
            <a:fld id="{15479087-AE37-4C42-A216-1F4E42399F73}" type="slidenum">
              <a:rPr lang="en-US" smtClean="0"/>
              <a:pPr/>
              <a:t>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Opposite shifts</a:t>
            </a:r>
            <a:r>
              <a:rPr lang="en-US" baseline="0" dirty="0" smtClean="0"/>
              <a:t> occurred with increasing inflow. </a:t>
            </a:r>
            <a:r>
              <a:rPr lang="en-US" dirty="0" smtClean="0"/>
              <a:t>Center</a:t>
            </a:r>
            <a:r>
              <a:rPr lang="en-US" baseline="0" dirty="0" smtClean="0"/>
              <a:t> of Abundance shifts under all scenarios were small; all were less than 1.9 miles</a:t>
            </a:r>
            <a:endParaRPr lang="en-US" dirty="0"/>
          </a:p>
        </p:txBody>
      </p:sp>
      <p:sp>
        <p:nvSpPr>
          <p:cNvPr id="4" name="Slide Number Placeholder 3"/>
          <p:cNvSpPr>
            <a:spLocks noGrp="1"/>
          </p:cNvSpPr>
          <p:nvPr>
            <p:ph type="sldNum" sz="quarter" idx="10"/>
          </p:nvPr>
        </p:nvSpPr>
        <p:spPr/>
        <p:txBody>
          <a:bodyPr/>
          <a:lstStyle/>
          <a:p>
            <a:fld id="{2A8E5016-9D8E-448A-90BE-C43976CE1560}" type="slidenum">
              <a:rPr lang="en-US" smtClean="0"/>
              <a:pPr/>
              <a:t>28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479087-AE37-4C42-A216-1F4E42399F73}" type="slidenum">
              <a:rPr lang="en-US" smtClean="0"/>
              <a:pPr/>
              <a:t>30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Draft – subject</a:t>
            </a:r>
            <a:r>
              <a:rPr lang="en-US" baseline="0" dirty="0" smtClean="0"/>
              <a:t> to change.</a:t>
            </a:r>
            <a:endParaRPr lang="en-US" dirty="0"/>
          </a:p>
        </p:txBody>
      </p:sp>
      <p:sp>
        <p:nvSpPr>
          <p:cNvPr id="4" name="Slide Number Placeholder 3"/>
          <p:cNvSpPr>
            <a:spLocks noGrp="1"/>
          </p:cNvSpPr>
          <p:nvPr>
            <p:ph type="sldNum" sz="quarter" idx="10"/>
          </p:nvPr>
        </p:nvSpPr>
        <p:spPr/>
        <p:txBody>
          <a:bodyPr/>
          <a:lstStyle/>
          <a:p>
            <a:fld id="{ED706552-4DA9-4A43-A9F1-37D0CBD5C651}" type="slidenum">
              <a:rPr lang="en-US" smtClean="0"/>
              <a:pPr/>
              <a:t>33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C5EEEA9-0AEB-44ED-BDC6-FCF7665F7407}" type="slidenum">
              <a:rPr lang="en-US" smtClean="0"/>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25C636-967E-49B8-8E58-3D9EAE3025A7}" type="datetime1">
              <a:rPr lang="en-US" smtClean="0"/>
              <a:pPr/>
              <a:t>8/10/2012</a:t>
            </a:fld>
            <a:endParaRPr lang="en-US"/>
          </a:p>
        </p:txBody>
      </p:sp>
      <p:sp>
        <p:nvSpPr>
          <p:cNvPr id="5" name="Footer Placeholder 4"/>
          <p:cNvSpPr>
            <a:spLocks noGrp="1"/>
          </p:cNvSpPr>
          <p:nvPr>
            <p:ph type="ftr" sz="quarter" idx="11"/>
          </p:nvPr>
        </p:nvSpPr>
        <p:spPr/>
        <p:txBody>
          <a:bodyPr/>
          <a:lstStyle/>
          <a:p>
            <a:r>
              <a:rPr lang="en-US" smtClean="0"/>
              <a:t>WSIS - Results</a:t>
            </a:r>
            <a:endParaRPr lang="en-US"/>
          </a:p>
        </p:txBody>
      </p:sp>
      <p:sp>
        <p:nvSpPr>
          <p:cNvPr id="6" name="Slide Number Placeholder 5"/>
          <p:cNvSpPr>
            <a:spLocks noGrp="1"/>
          </p:cNvSpPr>
          <p:nvPr>
            <p:ph type="sldNum" sz="quarter" idx="12"/>
          </p:nvPr>
        </p:nvSpPr>
        <p:spPr/>
        <p:txBody>
          <a:bodyPr/>
          <a:lstStyle/>
          <a:p>
            <a:fld id="{9A1221E2-2644-483E-B301-6E3CDB56D3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DEDDE1-26C8-4E61-91A8-5713233E73FC}" type="datetime1">
              <a:rPr lang="en-US" smtClean="0"/>
              <a:pPr/>
              <a:t>8/10/2012</a:t>
            </a:fld>
            <a:endParaRPr lang="en-US"/>
          </a:p>
        </p:txBody>
      </p:sp>
      <p:sp>
        <p:nvSpPr>
          <p:cNvPr id="5" name="Footer Placeholder 4"/>
          <p:cNvSpPr>
            <a:spLocks noGrp="1"/>
          </p:cNvSpPr>
          <p:nvPr>
            <p:ph type="ftr" sz="quarter" idx="11"/>
          </p:nvPr>
        </p:nvSpPr>
        <p:spPr/>
        <p:txBody>
          <a:bodyPr/>
          <a:lstStyle/>
          <a:p>
            <a:r>
              <a:rPr lang="en-US" smtClean="0"/>
              <a:t>WSIS - Results</a:t>
            </a:r>
            <a:endParaRPr lang="en-US"/>
          </a:p>
        </p:txBody>
      </p:sp>
      <p:sp>
        <p:nvSpPr>
          <p:cNvPr id="6" name="Slide Number Placeholder 5"/>
          <p:cNvSpPr>
            <a:spLocks noGrp="1"/>
          </p:cNvSpPr>
          <p:nvPr>
            <p:ph type="sldNum" sz="quarter" idx="12"/>
          </p:nvPr>
        </p:nvSpPr>
        <p:spPr/>
        <p:txBody>
          <a:bodyPr/>
          <a:lstStyle/>
          <a:p>
            <a:fld id="{9A1221E2-2644-483E-B301-6E3CDB56D3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1D829B-1AAC-4906-AC29-C3B0B5F3DAFE}" type="datetime1">
              <a:rPr lang="en-US" smtClean="0"/>
              <a:pPr/>
              <a:t>8/10/2012</a:t>
            </a:fld>
            <a:endParaRPr lang="en-US"/>
          </a:p>
        </p:txBody>
      </p:sp>
      <p:sp>
        <p:nvSpPr>
          <p:cNvPr id="5" name="Footer Placeholder 4"/>
          <p:cNvSpPr>
            <a:spLocks noGrp="1"/>
          </p:cNvSpPr>
          <p:nvPr>
            <p:ph type="ftr" sz="quarter" idx="11"/>
          </p:nvPr>
        </p:nvSpPr>
        <p:spPr/>
        <p:txBody>
          <a:bodyPr/>
          <a:lstStyle/>
          <a:p>
            <a:r>
              <a:rPr lang="en-US" smtClean="0"/>
              <a:t>WSIS - Results</a:t>
            </a:r>
            <a:endParaRPr lang="en-US"/>
          </a:p>
        </p:txBody>
      </p:sp>
      <p:sp>
        <p:nvSpPr>
          <p:cNvPr id="6" name="Slide Number Placeholder 5"/>
          <p:cNvSpPr>
            <a:spLocks noGrp="1"/>
          </p:cNvSpPr>
          <p:nvPr>
            <p:ph type="sldNum" sz="quarter" idx="12"/>
          </p:nvPr>
        </p:nvSpPr>
        <p:spPr/>
        <p:txBody>
          <a:bodyPr/>
          <a:lstStyle/>
          <a:p>
            <a:fld id="{9A1221E2-2644-483E-B301-6E3CDB56D3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692C4E-6FFD-4D7D-BB8D-BAE40633C7F2}" type="datetime1">
              <a:rPr lang="en-US" smtClean="0"/>
              <a:pPr/>
              <a:t>8/10/2012</a:t>
            </a:fld>
            <a:endParaRPr lang="en-US"/>
          </a:p>
        </p:txBody>
      </p:sp>
      <p:sp>
        <p:nvSpPr>
          <p:cNvPr id="5" name="Footer Placeholder 4"/>
          <p:cNvSpPr>
            <a:spLocks noGrp="1"/>
          </p:cNvSpPr>
          <p:nvPr>
            <p:ph type="ftr" sz="quarter" idx="11"/>
          </p:nvPr>
        </p:nvSpPr>
        <p:spPr/>
        <p:txBody>
          <a:bodyPr/>
          <a:lstStyle/>
          <a:p>
            <a:r>
              <a:rPr lang="en-US" smtClean="0"/>
              <a:t>WSIS - Results</a:t>
            </a:r>
            <a:endParaRPr lang="en-US"/>
          </a:p>
        </p:txBody>
      </p:sp>
      <p:sp>
        <p:nvSpPr>
          <p:cNvPr id="6" name="Slide Number Placeholder 5"/>
          <p:cNvSpPr>
            <a:spLocks noGrp="1"/>
          </p:cNvSpPr>
          <p:nvPr>
            <p:ph type="sldNum" sz="quarter" idx="12"/>
          </p:nvPr>
        </p:nvSpPr>
        <p:spPr/>
        <p:txBody>
          <a:bodyPr/>
          <a:lstStyle/>
          <a:p>
            <a:fld id="{9A1221E2-2644-483E-B301-6E3CDB56D3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6F7FA1-4E7E-470E-BDC7-D37D079C34D6}" type="datetime1">
              <a:rPr lang="en-US" smtClean="0"/>
              <a:pPr/>
              <a:t>8/10/2012</a:t>
            </a:fld>
            <a:endParaRPr lang="en-US"/>
          </a:p>
        </p:txBody>
      </p:sp>
      <p:sp>
        <p:nvSpPr>
          <p:cNvPr id="5" name="Footer Placeholder 4"/>
          <p:cNvSpPr>
            <a:spLocks noGrp="1"/>
          </p:cNvSpPr>
          <p:nvPr>
            <p:ph type="ftr" sz="quarter" idx="11"/>
          </p:nvPr>
        </p:nvSpPr>
        <p:spPr/>
        <p:txBody>
          <a:bodyPr/>
          <a:lstStyle/>
          <a:p>
            <a:r>
              <a:rPr lang="en-US" smtClean="0"/>
              <a:t>WSIS - Results</a:t>
            </a:r>
            <a:endParaRPr lang="en-US"/>
          </a:p>
        </p:txBody>
      </p:sp>
      <p:sp>
        <p:nvSpPr>
          <p:cNvPr id="6" name="Slide Number Placeholder 5"/>
          <p:cNvSpPr>
            <a:spLocks noGrp="1"/>
          </p:cNvSpPr>
          <p:nvPr>
            <p:ph type="sldNum" sz="quarter" idx="12"/>
          </p:nvPr>
        </p:nvSpPr>
        <p:spPr/>
        <p:txBody>
          <a:bodyPr/>
          <a:lstStyle/>
          <a:p>
            <a:fld id="{9A1221E2-2644-483E-B301-6E3CDB56D3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82BF33-8690-4FE5-B09B-E77D99205405}" type="datetime1">
              <a:rPr lang="en-US" smtClean="0"/>
              <a:pPr/>
              <a:t>8/10/2012</a:t>
            </a:fld>
            <a:endParaRPr lang="en-US"/>
          </a:p>
        </p:txBody>
      </p:sp>
      <p:sp>
        <p:nvSpPr>
          <p:cNvPr id="6" name="Footer Placeholder 5"/>
          <p:cNvSpPr>
            <a:spLocks noGrp="1"/>
          </p:cNvSpPr>
          <p:nvPr>
            <p:ph type="ftr" sz="quarter" idx="11"/>
          </p:nvPr>
        </p:nvSpPr>
        <p:spPr/>
        <p:txBody>
          <a:bodyPr/>
          <a:lstStyle/>
          <a:p>
            <a:r>
              <a:rPr lang="en-US" smtClean="0"/>
              <a:t>WSIS - Results</a:t>
            </a:r>
            <a:endParaRPr lang="en-US"/>
          </a:p>
        </p:txBody>
      </p:sp>
      <p:sp>
        <p:nvSpPr>
          <p:cNvPr id="7" name="Slide Number Placeholder 6"/>
          <p:cNvSpPr>
            <a:spLocks noGrp="1"/>
          </p:cNvSpPr>
          <p:nvPr>
            <p:ph type="sldNum" sz="quarter" idx="12"/>
          </p:nvPr>
        </p:nvSpPr>
        <p:spPr/>
        <p:txBody>
          <a:bodyPr/>
          <a:lstStyle/>
          <a:p>
            <a:fld id="{9A1221E2-2644-483E-B301-6E3CDB56D3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15EDBA-27D8-415E-A5E8-9E9EC3F7FBA4}" type="datetime1">
              <a:rPr lang="en-US" smtClean="0"/>
              <a:pPr/>
              <a:t>8/10/2012</a:t>
            </a:fld>
            <a:endParaRPr lang="en-US"/>
          </a:p>
        </p:txBody>
      </p:sp>
      <p:sp>
        <p:nvSpPr>
          <p:cNvPr id="8" name="Footer Placeholder 7"/>
          <p:cNvSpPr>
            <a:spLocks noGrp="1"/>
          </p:cNvSpPr>
          <p:nvPr>
            <p:ph type="ftr" sz="quarter" idx="11"/>
          </p:nvPr>
        </p:nvSpPr>
        <p:spPr/>
        <p:txBody>
          <a:bodyPr/>
          <a:lstStyle/>
          <a:p>
            <a:r>
              <a:rPr lang="en-US" smtClean="0"/>
              <a:t>WSIS - Results</a:t>
            </a:r>
            <a:endParaRPr lang="en-US"/>
          </a:p>
        </p:txBody>
      </p:sp>
      <p:sp>
        <p:nvSpPr>
          <p:cNvPr id="9" name="Slide Number Placeholder 8"/>
          <p:cNvSpPr>
            <a:spLocks noGrp="1"/>
          </p:cNvSpPr>
          <p:nvPr>
            <p:ph type="sldNum" sz="quarter" idx="12"/>
          </p:nvPr>
        </p:nvSpPr>
        <p:spPr/>
        <p:txBody>
          <a:bodyPr/>
          <a:lstStyle/>
          <a:p>
            <a:fld id="{9A1221E2-2644-483E-B301-6E3CDB56D3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51D478-FCC0-4998-8737-8CA24D8AF263}" type="datetime1">
              <a:rPr lang="en-US" smtClean="0"/>
              <a:pPr/>
              <a:t>8/10/2012</a:t>
            </a:fld>
            <a:endParaRPr lang="en-US"/>
          </a:p>
        </p:txBody>
      </p:sp>
      <p:sp>
        <p:nvSpPr>
          <p:cNvPr id="4" name="Footer Placeholder 3"/>
          <p:cNvSpPr>
            <a:spLocks noGrp="1"/>
          </p:cNvSpPr>
          <p:nvPr>
            <p:ph type="ftr" sz="quarter" idx="11"/>
          </p:nvPr>
        </p:nvSpPr>
        <p:spPr/>
        <p:txBody>
          <a:bodyPr/>
          <a:lstStyle/>
          <a:p>
            <a:r>
              <a:rPr lang="en-US" smtClean="0"/>
              <a:t>WSIS - Results</a:t>
            </a:r>
            <a:endParaRPr lang="en-US"/>
          </a:p>
        </p:txBody>
      </p:sp>
      <p:sp>
        <p:nvSpPr>
          <p:cNvPr id="5" name="Slide Number Placeholder 4"/>
          <p:cNvSpPr>
            <a:spLocks noGrp="1"/>
          </p:cNvSpPr>
          <p:nvPr>
            <p:ph type="sldNum" sz="quarter" idx="12"/>
          </p:nvPr>
        </p:nvSpPr>
        <p:spPr/>
        <p:txBody>
          <a:bodyPr/>
          <a:lstStyle/>
          <a:p>
            <a:fld id="{9A1221E2-2644-483E-B301-6E3CDB56D3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480C4-F56E-47CF-ABAE-52E4661CACCD}" type="datetime1">
              <a:rPr lang="en-US" smtClean="0"/>
              <a:pPr/>
              <a:t>8/10/2012</a:t>
            </a:fld>
            <a:endParaRPr lang="en-US"/>
          </a:p>
        </p:txBody>
      </p:sp>
      <p:sp>
        <p:nvSpPr>
          <p:cNvPr id="3" name="Footer Placeholder 2"/>
          <p:cNvSpPr>
            <a:spLocks noGrp="1"/>
          </p:cNvSpPr>
          <p:nvPr>
            <p:ph type="ftr" sz="quarter" idx="11"/>
          </p:nvPr>
        </p:nvSpPr>
        <p:spPr/>
        <p:txBody>
          <a:bodyPr/>
          <a:lstStyle/>
          <a:p>
            <a:r>
              <a:rPr lang="en-US" smtClean="0"/>
              <a:t>WSIS - Results</a:t>
            </a:r>
            <a:endParaRPr lang="en-US"/>
          </a:p>
        </p:txBody>
      </p:sp>
      <p:sp>
        <p:nvSpPr>
          <p:cNvPr id="4" name="Slide Number Placeholder 3"/>
          <p:cNvSpPr>
            <a:spLocks noGrp="1"/>
          </p:cNvSpPr>
          <p:nvPr>
            <p:ph type="sldNum" sz="quarter" idx="12"/>
          </p:nvPr>
        </p:nvSpPr>
        <p:spPr/>
        <p:txBody>
          <a:bodyPr/>
          <a:lstStyle/>
          <a:p>
            <a:fld id="{9A1221E2-2644-483E-B301-6E3CDB56D3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B2CD36-E323-4612-A249-D529889803D2}" type="datetime1">
              <a:rPr lang="en-US" smtClean="0"/>
              <a:pPr/>
              <a:t>8/10/2012</a:t>
            </a:fld>
            <a:endParaRPr lang="en-US"/>
          </a:p>
        </p:txBody>
      </p:sp>
      <p:sp>
        <p:nvSpPr>
          <p:cNvPr id="6" name="Footer Placeholder 5"/>
          <p:cNvSpPr>
            <a:spLocks noGrp="1"/>
          </p:cNvSpPr>
          <p:nvPr>
            <p:ph type="ftr" sz="quarter" idx="11"/>
          </p:nvPr>
        </p:nvSpPr>
        <p:spPr/>
        <p:txBody>
          <a:bodyPr/>
          <a:lstStyle/>
          <a:p>
            <a:r>
              <a:rPr lang="en-US" smtClean="0"/>
              <a:t>WSIS - Results</a:t>
            </a:r>
            <a:endParaRPr lang="en-US"/>
          </a:p>
        </p:txBody>
      </p:sp>
      <p:sp>
        <p:nvSpPr>
          <p:cNvPr id="7" name="Slide Number Placeholder 6"/>
          <p:cNvSpPr>
            <a:spLocks noGrp="1"/>
          </p:cNvSpPr>
          <p:nvPr>
            <p:ph type="sldNum" sz="quarter" idx="12"/>
          </p:nvPr>
        </p:nvSpPr>
        <p:spPr/>
        <p:txBody>
          <a:bodyPr/>
          <a:lstStyle/>
          <a:p>
            <a:fld id="{9A1221E2-2644-483E-B301-6E3CDB56D3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DEB1D1-498C-4480-945A-5004E8032B8C}" type="datetime1">
              <a:rPr lang="en-US" smtClean="0"/>
              <a:pPr/>
              <a:t>8/10/2012</a:t>
            </a:fld>
            <a:endParaRPr lang="en-US"/>
          </a:p>
        </p:txBody>
      </p:sp>
      <p:sp>
        <p:nvSpPr>
          <p:cNvPr id="6" name="Footer Placeholder 5"/>
          <p:cNvSpPr>
            <a:spLocks noGrp="1"/>
          </p:cNvSpPr>
          <p:nvPr>
            <p:ph type="ftr" sz="quarter" idx="11"/>
          </p:nvPr>
        </p:nvSpPr>
        <p:spPr/>
        <p:txBody>
          <a:bodyPr/>
          <a:lstStyle/>
          <a:p>
            <a:r>
              <a:rPr lang="en-US" smtClean="0"/>
              <a:t>WSIS - Results</a:t>
            </a:r>
            <a:endParaRPr lang="en-US"/>
          </a:p>
        </p:txBody>
      </p:sp>
      <p:sp>
        <p:nvSpPr>
          <p:cNvPr id="7" name="Slide Number Placeholder 6"/>
          <p:cNvSpPr>
            <a:spLocks noGrp="1"/>
          </p:cNvSpPr>
          <p:nvPr>
            <p:ph type="sldNum" sz="quarter" idx="12"/>
          </p:nvPr>
        </p:nvSpPr>
        <p:spPr/>
        <p:txBody>
          <a:bodyPr/>
          <a:lstStyle/>
          <a:p>
            <a:fld id="{9A1221E2-2644-483E-B301-6E3CDB56D3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D4811-607B-4354-B213-C81FCDBB4D50}" type="datetime1">
              <a:rPr lang="en-US" smtClean="0"/>
              <a:pPr/>
              <a:t>8/10/2012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WSIS - Results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221E2-2644-483E-B301-6E3CDB56D3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gif"/><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gif"/><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528379" y="0"/>
            <a:ext cx="10281979" cy="6858000"/>
          </a:xfrm>
          <a:prstGeom prst="rect">
            <a:avLst/>
          </a:prstGeom>
          <a:noFill/>
          <a:ln w="9525">
            <a:noFill/>
            <a:miter lim="800000"/>
            <a:headEnd/>
            <a:tailEnd/>
          </a:ln>
          <a:effectLst/>
        </p:spPr>
      </p:pic>
      <p:sp>
        <p:nvSpPr>
          <p:cNvPr id="2" name="Title 1"/>
          <p:cNvSpPr>
            <a:spLocks noGrp="1"/>
          </p:cNvSpPr>
          <p:nvPr>
            <p:ph type="ctrTitle"/>
          </p:nvPr>
        </p:nvSpPr>
        <p:spPr>
          <a:xfrm>
            <a:off x="685800" y="457201"/>
            <a:ext cx="7772400" cy="1447800"/>
          </a:xfrm>
        </p:spPr>
        <p:txBody>
          <a:bodyPr>
            <a:noAutofit/>
          </a:bodyPr>
          <a:lstStyle/>
          <a:p>
            <a:r>
              <a:rPr lang="en-US" sz="2400" dirty="0" smtClean="0">
                <a:latin typeface="Arial" pitchFamily="34" charset="0"/>
                <a:cs typeface="Arial" pitchFamily="34" charset="0"/>
              </a:rPr>
              <a:t>City of Jacksonville</a:t>
            </a:r>
            <a:br>
              <a:rPr lang="en-US" sz="2400" dirty="0" smtClean="0">
                <a:latin typeface="Arial" pitchFamily="34" charset="0"/>
                <a:cs typeface="Arial" pitchFamily="34" charset="0"/>
              </a:rPr>
            </a:br>
            <a:r>
              <a:rPr lang="en-US" sz="2400" dirty="0" smtClean="0">
                <a:latin typeface="Arial" pitchFamily="34" charset="0"/>
                <a:cs typeface="Arial" pitchFamily="34" charset="0"/>
              </a:rPr>
              <a:t>Environmental Symposium</a:t>
            </a:r>
            <a:br>
              <a:rPr lang="en-US" sz="2400" dirty="0" smtClean="0">
                <a:latin typeface="Arial" pitchFamily="34" charset="0"/>
                <a:cs typeface="Arial" pitchFamily="34" charset="0"/>
              </a:rPr>
            </a:br>
            <a:r>
              <a:rPr lang="en-US" sz="2400" dirty="0" smtClean="0">
                <a:latin typeface="Arial" pitchFamily="34" charset="0"/>
                <a:cs typeface="Arial" pitchFamily="34" charset="0"/>
              </a:rPr>
              <a:t>August 17, 2012</a:t>
            </a:r>
            <a:endParaRPr lang="en-US" sz="2400" dirty="0">
              <a:latin typeface="Arial" pitchFamily="34" charset="0"/>
              <a:cs typeface="Arial" pitchFamily="34" charset="0"/>
            </a:endParaRPr>
          </a:p>
        </p:txBody>
      </p:sp>
      <p:sp>
        <p:nvSpPr>
          <p:cNvPr id="3" name="Subtitle 2"/>
          <p:cNvSpPr>
            <a:spLocks noGrp="1"/>
          </p:cNvSpPr>
          <p:nvPr>
            <p:ph type="subTitle" idx="1"/>
          </p:nvPr>
        </p:nvSpPr>
        <p:spPr>
          <a:xfrm>
            <a:off x="1371600" y="4572000"/>
            <a:ext cx="6400800" cy="2057400"/>
          </a:xfrm>
        </p:spPr>
        <p:txBody>
          <a:bodyPr>
            <a:normAutofit/>
          </a:bodyPr>
          <a:lstStyle/>
          <a:p>
            <a:r>
              <a:rPr lang="en-US" sz="1800" b="1" dirty="0" smtClean="0">
                <a:solidFill>
                  <a:srgbClr val="FFFF00"/>
                </a:solidFill>
                <a:latin typeface="Arial" pitchFamily="34" charset="0"/>
                <a:cs typeface="Arial" pitchFamily="34" charset="0"/>
              </a:rPr>
              <a:t>St. Johns River Water Supply Impact Study</a:t>
            </a:r>
          </a:p>
          <a:p>
            <a:r>
              <a:rPr lang="en-US" sz="1800" b="1" dirty="0" smtClean="0">
                <a:solidFill>
                  <a:srgbClr val="FFFF00"/>
                </a:solidFill>
                <a:latin typeface="Arial" pitchFamily="34" charset="0"/>
                <a:cs typeface="Arial" pitchFamily="34" charset="0"/>
              </a:rPr>
              <a:t>Environmental Analysis</a:t>
            </a:r>
          </a:p>
          <a:p>
            <a:r>
              <a:rPr lang="en-US" sz="1800" b="1" dirty="0" smtClean="0">
                <a:solidFill>
                  <a:srgbClr val="FFFF00"/>
                </a:solidFill>
                <a:latin typeface="Arial" pitchFamily="34" charset="0"/>
                <a:cs typeface="Arial" pitchFamily="34" charset="0"/>
              </a:rPr>
              <a:t>Ed Lowe, Ph. D.</a:t>
            </a:r>
          </a:p>
          <a:p>
            <a:r>
              <a:rPr lang="en-US" sz="1800" b="1" dirty="0" smtClean="0">
                <a:solidFill>
                  <a:srgbClr val="FFFF00"/>
                </a:solidFill>
                <a:latin typeface="Arial" pitchFamily="34" charset="0"/>
                <a:cs typeface="Arial" pitchFamily="34" charset="0"/>
              </a:rPr>
              <a:t>Director, Bureau of Environmental Sciences</a:t>
            </a:r>
          </a:p>
          <a:p>
            <a:r>
              <a:rPr lang="en-US" sz="1800" b="1" dirty="0" smtClean="0">
                <a:solidFill>
                  <a:srgbClr val="FFFF00"/>
                </a:solidFill>
                <a:latin typeface="Arial" pitchFamily="34" charset="0"/>
                <a:cs typeface="Arial" pitchFamily="34" charset="0"/>
              </a:rPr>
              <a:t>St. Johns River Water Management District</a:t>
            </a:r>
            <a:endParaRPr lang="en-US" sz="1800" b="1" dirty="0">
              <a:solidFill>
                <a:srgbClr val="FFFF00"/>
              </a:solidFill>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528379" y="0"/>
            <a:ext cx="10281979" cy="6858000"/>
          </a:xfrm>
          <a:prstGeom prst="rect">
            <a:avLst/>
          </a:prstGeom>
          <a:noFill/>
          <a:ln w="9525">
            <a:noFill/>
            <a:miter lim="800000"/>
            <a:headEnd/>
            <a:tailEnd/>
          </a:ln>
          <a:effectLst/>
        </p:spPr>
      </p:pic>
      <p:sp>
        <p:nvSpPr>
          <p:cNvPr id="2" name="Title 1"/>
          <p:cNvSpPr>
            <a:spLocks noGrp="1"/>
          </p:cNvSpPr>
          <p:nvPr>
            <p:ph type="title"/>
          </p:nvPr>
        </p:nvSpPr>
        <p:spPr>
          <a:xfrm>
            <a:off x="609600" y="1524000"/>
            <a:ext cx="8229600" cy="1143000"/>
          </a:xfrm>
        </p:spPr>
        <p:txBody>
          <a:bodyPr>
            <a:noAutofit/>
          </a:bodyPr>
          <a:lstStyle/>
          <a:p>
            <a:pPr algn="l"/>
            <a:r>
              <a:rPr lang="en-US" sz="2800" dirty="0" smtClean="0">
                <a:solidFill>
                  <a:srgbClr val="FFFF00"/>
                </a:solidFill>
                <a:latin typeface="Bookman Old Style" pitchFamily="18" charset="0"/>
              </a:rPr>
              <a:t>1. In forecast scenarios, increased runoff, higher sea level, and completed upper basin projects reduce or eliminate </a:t>
            </a:r>
            <a:r>
              <a:rPr lang="en-US" sz="2800" dirty="0" err="1" smtClean="0">
                <a:solidFill>
                  <a:srgbClr val="FFFF00"/>
                </a:solidFill>
                <a:latin typeface="Bookman Old Style" pitchFamily="18" charset="0"/>
              </a:rPr>
              <a:t>hydroecological</a:t>
            </a:r>
            <a:r>
              <a:rPr lang="en-US" sz="2800" dirty="0" smtClean="0">
                <a:solidFill>
                  <a:srgbClr val="FFFF00"/>
                </a:solidFill>
                <a:latin typeface="Bookman Old Style" pitchFamily="18" charset="0"/>
              </a:rPr>
              <a:t> effects.</a:t>
            </a:r>
            <a:br>
              <a:rPr lang="en-US" sz="2800" dirty="0" smtClean="0">
                <a:solidFill>
                  <a:srgbClr val="FFFF00"/>
                </a:solidFill>
                <a:latin typeface="Bookman Old Style" pitchFamily="18" charset="0"/>
              </a:rPr>
            </a:br>
            <a:r>
              <a:rPr lang="en-US" sz="2800" dirty="0" smtClean="0">
                <a:solidFill>
                  <a:srgbClr val="FFFF00"/>
                </a:solidFill>
                <a:latin typeface="Bookman Old Style" pitchFamily="18" charset="0"/>
              </a:rPr>
              <a:t/>
            </a:r>
            <a:br>
              <a:rPr lang="en-US" sz="2800" dirty="0" smtClean="0">
                <a:solidFill>
                  <a:srgbClr val="FFFF00"/>
                </a:solidFill>
                <a:latin typeface="Bookman Old Style" pitchFamily="18" charset="0"/>
              </a:rPr>
            </a:br>
            <a:endParaRPr lang="en-US" sz="2800" dirty="0">
              <a:solidFill>
                <a:srgbClr val="FFFF00"/>
              </a:solidFill>
              <a:latin typeface="Bookman Old Style" pitchFamily="18" charset="0"/>
            </a:endParaRPr>
          </a:p>
        </p:txBody>
      </p:sp>
      <p:sp>
        <p:nvSpPr>
          <p:cNvPr id="4" name="Rectangle 3"/>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086600" y="6324600"/>
            <a:ext cx="2057400" cy="261610"/>
          </a:xfrm>
          <a:prstGeom prst="rect">
            <a:avLst/>
          </a:prstGeom>
          <a:noFill/>
        </p:spPr>
        <p:txBody>
          <a:bodyPr wrap="square" rtlCol="0">
            <a:spAutoFit/>
          </a:bodyPr>
          <a:lstStyle/>
          <a:p>
            <a:r>
              <a:rPr lang="en-US" sz="1100" dirty="0" smtClean="0">
                <a:solidFill>
                  <a:srgbClr val="FFFF00"/>
                </a:solidFill>
              </a:rPr>
              <a:t>Photograph:  Dean Campbell</a:t>
            </a:r>
            <a:endParaRPr lang="en-US" sz="1100" dirty="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43000" y="1657290"/>
            <a:ext cx="6400800" cy="3905310"/>
            <a:chOff x="1143000" y="1524000"/>
            <a:chExt cx="6400800" cy="3905310"/>
          </a:xfrm>
        </p:grpSpPr>
        <p:sp>
          <p:nvSpPr>
            <p:cNvPr id="5" name="Rectangle 4"/>
            <p:cNvSpPr/>
            <p:nvPr/>
          </p:nvSpPr>
          <p:spPr>
            <a:xfrm>
              <a:off x="1828800" y="1524000"/>
              <a:ext cx="5715000" cy="3352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9800" y="1524000"/>
              <a:ext cx="5280212" cy="3303494"/>
            </a:xfrm>
            <a:custGeom>
              <a:avLst/>
              <a:gdLst>
                <a:gd name="connsiteX0" fmla="*/ 0 w 5499847"/>
                <a:gd name="connsiteY0" fmla="*/ 0 h 3509682"/>
                <a:gd name="connsiteX1" fmla="*/ 1613647 w 5499847"/>
                <a:gd name="connsiteY1" fmla="*/ 470647 h 3509682"/>
                <a:gd name="connsiteX2" fmla="*/ 3186953 w 5499847"/>
                <a:gd name="connsiteY2" fmla="*/ 2689412 h 3509682"/>
                <a:gd name="connsiteX3" fmla="*/ 5499847 w 5499847"/>
                <a:gd name="connsiteY3" fmla="*/ 3509682 h 3509682"/>
              </a:gdLst>
              <a:ahLst/>
              <a:cxnLst>
                <a:cxn ang="0">
                  <a:pos x="connsiteX0" y="connsiteY0"/>
                </a:cxn>
                <a:cxn ang="0">
                  <a:pos x="connsiteX1" y="connsiteY1"/>
                </a:cxn>
                <a:cxn ang="0">
                  <a:pos x="connsiteX2" y="connsiteY2"/>
                </a:cxn>
                <a:cxn ang="0">
                  <a:pos x="connsiteX3" y="connsiteY3"/>
                </a:cxn>
              </a:cxnLst>
              <a:rect l="l" t="t" r="r" b="b"/>
              <a:pathLst>
                <a:path w="5499847" h="3509682">
                  <a:moveTo>
                    <a:pt x="0" y="0"/>
                  </a:moveTo>
                  <a:cubicBezTo>
                    <a:pt x="541244" y="11206"/>
                    <a:pt x="1082488" y="22412"/>
                    <a:pt x="1613647" y="470647"/>
                  </a:cubicBezTo>
                  <a:cubicBezTo>
                    <a:pt x="2144806" y="918882"/>
                    <a:pt x="2539253" y="2182906"/>
                    <a:pt x="3186953" y="2689412"/>
                  </a:cubicBezTo>
                  <a:cubicBezTo>
                    <a:pt x="3834653" y="3195918"/>
                    <a:pt x="4667250" y="3352800"/>
                    <a:pt x="5499847" y="3509682"/>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828800" y="1524000"/>
              <a:ext cx="5638800" cy="3276600"/>
            </a:xfrm>
            <a:custGeom>
              <a:avLst/>
              <a:gdLst>
                <a:gd name="connsiteX0" fmla="*/ 0 w 5499847"/>
                <a:gd name="connsiteY0" fmla="*/ 0 h 3509682"/>
                <a:gd name="connsiteX1" fmla="*/ 1613647 w 5499847"/>
                <a:gd name="connsiteY1" fmla="*/ 470647 h 3509682"/>
                <a:gd name="connsiteX2" fmla="*/ 3186953 w 5499847"/>
                <a:gd name="connsiteY2" fmla="*/ 2689412 h 3509682"/>
                <a:gd name="connsiteX3" fmla="*/ 5499847 w 5499847"/>
                <a:gd name="connsiteY3" fmla="*/ 3509682 h 3509682"/>
              </a:gdLst>
              <a:ahLst/>
              <a:cxnLst>
                <a:cxn ang="0">
                  <a:pos x="connsiteX0" y="connsiteY0"/>
                </a:cxn>
                <a:cxn ang="0">
                  <a:pos x="connsiteX1" y="connsiteY1"/>
                </a:cxn>
                <a:cxn ang="0">
                  <a:pos x="connsiteX2" y="connsiteY2"/>
                </a:cxn>
                <a:cxn ang="0">
                  <a:pos x="connsiteX3" y="connsiteY3"/>
                </a:cxn>
              </a:cxnLst>
              <a:rect l="l" t="t" r="r" b="b"/>
              <a:pathLst>
                <a:path w="5499847" h="3509682">
                  <a:moveTo>
                    <a:pt x="0" y="0"/>
                  </a:moveTo>
                  <a:cubicBezTo>
                    <a:pt x="541244" y="11206"/>
                    <a:pt x="1082488" y="22412"/>
                    <a:pt x="1613647" y="470647"/>
                  </a:cubicBezTo>
                  <a:cubicBezTo>
                    <a:pt x="2144806" y="918882"/>
                    <a:pt x="2539253" y="2182906"/>
                    <a:pt x="3186953" y="2689412"/>
                  </a:cubicBezTo>
                  <a:cubicBezTo>
                    <a:pt x="3834653" y="3195918"/>
                    <a:pt x="4667250" y="3352800"/>
                    <a:pt x="5499847" y="3509682"/>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514601" y="1524000"/>
              <a:ext cx="4953000" cy="3276600"/>
            </a:xfrm>
            <a:custGeom>
              <a:avLst/>
              <a:gdLst>
                <a:gd name="connsiteX0" fmla="*/ 0 w 5499847"/>
                <a:gd name="connsiteY0" fmla="*/ 0 h 3509682"/>
                <a:gd name="connsiteX1" fmla="*/ 1613647 w 5499847"/>
                <a:gd name="connsiteY1" fmla="*/ 470647 h 3509682"/>
                <a:gd name="connsiteX2" fmla="*/ 3186953 w 5499847"/>
                <a:gd name="connsiteY2" fmla="*/ 2689412 h 3509682"/>
                <a:gd name="connsiteX3" fmla="*/ 5499847 w 5499847"/>
                <a:gd name="connsiteY3" fmla="*/ 3509682 h 3509682"/>
              </a:gdLst>
              <a:ahLst/>
              <a:cxnLst>
                <a:cxn ang="0">
                  <a:pos x="connsiteX0" y="connsiteY0"/>
                </a:cxn>
                <a:cxn ang="0">
                  <a:pos x="connsiteX1" y="connsiteY1"/>
                </a:cxn>
                <a:cxn ang="0">
                  <a:pos x="connsiteX2" y="connsiteY2"/>
                </a:cxn>
                <a:cxn ang="0">
                  <a:pos x="connsiteX3" y="connsiteY3"/>
                </a:cxn>
              </a:cxnLst>
              <a:rect l="l" t="t" r="r" b="b"/>
              <a:pathLst>
                <a:path w="5499847" h="3509682">
                  <a:moveTo>
                    <a:pt x="0" y="0"/>
                  </a:moveTo>
                  <a:cubicBezTo>
                    <a:pt x="541244" y="11206"/>
                    <a:pt x="1082488" y="22412"/>
                    <a:pt x="1613647" y="470647"/>
                  </a:cubicBezTo>
                  <a:cubicBezTo>
                    <a:pt x="2144806" y="918882"/>
                    <a:pt x="2539253" y="2182906"/>
                    <a:pt x="3186953" y="2689412"/>
                  </a:cubicBezTo>
                  <a:cubicBezTo>
                    <a:pt x="3834653" y="3195918"/>
                    <a:pt x="4667250" y="3352800"/>
                    <a:pt x="5499847" y="3509682"/>
                  </a:cubicBezTo>
                </a:path>
              </a:pathLst>
            </a:custGeom>
            <a:ln w="38100">
              <a:solidFill>
                <a:srgbClr val="006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048000" y="5029200"/>
              <a:ext cx="3429000" cy="400110"/>
            </a:xfrm>
            <a:prstGeom prst="rect">
              <a:avLst/>
            </a:prstGeom>
            <a:noFill/>
          </p:spPr>
          <p:txBody>
            <a:bodyPr wrap="square" rtlCol="0">
              <a:spAutoFit/>
            </a:bodyPr>
            <a:lstStyle/>
            <a:p>
              <a:r>
                <a:rPr lang="en-US" sz="2000" b="1" dirty="0" smtClean="0"/>
                <a:t>Water Level or Flow Rate </a:t>
              </a:r>
              <a:r>
                <a:rPr lang="en-US" sz="2000" b="1" dirty="0" smtClean="0">
                  <a:sym typeface="Wingdings" pitchFamily="2" charset="2"/>
                </a:rPr>
                <a:t></a:t>
              </a:r>
              <a:endParaRPr lang="en-US" sz="2000" b="1" dirty="0"/>
            </a:p>
          </p:txBody>
        </p:sp>
        <p:sp>
          <p:nvSpPr>
            <p:cNvPr id="10" name="TextBox 9"/>
            <p:cNvSpPr txBox="1"/>
            <p:nvPr/>
          </p:nvSpPr>
          <p:spPr>
            <a:xfrm rot="16200000">
              <a:off x="-142845" y="2962245"/>
              <a:ext cx="2971800" cy="400110"/>
            </a:xfrm>
            <a:prstGeom prst="rect">
              <a:avLst/>
            </a:prstGeom>
            <a:noFill/>
          </p:spPr>
          <p:txBody>
            <a:bodyPr wrap="square" rtlCol="0">
              <a:spAutoFit/>
            </a:bodyPr>
            <a:lstStyle/>
            <a:p>
              <a:r>
                <a:rPr lang="en-US" sz="2000" b="1" dirty="0" err="1" smtClean="0"/>
                <a:t>Exceedance</a:t>
              </a:r>
              <a:r>
                <a:rPr lang="en-US" sz="2000" b="1" dirty="0" smtClean="0"/>
                <a:t> Frequency </a:t>
              </a:r>
              <a:r>
                <a:rPr lang="en-US" sz="2000" b="1" dirty="0" smtClean="0">
                  <a:sym typeface="Wingdings" pitchFamily="2" charset="2"/>
                </a:rPr>
                <a:t></a:t>
              </a:r>
              <a:endParaRPr lang="en-US" sz="2000" b="1" dirty="0"/>
            </a:p>
          </p:txBody>
        </p:sp>
        <p:grpSp>
          <p:nvGrpSpPr>
            <p:cNvPr id="3" name="Group 14"/>
            <p:cNvGrpSpPr/>
            <p:nvPr/>
          </p:nvGrpSpPr>
          <p:grpSpPr>
            <a:xfrm>
              <a:off x="1905000" y="3276600"/>
              <a:ext cx="2514600" cy="597932"/>
              <a:chOff x="1905000" y="3276600"/>
              <a:chExt cx="2514600" cy="597932"/>
            </a:xfrm>
          </p:grpSpPr>
          <p:sp>
            <p:nvSpPr>
              <p:cNvPr id="11" name="TextBox 10"/>
              <p:cNvSpPr txBox="1"/>
              <p:nvPr/>
            </p:nvSpPr>
            <p:spPr>
              <a:xfrm>
                <a:off x="1905000" y="3505200"/>
                <a:ext cx="1981200" cy="369332"/>
              </a:xfrm>
              <a:prstGeom prst="rect">
                <a:avLst/>
              </a:prstGeom>
              <a:noFill/>
              <a:ln w="25400">
                <a:solidFill>
                  <a:schemeClr val="tx1"/>
                </a:solidFill>
              </a:ln>
            </p:spPr>
            <p:txBody>
              <a:bodyPr wrap="square" rtlCol="0">
                <a:spAutoFit/>
              </a:bodyPr>
              <a:lstStyle/>
              <a:p>
                <a:r>
                  <a:rPr lang="en-US" b="1" i="1" dirty="0" smtClean="0"/>
                  <a:t>Reduction effect</a:t>
                </a:r>
                <a:endParaRPr lang="en-US" b="1" i="1" dirty="0"/>
              </a:p>
            </p:txBody>
          </p:sp>
          <p:cxnSp>
            <p:nvCxnSpPr>
              <p:cNvPr id="13" name="Curved Connector 12"/>
              <p:cNvCxnSpPr>
                <a:stCxn id="11" idx="3"/>
              </p:cNvCxnSpPr>
              <p:nvPr/>
            </p:nvCxnSpPr>
            <p:spPr>
              <a:xfrm flipV="1">
                <a:off x="3886200" y="3276600"/>
                <a:ext cx="533400" cy="413266"/>
              </a:xfrm>
              <a:prstGeom prst="curved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715000" y="1905000"/>
              <a:ext cx="1752600" cy="646331"/>
            </a:xfrm>
            <a:prstGeom prst="rect">
              <a:avLst/>
            </a:prstGeom>
            <a:noFill/>
            <a:ln w="25400">
              <a:solidFill>
                <a:schemeClr val="tx1"/>
              </a:solidFill>
            </a:ln>
          </p:spPr>
          <p:txBody>
            <a:bodyPr wrap="square" rtlCol="0">
              <a:spAutoFit/>
            </a:bodyPr>
            <a:lstStyle/>
            <a:p>
              <a:r>
                <a:rPr lang="en-US" b="1" i="1" dirty="0" smtClean="0"/>
                <a:t>Augmentation effect</a:t>
              </a:r>
              <a:endParaRPr lang="en-US" b="1" i="1" dirty="0"/>
            </a:p>
          </p:txBody>
        </p:sp>
        <p:cxnSp>
          <p:nvCxnSpPr>
            <p:cNvPr id="18" name="Curved Connector 12"/>
            <p:cNvCxnSpPr>
              <a:stCxn id="17" idx="1"/>
            </p:cNvCxnSpPr>
            <p:nvPr/>
          </p:nvCxnSpPr>
          <p:spPr>
            <a:xfrm rot="10800000" flipV="1">
              <a:off x="4495800" y="2228166"/>
              <a:ext cx="1219200" cy="515032"/>
            </a:xfrm>
            <a:prstGeom prst="curved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562600" y="2819400"/>
              <a:ext cx="1219200" cy="369332"/>
            </a:xfrm>
            <a:prstGeom prst="rect">
              <a:avLst/>
            </a:prstGeom>
            <a:noFill/>
            <a:ln w="25400">
              <a:solidFill>
                <a:schemeClr val="tx1"/>
              </a:solidFill>
            </a:ln>
          </p:spPr>
          <p:txBody>
            <a:bodyPr wrap="square" rtlCol="0">
              <a:spAutoFit/>
            </a:bodyPr>
            <a:lstStyle/>
            <a:p>
              <a:r>
                <a:rPr lang="en-US" b="1" i="1" dirty="0" smtClean="0"/>
                <a:t>Baseline</a:t>
              </a:r>
              <a:endParaRPr lang="en-US" b="1" i="1" dirty="0"/>
            </a:p>
          </p:txBody>
        </p:sp>
        <p:cxnSp>
          <p:nvCxnSpPr>
            <p:cNvPr id="25" name="Curved Connector 12"/>
            <p:cNvCxnSpPr>
              <a:stCxn id="24" idx="1"/>
            </p:cNvCxnSpPr>
            <p:nvPr/>
          </p:nvCxnSpPr>
          <p:spPr>
            <a:xfrm rot="10800000" flipV="1">
              <a:off x="4648200" y="3004066"/>
              <a:ext cx="914400" cy="272534"/>
            </a:xfrm>
            <a:prstGeom prst="curved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6" name="Title 15"/>
          <p:cNvSpPr>
            <a:spLocks noGrp="1"/>
          </p:cNvSpPr>
          <p:nvPr>
            <p:ph type="title"/>
          </p:nvPr>
        </p:nvSpPr>
        <p:spPr>
          <a:xfrm>
            <a:off x="457200" y="228600"/>
            <a:ext cx="8229600" cy="1143000"/>
          </a:xfrm>
        </p:spPr>
        <p:txBody>
          <a:bodyPr anchor="t" anchorCtr="0">
            <a:normAutofit fontScale="90000"/>
          </a:bodyPr>
          <a:lstStyle/>
          <a:p>
            <a:pPr algn="l"/>
            <a:r>
              <a:rPr lang="en-US" sz="2400" b="1" dirty="0" smtClean="0"/>
              <a:t>Under forecast conditions, H&amp;H models predicted increases in river discharge – even when withdrawals were imposed.  These augmentation effects cannot be attributed to withdrawals. </a:t>
            </a:r>
            <a:endParaRPr lang="en-US" sz="24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chor="t" anchorCtr="0">
            <a:normAutofit fontScale="90000"/>
          </a:bodyPr>
          <a:lstStyle/>
          <a:p>
            <a:pPr algn="l"/>
            <a:r>
              <a:rPr lang="en-US" sz="2400" b="1" dirty="0" smtClean="0"/>
              <a:t>Example:  Percent change in relative abundance in the estuary for size classes of select species with strong  flow response.  Flow reduction effects in </a:t>
            </a:r>
            <a:r>
              <a:rPr lang="en-US" sz="2400" b="1" dirty="0" smtClean="0">
                <a:solidFill>
                  <a:srgbClr val="FF0000"/>
                </a:solidFill>
              </a:rPr>
              <a:t>red</a:t>
            </a:r>
            <a:r>
              <a:rPr lang="en-US" sz="2400" b="1" dirty="0" smtClean="0"/>
              <a:t>, flow augmentation effects in black.</a:t>
            </a:r>
            <a:endParaRPr lang="en-US" sz="2400" b="1" dirty="0"/>
          </a:p>
        </p:txBody>
      </p:sp>
      <p:graphicFrame>
        <p:nvGraphicFramePr>
          <p:cNvPr id="5" name="Content Placeholder 4"/>
          <p:cNvGraphicFramePr>
            <a:graphicFrameLocks noGrp="1"/>
          </p:cNvGraphicFramePr>
          <p:nvPr>
            <p:ph idx="1"/>
          </p:nvPr>
        </p:nvGraphicFramePr>
        <p:xfrm>
          <a:off x="228599" y="1295400"/>
          <a:ext cx="8229602" cy="4663440"/>
        </p:xfrm>
        <a:graphic>
          <a:graphicData uri="http://schemas.openxmlformats.org/drawingml/2006/table">
            <a:tbl>
              <a:tblPr firstRow="1" bandRow="1">
                <a:tableStyleId>{5C22544A-7EE6-4342-B048-85BDC9FD1C3A}</a:tableStyleId>
              </a:tblPr>
              <a:tblGrid>
                <a:gridCol w="1000898"/>
                <a:gridCol w="980303"/>
                <a:gridCol w="1058561"/>
                <a:gridCol w="1186248"/>
                <a:gridCol w="1000898"/>
                <a:gridCol w="1000898"/>
                <a:gridCol w="1000898"/>
                <a:gridCol w="1000898"/>
              </a:tblGrid>
              <a:tr h="370840">
                <a:tc>
                  <a:txBody>
                    <a:bodyPr/>
                    <a:lstStyle/>
                    <a:p>
                      <a:r>
                        <a:rPr lang="en-US" dirty="0" smtClean="0"/>
                        <a:t>Species</a:t>
                      </a:r>
                      <a:endParaRPr lang="en-US" dirty="0"/>
                    </a:p>
                  </a:txBody>
                  <a:tcPr/>
                </a:tc>
                <a:tc>
                  <a:txBody>
                    <a:bodyPr/>
                    <a:lstStyle/>
                    <a:p>
                      <a:pPr algn="ctr"/>
                      <a:r>
                        <a:rPr lang="en-US" dirty="0" smtClean="0"/>
                        <a:t>Length</a:t>
                      </a:r>
                      <a:r>
                        <a:rPr lang="en-US" baseline="0" dirty="0" smtClean="0"/>
                        <a:t> (mm)</a:t>
                      </a:r>
                      <a:endParaRPr lang="en-US" dirty="0"/>
                    </a:p>
                  </a:txBody>
                  <a:tcPr/>
                </a:tc>
                <a:tc>
                  <a:txBody>
                    <a:bodyPr/>
                    <a:lstStyle/>
                    <a:p>
                      <a:pPr algn="ctr"/>
                      <a:r>
                        <a:rPr lang="en-US" sz="1600" dirty="0" smtClean="0"/>
                        <a:t>Spatial Extent of Effect</a:t>
                      </a:r>
                      <a:endParaRPr lang="en-US" sz="1600" dirty="0"/>
                    </a:p>
                  </a:txBody>
                  <a:tcPr/>
                </a:tc>
                <a:tc>
                  <a:txBody>
                    <a:bodyPr/>
                    <a:lstStyle/>
                    <a:p>
                      <a:pPr algn="r"/>
                      <a:r>
                        <a:rPr lang="en-US" sz="1600" dirty="0" smtClean="0"/>
                        <a:t>Hindcast 77.5 </a:t>
                      </a:r>
                      <a:r>
                        <a:rPr lang="en-US" sz="1600" dirty="0" err="1" smtClean="0"/>
                        <a:t>mgd</a:t>
                      </a:r>
                      <a:endParaRPr lang="en-US" sz="1600" dirty="0"/>
                    </a:p>
                  </a:txBody>
                  <a:tcPr/>
                </a:tc>
                <a:tc>
                  <a:txBody>
                    <a:bodyPr/>
                    <a:lstStyle/>
                    <a:p>
                      <a:pPr algn="r"/>
                      <a:r>
                        <a:rPr lang="en-US" sz="1600" dirty="0" smtClean="0"/>
                        <a:t>Hindcast 155 </a:t>
                      </a:r>
                      <a:r>
                        <a:rPr lang="en-US" sz="1600" dirty="0" err="1" smtClean="0"/>
                        <a:t>mgd</a:t>
                      </a:r>
                      <a:endParaRPr lang="en-US" sz="1600" dirty="0"/>
                    </a:p>
                  </a:txBody>
                  <a:tcPr/>
                </a:tc>
                <a:tc>
                  <a:txBody>
                    <a:bodyPr/>
                    <a:lstStyle/>
                    <a:p>
                      <a:pPr algn="r"/>
                      <a:r>
                        <a:rPr lang="en-US" sz="1600" dirty="0" smtClean="0"/>
                        <a:t>Forecast 77.5 </a:t>
                      </a:r>
                      <a:r>
                        <a:rPr lang="en-US" sz="1600" dirty="0" err="1" smtClean="0"/>
                        <a:t>mgd</a:t>
                      </a:r>
                      <a:endParaRPr lang="en-US" sz="1600" dirty="0"/>
                    </a:p>
                  </a:txBody>
                  <a:tcPr/>
                </a:tc>
                <a:tc>
                  <a:txBody>
                    <a:bodyPr/>
                    <a:lstStyle/>
                    <a:p>
                      <a:pPr algn="r"/>
                      <a:r>
                        <a:rPr lang="en-US" sz="1600" dirty="0" smtClean="0"/>
                        <a:t>Forecast 155 </a:t>
                      </a:r>
                      <a:r>
                        <a:rPr lang="en-US" sz="1600" dirty="0" err="1" smtClean="0"/>
                        <a:t>mgd</a:t>
                      </a:r>
                      <a:endParaRPr lang="en-US" sz="1600" dirty="0"/>
                    </a:p>
                  </a:txBody>
                  <a:tcPr/>
                </a:tc>
                <a:tc>
                  <a:txBody>
                    <a:bodyPr/>
                    <a:lstStyle/>
                    <a:p>
                      <a:pPr algn="r"/>
                      <a:r>
                        <a:rPr lang="en-US" sz="1600" dirty="0" smtClean="0"/>
                        <a:t>Forecast 262 </a:t>
                      </a:r>
                      <a:r>
                        <a:rPr lang="en-US" sz="1600" dirty="0" err="1" smtClean="0"/>
                        <a:t>mgd</a:t>
                      </a:r>
                      <a:endParaRPr lang="en-US" sz="1600" dirty="0"/>
                    </a:p>
                  </a:txBody>
                  <a:tcPr/>
                </a:tc>
              </a:tr>
              <a:tr h="548640">
                <a:tc>
                  <a:txBody>
                    <a:bodyPr/>
                    <a:lstStyle/>
                    <a:p>
                      <a:r>
                        <a:rPr lang="en-US" sz="1800" b="1" dirty="0" smtClean="0"/>
                        <a:t>Channel</a:t>
                      </a:r>
                      <a:r>
                        <a:rPr lang="en-US" sz="1800" b="1" baseline="0" dirty="0" smtClean="0"/>
                        <a:t> catfish</a:t>
                      </a:r>
                      <a:endParaRPr lang="en-US" sz="1800" b="1" dirty="0"/>
                    </a:p>
                  </a:txBody>
                  <a:tcPr/>
                </a:tc>
                <a:tc>
                  <a:txBody>
                    <a:bodyPr/>
                    <a:lstStyle/>
                    <a:p>
                      <a:pPr algn="ctr"/>
                      <a:endParaRPr lang="en-US" sz="1800" i="1" dirty="0" smtClean="0"/>
                    </a:p>
                    <a:p>
                      <a:pPr algn="ctr"/>
                      <a:r>
                        <a:rPr lang="en-US" sz="1800" i="1" dirty="0" smtClean="0"/>
                        <a:t>50-100</a:t>
                      </a:r>
                      <a:endParaRPr lang="en-US" sz="1800" i="1" dirty="0"/>
                    </a:p>
                  </a:txBody>
                  <a:tcPr/>
                </a:tc>
                <a:tc>
                  <a:txBody>
                    <a:bodyPr/>
                    <a:lstStyle/>
                    <a:p>
                      <a:pPr algn="ctr"/>
                      <a:endParaRPr lang="en-US" sz="1800" b="0" u="sng" dirty="0" smtClean="0">
                        <a:solidFill>
                          <a:schemeClr val="tx1"/>
                        </a:solidFill>
                      </a:endParaRPr>
                    </a:p>
                    <a:p>
                      <a:pPr algn="ctr"/>
                      <a:r>
                        <a:rPr lang="en-US" sz="1800" b="0" u="sng" dirty="0" smtClean="0">
                          <a:solidFill>
                            <a:schemeClr val="tx1"/>
                          </a:solidFill>
                        </a:rPr>
                        <a:t>Broad</a:t>
                      </a:r>
                      <a:endParaRPr lang="en-US" sz="1800" b="0" u="sng" dirty="0">
                        <a:solidFill>
                          <a:schemeClr val="tx1"/>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-7.8</a:t>
                      </a:r>
                      <a:endParaRPr lang="en-US" sz="1800" b="1" dirty="0">
                        <a:solidFill>
                          <a:srgbClr val="FF0000"/>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-17.4</a:t>
                      </a:r>
                      <a:endParaRPr lang="en-US" sz="1800" b="1" dirty="0">
                        <a:solidFill>
                          <a:srgbClr val="FF0000"/>
                        </a:solidFill>
                      </a:endParaRPr>
                    </a:p>
                  </a:txBody>
                  <a:tcPr/>
                </a:tc>
                <a:tc>
                  <a:txBody>
                    <a:bodyPr/>
                    <a:lstStyle/>
                    <a:p>
                      <a:pPr algn="ctr"/>
                      <a:endParaRPr lang="en-US" sz="1800" b="1" dirty="0" smtClean="0"/>
                    </a:p>
                    <a:p>
                      <a:pPr algn="ctr"/>
                      <a:r>
                        <a:rPr lang="en-US" sz="1800" b="1" dirty="0" smtClean="0"/>
                        <a:t>29.9</a:t>
                      </a:r>
                      <a:endParaRPr lang="en-US" sz="1800" b="1" dirty="0"/>
                    </a:p>
                  </a:txBody>
                  <a:tcPr/>
                </a:tc>
                <a:tc>
                  <a:txBody>
                    <a:bodyPr/>
                    <a:lstStyle/>
                    <a:p>
                      <a:pPr algn="ctr"/>
                      <a:endParaRPr lang="en-US" sz="1800" b="1" dirty="0" smtClean="0"/>
                    </a:p>
                    <a:p>
                      <a:pPr algn="ctr"/>
                      <a:r>
                        <a:rPr lang="en-US" sz="1800" b="1" dirty="0" smtClean="0"/>
                        <a:t>17.2</a:t>
                      </a:r>
                      <a:endParaRPr lang="en-US" sz="1800" b="1" dirty="0"/>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-0.9</a:t>
                      </a:r>
                      <a:endParaRPr lang="en-US" sz="1800" b="1" dirty="0">
                        <a:solidFill>
                          <a:srgbClr val="FF0000"/>
                        </a:solidFill>
                      </a:endParaRPr>
                    </a:p>
                  </a:txBody>
                  <a:tcPr/>
                </a:tc>
              </a:tr>
              <a:tr h="609600">
                <a:tc>
                  <a:txBody>
                    <a:bodyPr/>
                    <a:lstStyle/>
                    <a:p>
                      <a:r>
                        <a:rPr lang="en-US" sz="1800" b="1" dirty="0" smtClean="0"/>
                        <a:t>Channel catfish</a:t>
                      </a:r>
                      <a:endParaRPr lang="en-US" sz="1800" b="1" dirty="0"/>
                    </a:p>
                  </a:txBody>
                  <a:tcPr/>
                </a:tc>
                <a:tc>
                  <a:txBody>
                    <a:bodyPr/>
                    <a:lstStyle/>
                    <a:p>
                      <a:pPr algn="ctr"/>
                      <a:endParaRPr lang="en-US" sz="1800" i="1" dirty="0" smtClean="0"/>
                    </a:p>
                    <a:p>
                      <a:pPr algn="ctr"/>
                      <a:r>
                        <a:rPr lang="en-US" sz="1800" i="1" dirty="0" smtClean="0"/>
                        <a:t>150-275</a:t>
                      </a:r>
                      <a:endParaRPr lang="en-US" sz="1800" i="1" dirty="0"/>
                    </a:p>
                  </a:txBody>
                  <a:tcPr/>
                </a:tc>
                <a:tc>
                  <a:txBody>
                    <a:bodyPr/>
                    <a:lstStyle/>
                    <a:p>
                      <a:pPr algn="ctr"/>
                      <a:endParaRPr lang="en-US" sz="1800" b="0" u="sng" dirty="0" smtClean="0">
                        <a:solidFill>
                          <a:schemeClr val="tx1"/>
                        </a:solidFill>
                      </a:endParaRPr>
                    </a:p>
                    <a:p>
                      <a:pPr algn="ctr"/>
                      <a:r>
                        <a:rPr lang="en-US" sz="1800" b="0" u="sng" dirty="0" smtClean="0">
                          <a:solidFill>
                            <a:schemeClr val="tx1"/>
                          </a:solidFill>
                        </a:rPr>
                        <a:t>Narrow</a:t>
                      </a:r>
                      <a:endParaRPr lang="en-US" sz="1800" b="0" u="sng" dirty="0">
                        <a:solidFill>
                          <a:schemeClr val="tx1"/>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-28.5</a:t>
                      </a:r>
                      <a:endParaRPr lang="en-US" sz="1800" b="1" dirty="0">
                        <a:solidFill>
                          <a:srgbClr val="FF0000"/>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-52.1</a:t>
                      </a:r>
                      <a:endParaRPr lang="en-US" sz="1800" b="1" dirty="0">
                        <a:solidFill>
                          <a:srgbClr val="FF0000"/>
                        </a:solidFill>
                      </a:endParaRPr>
                    </a:p>
                  </a:txBody>
                  <a:tcPr/>
                </a:tc>
                <a:tc>
                  <a:txBody>
                    <a:bodyPr/>
                    <a:lstStyle/>
                    <a:p>
                      <a:pPr algn="ctr"/>
                      <a:endParaRPr lang="en-US" sz="1800" b="1" dirty="0" smtClean="0"/>
                    </a:p>
                    <a:p>
                      <a:pPr algn="ctr"/>
                      <a:r>
                        <a:rPr lang="en-US" sz="1800" b="1" dirty="0" smtClean="0"/>
                        <a:t>7.0</a:t>
                      </a:r>
                      <a:endParaRPr lang="en-US" sz="1800" b="1" dirty="0"/>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-21.9</a:t>
                      </a:r>
                      <a:endParaRPr lang="en-US" sz="1800" b="1" dirty="0">
                        <a:solidFill>
                          <a:srgbClr val="FF0000"/>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-63.8</a:t>
                      </a:r>
                      <a:endParaRPr lang="en-US" sz="1800" b="1" dirty="0">
                        <a:solidFill>
                          <a:srgbClr val="FF0000"/>
                        </a:solidFill>
                      </a:endParaRPr>
                    </a:p>
                  </a:txBody>
                  <a:tcPr/>
                </a:tc>
              </a:tr>
              <a:tr h="609600">
                <a:tc>
                  <a:txBody>
                    <a:bodyPr/>
                    <a:lstStyle/>
                    <a:p>
                      <a:r>
                        <a:rPr lang="en-US" sz="1800" b="1" dirty="0" smtClean="0"/>
                        <a:t>Spotted seatrout</a:t>
                      </a:r>
                      <a:endParaRPr lang="en-US" sz="1800" b="1" dirty="0"/>
                    </a:p>
                  </a:txBody>
                  <a:tcPr/>
                </a:tc>
                <a:tc>
                  <a:txBody>
                    <a:bodyPr/>
                    <a:lstStyle/>
                    <a:p>
                      <a:pPr algn="ctr"/>
                      <a:endParaRPr lang="en-US" sz="1800" i="1" dirty="0" smtClean="0"/>
                    </a:p>
                    <a:p>
                      <a:pPr algn="ctr"/>
                      <a:r>
                        <a:rPr lang="en-US" sz="1800" i="1" dirty="0" smtClean="0"/>
                        <a:t>31-50</a:t>
                      </a:r>
                      <a:endParaRPr lang="en-US" sz="1800" i="1" dirty="0"/>
                    </a:p>
                  </a:txBody>
                  <a:tcPr/>
                </a:tc>
                <a:tc>
                  <a:txBody>
                    <a:bodyPr/>
                    <a:lstStyle/>
                    <a:p>
                      <a:pPr algn="ctr"/>
                      <a:endParaRPr lang="en-US" sz="1800" b="0" u="sng" dirty="0" smtClean="0">
                        <a:solidFill>
                          <a:schemeClr val="tx1"/>
                        </a:solidFill>
                      </a:endParaRPr>
                    </a:p>
                    <a:p>
                      <a:pPr algn="ctr"/>
                      <a:r>
                        <a:rPr lang="en-US" sz="1800" b="0" u="sng" dirty="0" smtClean="0">
                          <a:solidFill>
                            <a:schemeClr val="tx1"/>
                          </a:solidFill>
                        </a:rPr>
                        <a:t>Broad</a:t>
                      </a:r>
                      <a:endParaRPr lang="en-US" sz="1800" b="0" u="sng" dirty="0">
                        <a:solidFill>
                          <a:schemeClr val="tx1"/>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10.7</a:t>
                      </a:r>
                      <a:endParaRPr lang="en-US" sz="1800" b="1" dirty="0">
                        <a:solidFill>
                          <a:srgbClr val="FF0000"/>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42.4</a:t>
                      </a:r>
                      <a:endParaRPr lang="en-US" sz="1800" b="1" dirty="0">
                        <a:solidFill>
                          <a:srgbClr val="FF0000"/>
                        </a:solidFill>
                      </a:endParaRPr>
                    </a:p>
                  </a:txBody>
                  <a:tcPr/>
                </a:tc>
                <a:tc>
                  <a:txBody>
                    <a:bodyPr/>
                    <a:lstStyle/>
                    <a:p>
                      <a:pPr algn="ctr"/>
                      <a:endParaRPr lang="en-US" sz="1800" b="1" dirty="0" smtClean="0"/>
                    </a:p>
                    <a:p>
                      <a:pPr algn="ctr"/>
                      <a:r>
                        <a:rPr lang="en-US" sz="1800" b="1" dirty="0" smtClean="0"/>
                        <a:t>-34.3</a:t>
                      </a:r>
                      <a:endParaRPr lang="en-US" sz="1800" b="1" dirty="0"/>
                    </a:p>
                  </a:txBody>
                  <a:tcPr/>
                </a:tc>
                <a:tc>
                  <a:txBody>
                    <a:bodyPr/>
                    <a:lstStyle/>
                    <a:p>
                      <a:pPr algn="ctr"/>
                      <a:endParaRPr lang="en-US" sz="1800" b="1" dirty="0" smtClean="0"/>
                    </a:p>
                    <a:p>
                      <a:pPr algn="ctr"/>
                      <a:r>
                        <a:rPr lang="en-US" sz="1800" b="1" dirty="0" smtClean="0"/>
                        <a:t>-14.9</a:t>
                      </a:r>
                      <a:endParaRPr lang="en-US" sz="1800" b="1" dirty="0"/>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23.1</a:t>
                      </a:r>
                      <a:endParaRPr lang="en-US" sz="1800" b="1" dirty="0">
                        <a:solidFill>
                          <a:srgbClr val="FF0000"/>
                        </a:solidFill>
                      </a:endParaRPr>
                    </a:p>
                  </a:txBody>
                  <a:tcPr/>
                </a:tc>
              </a:tr>
              <a:tr h="370840">
                <a:tc>
                  <a:txBody>
                    <a:bodyPr/>
                    <a:lstStyle/>
                    <a:p>
                      <a:r>
                        <a:rPr lang="en-US" sz="1800" b="1" dirty="0" smtClean="0"/>
                        <a:t>Spotted seatrout</a:t>
                      </a:r>
                      <a:endParaRPr lang="en-US" sz="1800" b="1" dirty="0"/>
                    </a:p>
                  </a:txBody>
                  <a:tcPr/>
                </a:tc>
                <a:tc>
                  <a:txBody>
                    <a:bodyPr/>
                    <a:lstStyle/>
                    <a:p>
                      <a:pPr algn="ctr"/>
                      <a:endParaRPr lang="en-US" sz="1800" i="1" dirty="0" smtClean="0"/>
                    </a:p>
                    <a:p>
                      <a:pPr algn="ctr"/>
                      <a:r>
                        <a:rPr lang="en-US" sz="1800" i="1" dirty="0" smtClean="0"/>
                        <a:t>51-110</a:t>
                      </a:r>
                      <a:endParaRPr lang="en-US" sz="1800" i="1" dirty="0"/>
                    </a:p>
                  </a:txBody>
                  <a:tcPr/>
                </a:tc>
                <a:tc>
                  <a:txBody>
                    <a:bodyPr/>
                    <a:lstStyle/>
                    <a:p>
                      <a:pPr algn="ctr"/>
                      <a:endParaRPr lang="en-US" sz="1800" b="0" u="sng" dirty="0" smtClean="0">
                        <a:solidFill>
                          <a:schemeClr val="tx1"/>
                        </a:solidFill>
                      </a:endParaRPr>
                    </a:p>
                    <a:p>
                      <a:pPr algn="ctr"/>
                      <a:r>
                        <a:rPr lang="en-US" sz="1800" b="0" u="sng" dirty="0" smtClean="0">
                          <a:solidFill>
                            <a:schemeClr val="tx1"/>
                          </a:solidFill>
                        </a:rPr>
                        <a:t>Broad</a:t>
                      </a:r>
                      <a:endParaRPr lang="en-US" sz="1800" b="0" u="sng" dirty="0">
                        <a:solidFill>
                          <a:schemeClr val="tx1"/>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16.5</a:t>
                      </a:r>
                      <a:endParaRPr lang="en-US" sz="1800" b="1" dirty="0">
                        <a:solidFill>
                          <a:srgbClr val="FF0000"/>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36.9</a:t>
                      </a:r>
                      <a:endParaRPr lang="en-US" sz="1800" b="1" dirty="0">
                        <a:solidFill>
                          <a:srgbClr val="FF0000"/>
                        </a:solidFill>
                      </a:endParaRPr>
                    </a:p>
                  </a:txBody>
                  <a:tcPr/>
                </a:tc>
                <a:tc>
                  <a:txBody>
                    <a:bodyPr/>
                    <a:lstStyle/>
                    <a:p>
                      <a:pPr algn="ctr"/>
                      <a:endParaRPr lang="en-US" sz="1800" b="1" dirty="0" smtClean="0"/>
                    </a:p>
                    <a:p>
                      <a:pPr algn="ctr"/>
                      <a:r>
                        <a:rPr lang="en-US" sz="1800" b="1" dirty="0" smtClean="0"/>
                        <a:t>-27.6</a:t>
                      </a:r>
                      <a:endParaRPr lang="en-US" sz="1800" b="1" dirty="0"/>
                    </a:p>
                  </a:txBody>
                  <a:tcPr/>
                </a:tc>
                <a:tc>
                  <a:txBody>
                    <a:bodyPr/>
                    <a:lstStyle/>
                    <a:p>
                      <a:pPr algn="ctr"/>
                      <a:endParaRPr lang="en-US" sz="1800" b="1" dirty="0" smtClean="0"/>
                    </a:p>
                    <a:p>
                      <a:pPr algn="ctr"/>
                      <a:r>
                        <a:rPr lang="en-US" sz="1800" b="1" dirty="0" smtClean="0"/>
                        <a:t>-12.5</a:t>
                      </a:r>
                      <a:endParaRPr lang="en-US" sz="1800" b="1" dirty="0"/>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17.3</a:t>
                      </a:r>
                      <a:endParaRPr lang="en-US" sz="1800" b="1" dirty="0">
                        <a:solidFill>
                          <a:srgbClr val="FF0000"/>
                        </a:solidFill>
                      </a:endParaRPr>
                    </a:p>
                  </a:txBody>
                  <a:tcPr/>
                </a:tc>
              </a:tr>
              <a:tr h="370840">
                <a:tc>
                  <a:txBody>
                    <a:bodyPr/>
                    <a:lstStyle/>
                    <a:p>
                      <a:r>
                        <a:rPr lang="en-US" sz="1800" b="1" dirty="0" smtClean="0"/>
                        <a:t>Spotted seatrout</a:t>
                      </a:r>
                      <a:endParaRPr lang="en-US" sz="1800" b="1" dirty="0"/>
                    </a:p>
                  </a:txBody>
                  <a:tcPr/>
                </a:tc>
                <a:tc>
                  <a:txBody>
                    <a:bodyPr/>
                    <a:lstStyle/>
                    <a:p>
                      <a:pPr algn="ctr"/>
                      <a:endParaRPr lang="en-US" sz="1800" i="1" dirty="0" smtClean="0"/>
                    </a:p>
                    <a:p>
                      <a:pPr algn="ctr"/>
                      <a:r>
                        <a:rPr lang="en-US" sz="1800" i="1" dirty="0" smtClean="0"/>
                        <a:t>201-325</a:t>
                      </a:r>
                      <a:endParaRPr lang="en-US" sz="1800" i="1" dirty="0"/>
                    </a:p>
                  </a:txBody>
                  <a:tcPr/>
                </a:tc>
                <a:tc>
                  <a:txBody>
                    <a:bodyPr/>
                    <a:lstStyle/>
                    <a:p>
                      <a:pPr algn="ctr"/>
                      <a:endParaRPr lang="en-US" sz="1800" b="0" u="sng" dirty="0" smtClean="0">
                        <a:solidFill>
                          <a:schemeClr val="tx1"/>
                        </a:solidFill>
                      </a:endParaRPr>
                    </a:p>
                    <a:p>
                      <a:pPr algn="ctr"/>
                      <a:r>
                        <a:rPr lang="en-US" sz="1800" b="0" u="sng" dirty="0" smtClean="0">
                          <a:solidFill>
                            <a:schemeClr val="tx1"/>
                          </a:solidFill>
                        </a:rPr>
                        <a:t>Narrow</a:t>
                      </a:r>
                      <a:endParaRPr lang="en-US" sz="1800" b="0" u="sng" dirty="0">
                        <a:solidFill>
                          <a:schemeClr val="tx1"/>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-1.8</a:t>
                      </a:r>
                      <a:endParaRPr lang="en-US" sz="1800" b="1" dirty="0">
                        <a:solidFill>
                          <a:srgbClr val="FF0000"/>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-3.0</a:t>
                      </a:r>
                      <a:endParaRPr lang="en-US" sz="1800" b="1" dirty="0">
                        <a:solidFill>
                          <a:srgbClr val="FF0000"/>
                        </a:solidFill>
                      </a:endParaRPr>
                    </a:p>
                  </a:txBody>
                  <a:tcPr/>
                </a:tc>
                <a:tc>
                  <a:txBody>
                    <a:bodyPr/>
                    <a:lstStyle/>
                    <a:p>
                      <a:pPr algn="ctr"/>
                      <a:endParaRPr lang="en-US" sz="1800" b="1" dirty="0" smtClean="0"/>
                    </a:p>
                    <a:p>
                      <a:pPr algn="ctr"/>
                      <a:r>
                        <a:rPr lang="en-US" sz="1800" b="1" dirty="0" smtClean="0"/>
                        <a:t>4.7</a:t>
                      </a:r>
                      <a:endParaRPr lang="en-US" sz="1800" b="1" dirty="0"/>
                    </a:p>
                  </a:txBody>
                  <a:tcPr/>
                </a:tc>
                <a:tc>
                  <a:txBody>
                    <a:bodyPr/>
                    <a:lstStyle/>
                    <a:p>
                      <a:pPr algn="ctr"/>
                      <a:endParaRPr lang="en-US" sz="1800" b="1" dirty="0" smtClean="0"/>
                    </a:p>
                    <a:p>
                      <a:pPr algn="ctr"/>
                      <a:r>
                        <a:rPr lang="en-US" sz="1800" b="1" dirty="0" smtClean="0"/>
                        <a:t>4.2</a:t>
                      </a:r>
                      <a:endParaRPr lang="en-US" sz="1800" b="1" dirty="0"/>
                    </a:p>
                  </a:txBody>
                  <a:tcPr/>
                </a:tc>
                <a:tc>
                  <a:txBody>
                    <a:bodyPr/>
                    <a:lstStyle/>
                    <a:p>
                      <a:pPr algn="ctr"/>
                      <a:endParaRPr lang="en-US" sz="1800" b="1" dirty="0" smtClean="0"/>
                    </a:p>
                    <a:p>
                      <a:pPr algn="ctr"/>
                      <a:r>
                        <a:rPr lang="en-US" sz="1800" b="1" dirty="0" smtClean="0"/>
                        <a:t>1.7</a:t>
                      </a:r>
                      <a:endParaRPr lang="en-US" sz="1800" b="1" dirty="0"/>
                    </a:p>
                  </a:txBody>
                  <a:tcPr/>
                </a:tc>
              </a:tr>
              <a:tr h="370840">
                <a:tc>
                  <a:txBody>
                    <a:bodyPr/>
                    <a:lstStyle/>
                    <a:p>
                      <a:r>
                        <a:rPr lang="en-US" sz="1800" b="1" dirty="0" smtClean="0"/>
                        <a:t>Striped mullet</a:t>
                      </a:r>
                      <a:endParaRPr lang="en-US" sz="1800" b="1" dirty="0"/>
                    </a:p>
                  </a:txBody>
                  <a:tcPr/>
                </a:tc>
                <a:tc>
                  <a:txBody>
                    <a:bodyPr/>
                    <a:lstStyle/>
                    <a:p>
                      <a:pPr algn="ctr"/>
                      <a:endParaRPr lang="en-US" sz="1800" i="1" dirty="0" smtClean="0"/>
                    </a:p>
                    <a:p>
                      <a:pPr algn="ctr"/>
                      <a:r>
                        <a:rPr lang="en-US" sz="1800" i="1" dirty="0" smtClean="0"/>
                        <a:t>31-45</a:t>
                      </a:r>
                      <a:endParaRPr lang="en-US" sz="1800" i="1" dirty="0"/>
                    </a:p>
                  </a:txBody>
                  <a:tcPr/>
                </a:tc>
                <a:tc>
                  <a:txBody>
                    <a:bodyPr/>
                    <a:lstStyle/>
                    <a:p>
                      <a:pPr algn="ctr"/>
                      <a:endParaRPr lang="en-US" sz="1800" b="0" u="sng" dirty="0" smtClean="0">
                        <a:solidFill>
                          <a:schemeClr val="tx1"/>
                        </a:solidFill>
                      </a:endParaRPr>
                    </a:p>
                    <a:p>
                      <a:pPr algn="ctr"/>
                      <a:r>
                        <a:rPr lang="en-US" sz="1800" b="0" u="sng" dirty="0" smtClean="0">
                          <a:solidFill>
                            <a:schemeClr val="tx1"/>
                          </a:solidFill>
                        </a:rPr>
                        <a:t>Broad</a:t>
                      </a:r>
                      <a:endParaRPr lang="en-US" sz="1800" b="0" u="sng" dirty="0">
                        <a:solidFill>
                          <a:schemeClr val="tx1"/>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11.5</a:t>
                      </a:r>
                      <a:endParaRPr lang="en-US" sz="1800" b="1" dirty="0">
                        <a:solidFill>
                          <a:srgbClr val="FF0000"/>
                        </a:solidFill>
                      </a:endParaRPr>
                    </a:p>
                  </a:txBody>
                  <a:tcPr/>
                </a:tc>
                <a:tc>
                  <a:txBody>
                    <a:bodyPr/>
                    <a:lstStyle/>
                    <a:p>
                      <a:pPr algn="ctr"/>
                      <a:endParaRPr lang="en-US" sz="1800" b="1" dirty="0" smtClean="0">
                        <a:solidFill>
                          <a:srgbClr val="FF0000"/>
                        </a:solidFill>
                      </a:endParaRPr>
                    </a:p>
                    <a:p>
                      <a:pPr algn="ctr"/>
                      <a:r>
                        <a:rPr lang="en-US" sz="1800" b="1" dirty="0" smtClean="0">
                          <a:solidFill>
                            <a:srgbClr val="FF0000"/>
                          </a:solidFill>
                        </a:rPr>
                        <a:t>25.3</a:t>
                      </a:r>
                      <a:endParaRPr lang="en-US" sz="1800" b="1" dirty="0">
                        <a:solidFill>
                          <a:srgbClr val="FF0000"/>
                        </a:solidFill>
                      </a:endParaRPr>
                    </a:p>
                  </a:txBody>
                  <a:tcPr/>
                </a:tc>
                <a:tc>
                  <a:txBody>
                    <a:bodyPr/>
                    <a:lstStyle/>
                    <a:p>
                      <a:pPr algn="ctr"/>
                      <a:endParaRPr lang="en-US" sz="1800" b="1" dirty="0" smtClean="0"/>
                    </a:p>
                    <a:p>
                      <a:pPr algn="ctr"/>
                      <a:r>
                        <a:rPr lang="en-US" sz="1800" b="1" dirty="0" smtClean="0"/>
                        <a:t>-19.9</a:t>
                      </a:r>
                      <a:endParaRPr lang="en-US" sz="1800" b="1" dirty="0"/>
                    </a:p>
                  </a:txBody>
                  <a:tcPr/>
                </a:tc>
                <a:tc>
                  <a:txBody>
                    <a:bodyPr/>
                    <a:lstStyle/>
                    <a:p>
                      <a:pPr algn="ctr"/>
                      <a:endParaRPr lang="en-US" sz="1800" b="1" dirty="0" smtClean="0"/>
                    </a:p>
                    <a:p>
                      <a:pPr algn="ctr"/>
                      <a:r>
                        <a:rPr lang="en-US" sz="1800" b="1" dirty="0" smtClean="0"/>
                        <a:t>-9.1</a:t>
                      </a:r>
                      <a:endParaRPr lang="en-US" sz="1800" b="1" dirty="0"/>
                    </a:p>
                  </a:txBody>
                  <a:tcPr/>
                </a:tc>
                <a:tc>
                  <a:txBody>
                    <a:bodyPr/>
                    <a:lstStyle/>
                    <a:p>
                      <a:pPr algn="ctr"/>
                      <a:endParaRPr lang="en-US" sz="1800" b="1" dirty="0" smtClean="0"/>
                    </a:p>
                    <a:p>
                      <a:pPr algn="ctr"/>
                      <a:r>
                        <a:rPr lang="en-US" sz="1800" b="1" dirty="0" smtClean="0"/>
                        <a:t>8.6</a:t>
                      </a:r>
                      <a:endParaRPr lang="en-US" sz="1800" b="1" dirty="0"/>
                    </a:p>
                  </a:txBody>
                  <a:tcPr/>
                </a:tc>
              </a:tr>
            </a:tbl>
          </a:graphicData>
        </a:graphic>
      </p:graphicFrame>
      <p:sp>
        <p:nvSpPr>
          <p:cNvPr id="4" name="Oval 3"/>
          <p:cNvSpPr/>
          <p:nvPr/>
        </p:nvSpPr>
        <p:spPr>
          <a:xfrm>
            <a:off x="5303520" y="1295400"/>
            <a:ext cx="2286000" cy="51054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04800" y="6019800"/>
            <a:ext cx="8229600" cy="646331"/>
          </a:xfrm>
          <a:prstGeom prst="rect">
            <a:avLst/>
          </a:prstGeom>
          <a:noFill/>
        </p:spPr>
        <p:txBody>
          <a:bodyPr wrap="square" rtlCol="0">
            <a:spAutoFit/>
          </a:bodyPr>
          <a:lstStyle/>
          <a:p>
            <a:r>
              <a:rPr lang="en-US" u="sng" dirty="0" smtClean="0"/>
              <a:t>Narrow</a:t>
            </a:r>
            <a:r>
              <a:rPr lang="en-US" dirty="0" smtClean="0"/>
              <a:t>-  effect confined to area of shifting salinity isopleths (≤ 2/8 sampling zones)  </a:t>
            </a:r>
          </a:p>
          <a:p>
            <a:r>
              <a:rPr lang="en-US" u="sng" dirty="0" smtClean="0"/>
              <a:t>Broad</a:t>
            </a:r>
            <a:r>
              <a:rPr lang="en-US" dirty="0" smtClean="0"/>
              <a:t> - effect predicted for &gt; 50% of the entire estuary (≥ 4/8 sampling zones)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err="1" smtClean="0">
                <a:ln>
                  <a:noFill/>
                </a:ln>
                <a:solidFill>
                  <a:schemeClr val="tx1"/>
                </a:solidFill>
                <a:effectLst/>
                <a:uLnTx/>
                <a:uFillTx/>
                <a:latin typeface="Bookman Old Style" pitchFamily="18" charset="0"/>
                <a:ea typeface="+mj-ea"/>
                <a:cs typeface="+mj-cs"/>
              </a:rPr>
              <a:t>Hydroecological</a:t>
            </a:r>
            <a:r>
              <a:rPr kumimoji="0" lang="en-US" sz="2000" b="0" i="0" u="none" strike="noStrike" kern="1200" cap="none" spc="0" normalizeH="0" baseline="0" noProof="0" dirty="0" smtClean="0">
                <a:ln>
                  <a:noFill/>
                </a:ln>
                <a:solidFill>
                  <a:schemeClr val="tx1"/>
                </a:solidFill>
                <a:effectLst/>
                <a:uLnTx/>
                <a:uFillTx/>
                <a:latin typeface="Bookman Old Style" pitchFamily="18" charset="0"/>
                <a:ea typeface="+mj-ea"/>
                <a:cs typeface="+mj-cs"/>
              </a:rPr>
              <a:t> effects were reduced or eliminated in forecast scenarios.  </a:t>
            </a:r>
            <a:endParaRPr kumimoji="0" lang="en-US" sz="2000" b="0" i="0" u="none" strike="noStrike" kern="1200" cap="none" spc="0" normalizeH="0" baseline="0" noProof="0" dirty="0">
              <a:ln>
                <a:noFill/>
              </a:ln>
              <a:solidFill>
                <a:schemeClr val="tx1"/>
              </a:solidFill>
              <a:effectLst/>
              <a:uLnTx/>
              <a:uFillTx/>
              <a:latin typeface="Bookman Old Style" pitchFamily="18" charset="0"/>
              <a:ea typeface="+mj-ea"/>
              <a:cs typeface="+mj-cs"/>
            </a:endParaRPr>
          </a:p>
        </p:txBody>
      </p:sp>
      <p:graphicFrame>
        <p:nvGraphicFramePr>
          <p:cNvPr id="8" name="Table 7"/>
          <p:cNvGraphicFramePr>
            <a:graphicFrameLocks noGrp="1"/>
          </p:cNvGraphicFramePr>
          <p:nvPr/>
        </p:nvGraphicFramePr>
        <p:xfrm>
          <a:off x="3276978" y="1219200"/>
          <a:ext cx="5105022" cy="4063997"/>
        </p:xfrm>
        <a:graphic>
          <a:graphicData uri="http://schemas.openxmlformats.org/drawingml/2006/table">
            <a:tbl>
              <a:tblPr/>
              <a:tblGrid>
                <a:gridCol w="879662"/>
                <a:gridCol w="845072"/>
                <a:gridCol w="845072"/>
                <a:gridCol w="845072"/>
                <a:gridCol w="845072"/>
                <a:gridCol w="845072"/>
              </a:tblGrid>
              <a:tr h="460453">
                <a:tc>
                  <a:txBody>
                    <a:bodyPr/>
                    <a:lstStyle/>
                    <a:p>
                      <a:pPr marL="0" marR="0">
                        <a:lnSpc>
                          <a:spcPct val="115000"/>
                        </a:lnSpc>
                        <a:spcBef>
                          <a:spcPts val="0"/>
                        </a:spcBef>
                        <a:spcAft>
                          <a:spcPts val="0"/>
                        </a:spcAft>
                        <a:tabLst>
                          <a:tab pos="6858000" algn="l"/>
                        </a:tabLst>
                      </a:pPr>
                      <a:r>
                        <a:rPr lang="en-US" sz="1300" b="1" dirty="0">
                          <a:latin typeface="Arial"/>
                          <a:ea typeface="Calibri"/>
                          <a:cs typeface="Times New Roman"/>
                        </a:rPr>
                        <a:t>River</a:t>
                      </a:r>
                      <a:endParaRPr lang="en-US" sz="900" dirty="0">
                        <a:latin typeface="Calibri"/>
                        <a:ea typeface="Calibri"/>
                        <a:cs typeface="Times New Roman"/>
                      </a:endParaRPr>
                    </a:p>
                    <a:p>
                      <a:pPr marL="0" marR="0">
                        <a:lnSpc>
                          <a:spcPct val="115000"/>
                        </a:lnSpc>
                        <a:spcBef>
                          <a:spcPts val="0"/>
                        </a:spcBef>
                        <a:spcAft>
                          <a:spcPts val="0"/>
                        </a:spcAft>
                        <a:tabLst>
                          <a:tab pos="6858000" algn="l"/>
                        </a:tabLst>
                      </a:pPr>
                      <a:r>
                        <a:rPr lang="en-US" sz="1300" b="1" dirty="0">
                          <a:latin typeface="Arial"/>
                          <a:ea typeface="Calibri"/>
                          <a:cs typeface="Times New Roman"/>
                        </a:rPr>
                        <a:t>Segment</a:t>
                      </a:r>
                      <a:endParaRPr lang="en-US" sz="900" dirty="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a:latin typeface="Arial"/>
                          <a:ea typeface="Calibri"/>
                          <a:cs typeface="Times New Roman"/>
                        </a:rPr>
                        <a:t>Hindcast</a:t>
                      </a:r>
                      <a:endParaRPr lang="en-US" sz="900">
                        <a:latin typeface="Calibri"/>
                        <a:ea typeface="Calibri"/>
                        <a:cs typeface="Times New Roman"/>
                      </a:endParaRPr>
                    </a:p>
                    <a:p>
                      <a:pPr marL="0" marR="0">
                        <a:lnSpc>
                          <a:spcPct val="115000"/>
                        </a:lnSpc>
                        <a:spcBef>
                          <a:spcPts val="0"/>
                        </a:spcBef>
                        <a:spcAft>
                          <a:spcPts val="0"/>
                        </a:spcAft>
                      </a:pPr>
                      <a:r>
                        <a:rPr lang="en-US" sz="1300" b="1">
                          <a:latin typeface="Arial"/>
                          <a:ea typeface="Calibri"/>
                          <a:cs typeface="Times New Roman"/>
                        </a:rPr>
                        <a:t>155 mgd</a:t>
                      </a:r>
                      <a:endParaRPr lang="en-US" sz="90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dirty="0">
                          <a:latin typeface="Arial"/>
                          <a:ea typeface="Calibri"/>
                          <a:cs typeface="Times New Roman"/>
                        </a:rPr>
                        <a:t>Hindcast</a:t>
                      </a:r>
                      <a:endParaRPr lang="en-US" sz="900" dirty="0">
                        <a:latin typeface="Calibri"/>
                        <a:ea typeface="Calibri"/>
                        <a:cs typeface="Times New Roman"/>
                      </a:endParaRPr>
                    </a:p>
                    <a:p>
                      <a:pPr marL="0" marR="0">
                        <a:lnSpc>
                          <a:spcPct val="115000"/>
                        </a:lnSpc>
                        <a:spcBef>
                          <a:spcPts val="0"/>
                        </a:spcBef>
                        <a:spcAft>
                          <a:spcPts val="0"/>
                        </a:spcAft>
                      </a:pPr>
                      <a:r>
                        <a:rPr lang="en-US" sz="1300" b="1" dirty="0" smtClean="0">
                          <a:latin typeface="Arial"/>
                          <a:ea typeface="Calibri"/>
                          <a:cs typeface="Times New Roman"/>
                        </a:rPr>
                        <a:t>77.5 </a:t>
                      </a:r>
                      <a:r>
                        <a:rPr lang="en-US" sz="1300" b="1" dirty="0" err="1">
                          <a:latin typeface="Arial"/>
                          <a:ea typeface="Calibri"/>
                          <a:cs typeface="Times New Roman"/>
                        </a:rPr>
                        <a:t>mgd</a:t>
                      </a:r>
                      <a:endParaRPr lang="en-US" sz="900" dirty="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a:latin typeface="Arial"/>
                          <a:ea typeface="Calibri"/>
                          <a:cs typeface="Times New Roman"/>
                        </a:rPr>
                        <a:t>Forecast</a:t>
                      </a:r>
                      <a:endParaRPr lang="en-US" sz="900">
                        <a:latin typeface="Calibri"/>
                        <a:ea typeface="Calibri"/>
                        <a:cs typeface="Times New Roman"/>
                      </a:endParaRPr>
                    </a:p>
                    <a:p>
                      <a:pPr marL="0" marR="0">
                        <a:lnSpc>
                          <a:spcPct val="115000"/>
                        </a:lnSpc>
                        <a:spcBef>
                          <a:spcPts val="0"/>
                        </a:spcBef>
                        <a:spcAft>
                          <a:spcPts val="0"/>
                        </a:spcAft>
                      </a:pPr>
                      <a:r>
                        <a:rPr lang="en-US" sz="1300" b="1">
                          <a:latin typeface="Arial"/>
                          <a:ea typeface="Calibri"/>
                          <a:cs typeface="Times New Roman"/>
                        </a:rPr>
                        <a:t>262 mgd</a:t>
                      </a:r>
                      <a:endParaRPr lang="en-US" sz="90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a:latin typeface="Arial"/>
                          <a:ea typeface="Calibri"/>
                          <a:cs typeface="Times New Roman"/>
                        </a:rPr>
                        <a:t>Forecast</a:t>
                      </a:r>
                      <a:endParaRPr lang="en-US" sz="900">
                        <a:latin typeface="Calibri"/>
                        <a:ea typeface="Calibri"/>
                        <a:cs typeface="Times New Roman"/>
                      </a:endParaRPr>
                    </a:p>
                    <a:p>
                      <a:pPr marL="0" marR="0">
                        <a:lnSpc>
                          <a:spcPct val="115000"/>
                        </a:lnSpc>
                        <a:spcBef>
                          <a:spcPts val="0"/>
                        </a:spcBef>
                        <a:spcAft>
                          <a:spcPts val="0"/>
                        </a:spcAft>
                      </a:pPr>
                      <a:r>
                        <a:rPr lang="en-US" sz="1300" b="1">
                          <a:latin typeface="Arial"/>
                          <a:ea typeface="Calibri"/>
                          <a:cs typeface="Times New Roman"/>
                        </a:rPr>
                        <a:t>155 mgd</a:t>
                      </a:r>
                      <a:endParaRPr lang="en-US" sz="90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a:latin typeface="Arial"/>
                          <a:ea typeface="Calibri"/>
                          <a:cs typeface="Times New Roman"/>
                        </a:rPr>
                        <a:t>Forecast</a:t>
                      </a:r>
                      <a:endParaRPr lang="en-US" sz="900">
                        <a:latin typeface="Calibri"/>
                        <a:ea typeface="Calibri"/>
                        <a:cs typeface="Times New Roman"/>
                      </a:endParaRPr>
                    </a:p>
                    <a:p>
                      <a:pPr marL="0" marR="0">
                        <a:lnSpc>
                          <a:spcPct val="115000"/>
                        </a:lnSpc>
                        <a:spcBef>
                          <a:spcPts val="0"/>
                        </a:spcBef>
                        <a:spcAft>
                          <a:spcPts val="0"/>
                        </a:spcAft>
                      </a:pPr>
                      <a:r>
                        <a:rPr lang="en-US" sz="1300" b="1">
                          <a:latin typeface="Arial"/>
                          <a:ea typeface="Calibri"/>
                          <a:cs typeface="Times New Roman"/>
                        </a:rPr>
                        <a:t>77.5 mgd</a:t>
                      </a:r>
                      <a:endParaRPr lang="en-US" sz="90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450443">
                <a:tc>
                  <a:txBody>
                    <a:bodyPr/>
                    <a:lstStyle/>
                    <a:p>
                      <a:pPr marL="0" marR="0">
                        <a:lnSpc>
                          <a:spcPct val="115000"/>
                        </a:lnSpc>
                        <a:spcBef>
                          <a:spcPts val="0"/>
                        </a:spcBef>
                        <a:spcAft>
                          <a:spcPts val="0"/>
                        </a:spcAft>
                        <a:tabLst>
                          <a:tab pos="6858000" algn="l"/>
                        </a:tabLst>
                      </a:pPr>
                      <a:r>
                        <a:rPr lang="en-US" sz="1300" b="1" dirty="0">
                          <a:solidFill>
                            <a:srgbClr val="000000"/>
                          </a:solidFill>
                          <a:latin typeface="Arial"/>
                          <a:ea typeface="Calibri"/>
                          <a:cs typeface="Times New Roman"/>
                        </a:rPr>
                        <a:t>1</a:t>
                      </a:r>
                      <a:endParaRPr lang="en-US" sz="900" dirty="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2</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3</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4</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5</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6</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7</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8</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bl>
          </a:graphicData>
        </a:graphic>
      </p:graphicFrame>
      <p:graphicFrame>
        <p:nvGraphicFramePr>
          <p:cNvPr id="9" name="Table 8"/>
          <p:cNvGraphicFramePr>
            <a:graphicFrameLocks noGrp="1"/>
          </p:cNvGraphicFramePr>
          <p:nvPr/>
        </p:nvGraphicFramePr>
        <p:xfrm>
          <a:off x="3284420" y="5311140"/>
          <a:ext cx="2171700" cy="963930"/>
        </p:xfrm>
        <a:graphic>
          <a:graphicData uri="http://schemas.openxmlformats.org/drawingml/2006/table">
            <a:tbl>
              <a:tblPr/>
              <a:tblGrid>
                <a:gridCol w="1040130"/>
                <a:gridCol w="1131570"/>
              </a:tblGrid>
              <a:tr h="182880">
                <a:tc>
                  <a:txBody>
                    <a:bodyPr/>
                    <a:lstStyle/>
                    <a:p>
                      <a:pPr marL="0" marR="0" algn="l">
                        <a:lnSpc>
                          <a:spcPct val="115000"/>
                        </a:lnSpc>
                        <a:spcBef>
                          <a:spcPts val="0"/>
                        </a:spcBef>
                        <a:spcAft>
                          <a:spcPts val="0"/>
                        </a:spcAft>
                        <a:tabLst>
                          <a:tab pos="6858000" algn="l"/>
                        </a:tabLst>
                      </a:pPr>
                      <a:endParaRPr lang="en-US" sz="1100" dirty="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70C0"/>
                    </a:solidFill>
                  </a:tcPr>
                </a:tc>
                <a:tc>
                  <a:txBody>
                    <a:bodyPr/>
                    <a:lstStyle/>
                    <a:p>
                      <a:pPr marL="0" marR="0" algn="l">
                        <a:lnSpc>
                          <a:spcPct val="115000"/>
                        </a:lnSpc>
                        <a:spcBef>
                          <a:spcPts val="0"/>
                        </a:spcBef>
                        <a:spcAft>
                          <a:spcPts val="0"/>
                        </a:spcAft>
                        <a:tabLst>
                          <a:tab pos="6858000" algn="l"/>
                        </a:tabLst>
                      </a:pPr>
                      <a:r>
                        <a:rPr lang="en-US" sz="1100">
                          <a:latin typeface="Calibri"/>
                          <a:ea typeface="Calibri"/>
                          <a:cs typeface="Times New Roman"/>
                        </a:rPr>
                        <a:t>Negligible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2880">
                <a:tc>
                  <a:txBody>
                    <a:bodyPr/>
                    <a:lstStyle/>
                    <a:p>
                      <a:pPr marL="0" marR="0" algn="ctr">
                        <a:lnSpc>
                          <a:spcPct val="115000"/>
                        </a:lnSpc>
                        <a:spcBef>
                          <a:spcPts val="0"/>
                        </a:spcBef>
                        <a:spcAft>
                          <a:spcPts val="0"/>
                        </a:spcAft>
                        <a:tabLst>
                          <a:tab pos="6858000" algn="l"/>
                        </a:tabLst>
                      </a:pPr>
                      <a:endParaRPr lang="en-US" sz="1100" dirty="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2D050"/>
                    </a:solidFill>
                  </a:tcPr>
                </a:tc>
                <a:tc>
                  <a:txBody>
                    <a:bodyPr/>
                    <a:lstStyle/>
                    <a:p>
                      <a:pPr marL="0" marR="0" algn="l">
                        <a:lnSpc>
                          <a:spcPct val="115000"/>
                        </a:lnSpc>
                        <a:spcBef>
                          <a:spcPts val="0"/>
                        </a:spcBef>
                        <a:spcAft>
                          <a:spcPts val="0"/>
                        </a:spcAft>
                        <a:tabLst>
                          <a:tab pos="6858000" algn="l"/>
                        </a:tabLst>
                      </a:pPr>
                      <a:r>
                        <a:rPr lang="en-US" sz="1100">
                          <a:latin typeface="Calibri"/>
                          <a:ea typeface="Calibri"/>
                          <a:cs typeface="Times New Roman"/>
                        </a:rPr>
                        <a:t>Minor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2880">
                <a:tc>
                  <a:txBody>
                    <a:bodyPr/>
                    <a:lstStyle/>
                    <a:p>
                      <a:pPr marL="0" marR="0" algn="l">
                        <a:lnSpc>
                          <a:spcPct val="115000"/>
                        </a:lnSpc>
                        <a:spcBef>
                          <a:spcPts val="0"/>
                        </a:spcBef>
                        <a:spcAft>
                          <a:spcPts val="0"/>
                        </a:spcAft>
                        <a:tabLst>
                          <a:tab pos="6858000" algn="l"/>
                        </a:tabLst>
                      </a:pPr>
                      <a:endParaRPr lang="en-US" sz="1100" dirty="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tabLst>
                          <a:tab pos="6858000" algn="l"/>
                        </a:tabLst>
                      </a:pPr>
                      <a:r>
                        <a:rPr lang="en-US" sz="1100" dirty="0">
                          <a:latin typeface="Calibri"/>
                          <a:ea typeface="Calibri"/>
                          <a:cs typeface="Times New Roman"/>
                        </a:rPr>
                        <a:t>Moderate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2880">
                <a:tc>
                  <a:txBody>
                    <a:bodyPr/>
                    <a:lstStyle/>
                    <a:p>
                      <a:pPr marL="0" marR="0" algn="l">
                        <a:lnSpc>
                          <a:spcPct val="115000"/>
                        </a:lnSpc>
                        <a:spcBef>
                          <a:spcPts val="0"/>
                        </a:spcBef>
                        <a:spcAft>
                          <a:spcPts val="0"/>
                        </a:spcAft>
                        <a:tabLst>
                          <a:tab pos="6858000" algn="l"/>
                        </a:tabLst>
                      </a:pPr>
                      <a:endParaRPr lang="en-US" sz="110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9594"/>
                    </a:solidFill>
                  </a:tcPr>
                </a:tc>
                <a:tc>
                  <a:txBody>
                    <a:bodyPr/>
                    <a:lstStyle/>
                    <a:p>
                      <a:pPr marL="0" marR="0" algn="l">
                        <a:lnSpc>
                          <a:spcPct val="115000"/>
                        </a:lnSpc>
                        <a:spcBef>
                          <a:spcPts val="0"/>
                        </a:spcBef>
                        <a:spcAft>
                          <a:spcPts val="0"/>
                        </a:spcAft>
                        <a:tabLst>
                          <a:tab pos="6858000" algn="l"/>
                        </a:tabLst>
                      </a:pPr>
                      <a:r>
                        <a:rPr lang="en-US" sz="1100">
                          <a:latin typeface="Calibri"/>
                          <a:ea typeface="Calibri"/>
                          <a:cs typeface="Times New Roman"/>
                        </a:rPr>
                        <a:t>Major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2880">
                <a:tc>
                  <a:txBody>
                    <a:bodyPr/>
                    <a:lstStyle/>
                    <a:p>
                      <a:pPr marL="0" marR="0" algn="l">
                        <a:lnSpc>
                          <a:spcPct val="115000"/>
                        </a:lnSpc>
                        <a:spcBef>
                          <a:spcPts val="0"/>
                        </a:spcBef>
                        <a:spcAft>
                          <a:spcPts val="0"/>
                        </a:spcAft>
                        <a:tabLst>
                          <a:tab pos="6858000" algn="l"/>
                        </a:tabLst>
                      </a:pPr>
                      <a:endParaRPr lang="en-US" sz="110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43634"/>
                    </a:solidFill>
                  </a:tcPr>
                </a:tc>
                <a:tc>
                  <a:txBody>
                    <a:bodyPr/>
                    <a:lstStyle/>
                    <a:p>
                      <a:pPr marL="0" marR="0" algn="l">
                        <a:lnSpc>
                          <a:spcPct val="115000"/>
                        </a:lnSpc>
                        <a:spcBef>
                          <a:spcPts val="0"/>
                        </a:spcBef>
                        <a:spcAft>
                          <a:spcPts val="0"/>
                        </a:spcAft>
                        <a:tabLst>
                          <a:tab pos="6858000" algn="l"/>
                        </a:tabLst>
                      </a:pPr>
                      <a:r>
                        <a:rPr lang="en-US" sz="1100" dirty="0">
                          <a:latin typeface="Calibri"/>
                          <a:ea typeface="Calibri"/>
                          <a:cs typeface="Times New Roman"/>
                        </a:rPr>
                        <a:t>Extreme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pic>
        <p:nvPicPr>
          <p:cNvPr id="6" name="Picture 2"/>
          <p:cNvPicPr>
            <a:picLocks noChangeAspect="1" noChangeArrowheads="1"/>
          </p:cNvPicPr>
          <p:nvPr/>
        </p:nvPicPr>
        <p:blipFill>
          <a:blip r:embed="rId2" cstate="print"/>
          <a:srcRect/>
          <a:stretch>
            <a:fillRect/>
          </a:stretch>
        </p:blipFill>
        <p:spPr bwMode="auto">
          <a:xfrm>
            <a:off x="-538364" y="1676400"/>
            <a:ext cx="3830601" cy="4648200"/>
          </a:xfrm>
          <a:prstGeom prst="rect">
            <a:avLst/>
          </a:prstGeom>
          <a:noFill/>
          <a:ln w="9525">
            <a:noFill/>
            <a:miter lim="800000"/>
            <a:headEnd/>
            <a:tailEnd/>
          </a:ln>
          <a:effectLst/>
        </p:spPr>
      </p:pic>
      <p:sp>
        <p:nvSpPr>
          <p:cNvPr id="7" name="Oval 6"/>
          <p:cNvSpPr/>
          <p:nvPr/>
        </p:nvSpPr>
        <p:spPr>
          <a:xfrm rot="16200000">
            <a:off x="5638800" y="76200"/>
            <a:ext cx="1371600" cy="4572000"/>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srcRect/>
          <a:stretch>
            <a:fillRect/>
          </a:stretch>
        </p:blipFill>
        <p:spPr bwMode="auto">
          <a:xfrm>
            <a:off x="-130629" y="0"/>
            <a:ext cx="10303329" cy="6868886"/>
          </a:xfrm>
          <a:prstGeom prst="rect">
            <a:avLst/>
          </a:prstGeom>
          <a:noFill/>
          <a:ln w="9525">
            <a:noFill/>
            <a:miter lim="800000"/>
            <a:headEnd/>
            <a:tailEnd/>
          </a:ln>
          <a:effectLst/>
        </p:spPr>
      </p:pic>
      <p:sp>
        <p:nvSpPr>
          <p:cNvPr id="2" name="Title 1"/>
          <p:cNvSpPr>
            <a:spLocks noGrp="1"/>
          </p:cNvSpPr>
          <p:nvPr>
            <p:ph type="title"/>
          </p:nvPr>
        </p:nvSpPr>
        <p:spPr>
          <a:xfrm>
            <a:off x="609600" y="762000"/>
            <a:ext cx="8229600" cy="1143000"/>
          </a:xfrm>
        </p:spPr>
        <p:txBody>
          <a:bodyPr>
            <a:noAutofit/>
          </a:bodyPr>
          <a:lstStyle/>
          <a:p>
            <a:pPr algn="l"/>
            <a:r>
              <a:rPr lang="en-US" sz="2800" b="1" dirty="0" smtClean="0">
                <a:solidFill>
                  <a:srgbClr val="FFFF00"/>
                </a:solidFill>
                <a:latin typeface="Bookman Old Style" pitchFamily="18" charset="0"/>
              </a:rPr>
              <a:t>2. Under forecast conditions, appreciable amounts of surface water can be withdrawn with negligible or minor ecological effects.  </a:t>
            </a:r>
            <a:br>
              <a:rPr lang="en-US" sz="2800" b="1" dirty="0" smtClean="0">
                <a:solidFill>
                  <a:srgbClr val="FFFF00"/>
                </a:solidFill>
                <a:latin typeface="Bookman Old Style" pitchFamily="18" charset="0"/>
              </a:rPr>
            </a:br>
            <a:endParaRPr lang="en-US" sz="2800" b="1" dirty="0">
              <a:solidFill>
                <a:srgbClr val="FFFF00"/>
              </a:solidFill>
              <a:latin typeface="Bookman Old Style" pitchFamily="18" charset="0"/>
            </a:endParaRPr>
          </a:p>
        </p:txBody>
      </p:sp>
      <p:sp>
        <p:nvSpPr>
          <p:cNvPr id="4" name="TextBox 3"/>
          <p:cNvSpPr txBox="1"/>
          <p:nvPr/>
        </p:nvSpPr>
        <p:spPr>
          <a:xfrm>
            <a:off x="0" y="6400800"/>
            <a:ext cx="2057400" cy="261610"/>
          </a:xfrm>
          <a:prstGeom prst="rect">
            <a:avLst/>
          </a:prstGeom>
          <a:noFill/>
        </p:spPr>
        <p:txBody>
          <a:bodyPr wrap="square" rtlCol="0">
            <a:spAutoFit/>
          </a:bodyPr>
          <a:lstStyle/>
          <a:p>
            <a:r>
              <a:rPr lang="en-US" sz="1100" dirty="0" smtClean="0">
                <a:solidFill>
                  <a:srgbClr val="FFFF00"/>
                </a:solidFill>
              </a:rPr>
              <a:t>Photograph:  Dean Campbell</a:t>
            </a:r>
            <a:endParaRPr lang="en-US" sz="1100" dirty="0">
              <a:solidFill>
                <a:srgbClr val="FF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44562"/>
          </a:xfrm>
        </p:spPr>
        <p:txBody>
          <a:bodyPr anchor="t" anchorCtr="0">
            <a:noAutofit/>
          </a:bodyPr>
          <a:lstStyle/>
          <a:p>
            <a:pPr algn="l"/>
            <a:r>
              <a:rPr lang="en-US" sz="2400" dirty="0" smtClean="0">
                <a:latin typeface="Bookman Old Style" pitchFamily="18" charset="0"/>
              </a:rPr>
              <a:t>For three ecosystem components all </a:t>
            </a:r>
            <a:r>
              <a:rPr lang="en-US" sz="2400" dirty="0" err="1" smtClean="0">
                <a:latin typeface="Bookman Old Style" pitchFamily="18" charset="0"/>
              </a:rPr>
              <a:t>hydroecological</a:t>
            </a:r>
            <a:r>
              <a:rPr lang="en-US" sz="2400" dirty="0" smtClean="0">
                <a:latin typeface="Bookman Old Style" pitchFamily="18" charset="0"/>
              </a:rPr>
              <a:t> effects were negligible or minor for all conditions and areas examined.</a:t>
            </a:r>
            <a:endParaRPr lang="en-US" sz="2400" dirty="0">
              <a:latin typeface="Bookman Old Style" pitchFamily="18" charset="0"/>
            </a:endParaRPr>
          </a:p>
        </p:txBody>
      </p:sp>
      <p:sp>
        <p:nvSpPr>
          <p:cNvPr id="4" name="Content Placeholder 3"/>
          <p:cNvSpPr>
            <a:spLocks noGrp="1"/>
          </p:cNvSpPr>
          <p:nvPr>
            <p:ph idx="1"/>
          </p:nvPr>
        </p:nvSpPr>
        <p:spPr>
          <a:xfrm>
            <a:off x="457200" y="1570037"/>
            <a:ext cx="8229600" cy="4525963"/>
          </a:xfrm>
        </p:spPr>
        <p:txBody>
          <a:bodyPr>
            <a:normAutofit/>
          </a:bodyPr>
          <a:lstStyle/>
          <a:p>
            <a:r>
              <a:rPr lang="en-US" sz="2400" u="sng" dirty="0" smtClean="0">
                <a:latin typeface="Arial" pitchFamily="34" charset="0"/>
                <a:cs typeface="Arial" pitchFamily="34" charset="0"/>
              </a:rPr>
              <a:t>Water quality</a:t>
            </a:r>
          </a:p>
          <a:p>
            <a:pPr lvl="1"/>
            <a:r>
              <a:rPr lang="en-US" sz="2000" dirty="0" smtClean="0">
                <a:latin typeface="Arial" pitchFamily="34" charset="0"/>
                <a:cs typeface="Arial" pitchFamily="34" charset="0"/>
              </a:rPr>
              <a:t>Loading rates and concentrations of carbon, nitrogen, and phosphorus</a:t>
            </a:r>
          </a:p>
          <a:p>
            <a:pPr lvl="1"/>
            <a:r>
              <a:rPr lang="en-US" sz="2000" dirty="0" smtClean="0">
                <a:latin typeface="Arial" pitchFamily="34" charset="0"/>
                <a:cs typeface="Arial" pitchFamily="34" charset="0"/>
              </a:rPr>
              <a:t>Dissolved oxygen concentrations</a:t>
            </a:r>
          </a:p>
          <a:p>
            <a:r>
              <a:rPr lang="en-US" sz="2400" u="sng" dirty="0" smtClean="0">
                <a:latin typeface="Arial" pitchFamily="34" charset="0"/>
                <a:cs typeface="Arial" pitchFamily="34" charset="0"/>
              </a:rPr>
              <a:t>Submersed Aquatic Vegetation</a:t>
            </a:r>
          </a:p>
          <a:p>
            <a:pPr lvl="1"/>
            <a:r>
              <a:rPr lang="en-US" sz="2000" dirty="0" smtClean="0">
                <a:latin typeface="Arial" pitchFamily="34" charset="0"/>
                <a:cs typeface="Arial" pitchFamily="34" charset="0"/>
              </a:rPr>
              <a:t>Levels of salinity stress</a:t>
            </a:r>
          </a:p>
          <a:p>
            <a:pPr lvl="1"/>
            <a:r>
              <a:rPr lang="en-US" sz="2000" dirty="0" smtClean="0">
                <a:latin typeface="Arial" pitchFamily="34" charset="0"/>
                <a:cs typeface="Arial" pitchFamily="34" charset="0"/>
              </a:rPr>
              <a:t>Depth distributions</a:t>
            </a:r>
          </a:p>
          <a:p>
            <a:r>
              <a:rPr lang="en-US" sz="2400" u="sng" dirty="0" smtClean="0">
                <a:latin typeface="Arial" pitchFamily="34" charset="0"/>
                <a:cs typeface="Arial" pitchFamily="34" charset="0"/>
              </a:rPr>
              <a:t>Plankton</a:t>
            </a:r>
          </a:p>
          <a:p>
            <a:pPr lvl="1"/>
            <a:r>
              <a:rPr lang="en-US" sz="2000" dirty="0" smtClean="0">
                <a:latin typeface="Arial" pitchFamily="34" charset="0"/>
                <a:cs typeface="Arial" pitchFamily="34" charset="0"/>
              </a:rPr>
              <a:t>Intensity and duration of phytoplankton blooms</a:t>
            </a:r>
          </a:p>
          <a:p>
            <a:pPr lvl="1"/>
            <a:r>
              <a:rPr lang="en-US" sz="2000" dirty="0" smtClean="0">
                <a:latin typeface="Arial" pitchFamily="34" charset="0"/>
                <a:cs typeface="Arial" pitchFamily="34" charset="0"/>
              </a:rPr>
              <a:t>Species structure of zooplankton communities</a:t>
            </a:r>
            <a:endParaRPr lang="en-US" sz="2000" dirty="0">
              <a:latin typeface="Arial" pitchFamily="34" charset="0"/>
              <a:cs typeface="Arial" pitchFamily="34" charset="0"/>
            </a:endParaRPr>
          </a:p>
        </p:txBody>
      </p:sp>
      <p:sp>
        <p:nvSpPr>
          <p:cNvPr id="5" name="Rectangle 4"/>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3276978" y="1219200"/>
          <a:ext cx="5105022" cy="4063997"/>
        </p:xfrm>
        <a:graphic>
          <a:graphicData uri="http://schemas.openxmlformats.org/drawingml/2006/table">
            <a:tbl>
              <a:tblPr/>
              <a:tblGrid>
                <a:gridCol w="879662"/>
                <a:gridCol w="845072"/>
                <a:gridCol w="845072"/>
                <a:gridCol w="845072"/>
                <a:gridCol w="845072"/>
                <a:gridCol w="845072"/>
              </a:tblGrid>
              <a:tr h="460453">
                <a:tc>
                  <a:txBody>
                    <a:bodyPr/>
                    <a:lstStyle/>
                    <a:p>
                      <a:pPr marL="0" marR="0">
                        <a:lnSpc>
                          <a:spcPct val="115000"/>
                        </a:lnSpc>
                        <a:spcBef>
                          <a:spcPts val="0"/>
                        </a:spcBef>
                        <a:spcAft>
                          <a:spcPts val="0"/>
                        </a:spcAft>
                        <a:tabLst>
                          <a:tab pos="6858000" algn="l"/>
                        </a:tabLst>
                      </a:pPr>
                      <a:r>
                        <a:rPr lang="en-US" sz="1300" b="1" dirty="0">
                          <a:latin typeface="Arial"/>
                          <a:ea typeface="Calibri"/>
                          <a:cs typeface="Times New Roman"/>
                        </a:rPr>
                        <a:t>River</a:t>
                      </a:r>
                      <a:endParaRPr lang="en-US" sz="900" dirty="0">
                        <a:latin typeface="Calibri"/>
                        <a:ea typeface="Calibri"/>
                        <a:cs typeface="Times New Roman"/>
                      </a:endParaRPr>
                    </a:p>
                    <a:p>
                      <a:pPr marL="0" marR="0">
                        <a:lnSpc>
                          <a:spcPct val="115000"/>
                        </a:lnSpc>
                        <a:spcBef>
                          <a:spcPts val="0"/>
                        </a:spcBef>
                        <a:spcAft>
                          <a:spcPts val="0"/>
                        </a:spcAft>
                        <a:tabLst>
                          <a:tab pos="6858000" algn="l"/>
                        </a:tabLst>
                      </a:pPr>
                      <a:r>
                        <a:rPr lang="en-US" sz="1300" b="1" dirty="0">
                          <a:latin typeface="Arial"/>
                          <a:ea typeface="Calibri"/>
                          <a:cs typeface="Times New Roman"/>
                        </a:rPr>
                        <a:t>Segment</a:t>
                      </a:r>
                      <a:endParaRPr lang="en-US" sz="900" dirty="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a:latin typeface="Arial"/>
                          <a:ea typeface="Calibri"/>
                          <a:cs typeface="Times New Roman"/>
                        </a:rPr>
                        <a:t>Hindcast</a:t>
                      </a:r>
                      <a:endParaRPr lang="en-US" sz="900">
                        <a:latin typeface="Calibri"/>
                        <a:ea typeface="Calibri"/>
                        <a:cs typeface="Times New Roman"/>
                      </a:endParaRPr>
                    </a:p>
                    <a:p>
                      <a:pPr marL="0" marR="0">
                        <a:lnSpc>
                          <a:spcPct val="115000"/>
                        </a:lnSpc>
                        <a:spcBef>
                          <a:spcPts val="0"/>
                        </a:spcBef>
                        <a:spcAft>
                          <a:spcPts val="0"/>
                        </a:spcAft>
                      </a:pPr>
                      <a:r>
                        <a:rPr lang="en-US" sz="1300" b="1">
                          <a:latin typeface="Arial"/>
                          <a:ea typeface="Calibri"/>
                          <a:cs typeface="Times New Roman"/>
                        </a:rPr>
                        <a:t>155 mgd</a:t>
                      </a:r>
                      <a:endParaRPr lang="en-US" sz="90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dirty="0">
                          <a:latin typeface="Arial"/>
                          <a:ea typeface="Calibri"/>
                          <a:cs typeface="Times New Roman"/>
                        </a:rPr>
                        <a:t>Hindcast</a:t>
                      </a:r>
                      <a:endParaRPr lang="en-US" sz="900" dirty="0">
                        <a:latin typeface="Calibri"/>
                        <a:ea typeface="Calibri"/>
                        <a:cs typeface="Times New Roman"/>
                      </a:endParaRPr>
                    </a:p>
                    <a:p>
                      <a:pPr marL="0" marR="0">
                        <a:lnSpc>
                          <a:spcPct val="115000"/>
                        </a:lnSpc>
                        <a:spcBef>
                          <a:spcPts val="0"/>
                        </a:spcBef>
                        <a:spcAft>
                          <a:spcPts val="0"/>
                        </a:spcAft>
                      </a:pPr>
                      <a:r>
                        <a:rPr lang="en-US" sz="1300" b="1" dirty="0" smtClean="0">
                          <a:latin typeface="Arial"/>
                          <a:ea typeface="Calibri"/>
                          <a:cs typeface="Times New Roman"/>
                        </a:rPr>
                        <a:t>77.5 </a:t>
                      </a:r>
                      <a:r>
                        <a:rPr lang="en-US" sz="1300" b="1" dirty="0" err="1">
                          <a:latin typeface="Arial"/>
                          <a:ea typeface="Calibri"/>
                          <a:cs typeface="Times New Roman"/>
                        </a:rPr>
                        <a:t>mgd</a:t>
                      </a:r>
                      <a:endParaRPr lang="en-US" sz="900" dirty="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a:latin typeface="Arial"/>
                          <a:ea typeface="Calibri"/>
                          <a:cs typeface="Times New Roman"/>
                        </a:rPr>
                        <a:t>Forecast</a:t>
                      </a:r>
                      <a:endParaRPr lang="en-US" sz="900">
                        <a:latin typeface="Calibri"/>
                        <a:ea typeface="Calibri"/>
                        <a:cs typeface="Times New Roman"/>
                      </a:endParaRPr>
                    </a:p>
                    <a:p>
                      <a:pPr marL="0" marR="0">
                        <a:lnSpc>
                          <a:spcPct val="115000"/>
                        </a:lnSpc>
                        <a:spcBef>
                          <a:spcPts val="0"/>
                        </a:spcBef>
                        <a:spcAft>
                          <a:spcPts val="0"/>
                        </a:spcAft>
                      </a:pPr>
                      <a:r>
                        <a:rPr lang="en-US" sz="1300" b="1">
                          <a:latin typeface="Arial"/>
                          <a:ea typeface="Calibri"/>
                          <a:cs typeface="Times New Roman"/>
                        </a:rPr>
                        <a:t>262 mgd</a:t>
                      </a:r>
                      <a:endParaRPr lang="en-US" sz="90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a:latin typeface="Arial"/>
                          <a:ea typeface="Calibri"/>
                          <a:cs typeface="Times New Roman"/>
                        </a:rPr>
                        <a:t>Forecast</a:t>
                      </a:r>
                      <a:endParaRPr lang="en-US" sz="900">
                        <a:latin typeface="Calibri"/>
                        <a:ea typeface="Calibri"/>
                        <a:cs typeface="Times New Roman"/>
                      </a:endParaRPr>
                    </a:p>
                    <a:p>
                      <a:pPr marL="0" marR="0">
                        <a:lnSpc>
                          <a:spcPct val="115000"/>
                        </a:lnSpc>
                        <a:spcBef>
                          <a:spcPts val="0"/>
                        </a:spcBef>
                        <a:spcAft>
                          <a:spcPts val="0"/>
                        </a:spcAft>
                      </a:pPr>
                      <a:r>
                        <a:rPr lang="en-US" sz="1300" b="1">
                          <a:latin typeface="Arial"/>
                          <a:ea typeface="Calibri"/>
                          <a:cs typeface="Times New Roman"/>
                        </a:rPr>
                        <a:t>155 mgd</a:t>
                      </a:r>
                      <a:endParaRPr lang="en-US" sz="90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a:latin typeface="Arial"/>
                          <a:ea typeface="Calibri"/>
                          <a:cs typeface="Times New Roman"/>
                        </a:rPr>
                        <a:t>Forecast</a:t>
                      </a:r>
                      <a:endParaRPr lang="en-US" sz="900">
                        <a:latin typeface="Calibri"/>
                        <a:ea typeface="Calibri"/>
                        <a:cs typeface="Times New Roman"/>
                      </a:endParaRPr>
                    </a:p>
                    <a:p>
                      <a:pPr marL="0" marR="0">
                        <a:lnSpc>
                          <a:spcPct val="115000"/>
                        </a:lnSpc>
                        <a:spcBef>
                          <a:spcPts val="0"/>
                        </a:spcBef>
                        <a:spcAft>
                          <a:spcPts val="0"/>
                        </a:spcAft>
                      </a:pPr>
                      <a:r>
                        <a:rPr lang="en-US" sz="1300" b="1">
                          <a:latin typeface="Arial"/>
                          <a:ea typeface="Calibri"/>
                          <a:cs typeface="Times New Roman"/>
                        </a:rPr>
                        <a:t>77.5 mgd</a:t>
                      </a:r>
                      <a:endParaRPr lang="en-US" sz="90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450443">
                <a:tc>
                  <a:txBody>
                    <a:bodyPr/>
                    <a:lstStyle/>
                    <a:p>
                      <a:pPr marL="0" marR="0">
                        <a:lnSpc>
                          <a:spcPct val="115000"/>
                        </a:lnSpc>
                        <a:spcBef>
                          <a:spcPts val="0"/>
                        </a:spcBef>
                        <a:spcAft>
                          <a:spcPts val="0"/>
                        </a:spcAft>
                        <a:tabLst>
                          <a:tab pos="6858000" algn="l"/>
                        </a:tabLst>
                      </a:pPr>
                      <a:r>
                        <a:rPr lang="en-US" sz="1300" b="1" dirty="0">
                          <a:solidFill>
                            <a:srgbClr val="000000"/>
                          </a:solidFill>
                          <a:latin typeface="Arial"/>
                          <a:ea typeface="Calibri"/>
                          <a:cs typeface="Times New Roman"/>
                        </a:rPr>
                        <a:t>1</a:t>
                      </a:r>
                      <a:endParaRPr lang="en-US" sz="900" dirty="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2</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3</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4</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5</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6</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7</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8</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bl>
          </a:graphicData>
        </a:graphic>
      </p:graphicFrame>
      <p:graphicFrame>
        <p:nvGraphicFramePr>
          <p:cNvPr id="9" name="Table 8"/>
          <p:cNvGraphicFramePr>
            <a:graphicFrameLocks noGrp="1"/>
          </p:cNvGraphicFramePr>
          <p:nvPr/>
        </p:nvGraphicFramePr>
        <p:xfrm>
          <a:off x="3284420" y="5311140"/>
          <a:ext cx="2171700" cy="963930"/>
        </p:xfrm>
        <a:graphic>
          <a:graphicData uri="http://schemas.openxmlformats.org/drawingml/2006/table">
            <a:tbl>
              <a:tblPr/>
              <a:tblGrid>
                <a:gridCol w="1040130"/>
                <a:gridCol w="1131570"/>
              </a:tblGrid>
              <a:tr h="182880">
                <a:tc>
                  <a:txBody>
                    <a:bodyPr/>
                    <a:lstStyle/>
                    <a:p>
                      <a:pPr marL="0" marR="0" algn="l">
                        <a:lnSpc>
                          <a:spcPct val="115000"/>
                        </a:lnSpc>
                        <a:spcBef>
                          <a:spcPts val="0"/>
                        </a:spcBef>
                        <a:spcAft>
                          <a:spcPts val="0"/>
                        </a:spcAft>
                        <a:tabLst>
                          <a:tab pos="6858000" algn="l"/>
                        </a:tabLst>
                      </a:pPr>
                      <a:endParaRPr lang="en-US" sz="1100" dirty="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70C0"/>
                    </a:solidFill>
                  </a:tcPr>
                </a:tc>
                <a:tc>
                  <a:txBody>
                    <a:bodyPr/>
                    <a:lstStyle/>
                    <a:p>
                      <a:pPr marL="0" marR="0" algn="l">
                        <a:lnSpc>
                          <a:spcPct val="115000"/>
                        </a:lnSpc>
                        <a:spcBef>
                          <a:spcPts val="0"/>
                        </a:spcBef>
                        <a:spcAft>
                          <a:spcPts val="0"/>
                        </a:spcAft>
                        <a:tabLst>
                          <a:tab pos="6858000" algn="l"/>
                        </a:tabLst>
                      </a:pPr>
                      <a:r>
                        <a:rPr lang="en-US" sz="1100">
                          <a:latin typeface="Calibri"/>
                          <a:ea typeface="Calibri"/>
                          <a:cs typeface="Times New Roman"/>
                        </a:rPr>
                        <a:t>Negligible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2880">
                <a:tc>
                  <a:txBody>
                    <a:bodyPr/>
                    <a:lstStyle/>
                    <a:p>
                      <a:pPr marL="0" marR="0" algn="ctr">
                        <a:lnSpc>
                          <a:spcPct val="115000"/>
                        </a:lnSpc>
                        <a:spcBef>
                          <a:spcPts val="0"/>
                        </a:spcBef>
                        <a:spcAft>
                          <a:spcPts val="0"/>
                        </a:spcAft>
                        <a:tabLst>
                          <a:tab pos="6858000" algn="l"/>
                        </a:tabLst>
                      </a:pPr>
                      <a:endParaRPr lang="en-US" sz="1100" dirty="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2D050"/>
                    </a:solidFill>
                  </a:tcPr>
                </a:tc>
                <a:tc>
                  <a:txBody>
                    <a:bodyPr/>
                    <a:lstStyle/>
                    <a:p>
                      <a:pPr marL="0" marR="0" algn="l">
                        <a:lnSpc>
                          <a:spcPct val="115000"/>
                        </a:lnSpc>
                        <a:spcBef>
                          <a:spcPts val="0"/>
                        </a:spcBef>
                        <a:spcAft>
                          <a:spcPts val="0"/>
                        </a:spcAft>
                        <a:tabLst>
                          <a:tab pos="6858000" algn="l"/>
                        </a:tabLst>
                      </a:pPr>
                      <a:r>
                        <a:rPr lang="en-US" sz="1100">
                          <a:latin typeface="Calibri"/>
                          <a:ea typeface="Calibri"/>
                          <a:cs typeface="Times New Roman"/>
                        </a:rPr>
                        <a:t>Minor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2880">
                <a:tc>
                  <a:txBody>
                    <a:bodyPr/>
                    <a:lstStyle/>
                    <a:p>
                      <a:pPr marL="0" marR="0" algn="l">
                        <a:lnSpc>
                          <a:spcPct val="115000"/>
                        </a:lnSpc>
                        <a:spcBef>
                          <a:spcPts val="0"/>
                        </a:spcBef>
                        <a:spcAft>
                          <a:spcPts val="0"/>
                        </a:spcAft>
                        <a:tabLst>
                          <a:tab pos="6858000" algn="l"/>
                        </a:tabLst>
                      </a:pPr>
                      <a:endParaRPr lang="en-US" sz="1100" dirty="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tabLst>
                          <a:tab pos="6858000" algn="l"/>
                        </a:tabLst>
                      </a:pPr>
                      <a:r>
                        <a:rPr lang="en-US" sz="1100" dirty="0">
                          <a:latin typeface="Calibri"/>
                          <a:ea typeface="Calibri"/>
                          <a:cs typeface="Times New Roman"/>
                        </a:rPr>
                        <a:t>Moderate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2880">
                <a:tc>
                  <a:txBody>
                    <a:bodyPr/>
                    <a:lstStyle/>
                    <a:p>
                      <a:pPr marL="0" marR="0" algn="l">
                        <a:lnSpc>
                          <a:spcPct val="115000"/>
                        </a:lnSpc>
                        <a:spcBef>
                          <a:spcPts val="0"/>
                        </a:spcBef>
                        <a:spcAft>
                          <a:spcPts val="0"/>
                        </a:spcAft>
                        <a:tabLst>
                          <a:tab pos="6858000" algn="l"/>
                        </a:tabLst>
                      </a:pPr>
                      <a:endParaRPr lang="en-US" sz="110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9594"/>
                    </a:solidFill>
                  </a:tcPr>
                </a:tc>
                <a:tc>
                  <a:txBody>
                    <a:bodyPr/>
                    <a:lstStyle/>
                    <a:p>
                      <a:pPr marL="0" marR="0" algn="l">
                        <a:lnSpc>
                          <a:spcPct val="115000"/>
                        </a:lnSpc>
                        <a:spcBef>
                          <a:spcPts val="0"/>
                        </a:spcBef>
                        <a:spcAft>
                          <a:spcPts val="0"/>
                        </a:spcAft>
                        <a:tabLst>
                          <a:tab pos="6858000" algn="l"/>
                        </a:tabLst>
                      </a:pPr>
                      <a:r>
                        <a:rPr lang="en-US" sz="1100">
                          <a:latin typeface="Calibri"/>
                          <a:ea typeface="Calibri"/>
                          <a:cs typeface="Times New Roman"/>
                        </a:rPr>
                        <a:t>Major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2880">
                <a:tc>
                  <a:txBody>
                    <a:bodyPr/>
                    <a:lstStyle/>
                    <a:p>
                      <a:pPr marL="0" marR="0" algn="l">
                        <a:lnSpc>
                          <a:spcPct val="115000"/>
                        </a:lnSpc>
                        <a:spcBef>
                          <a:spcPts val="0"/>
                        </a:spcBef>
                        <a:spcAft>
                          <a:spcPts val="0"/>
                        </a:spcAft>
                        <a:tabLst>
                          <a:tab pos="6858000" algn="l"/>
                        </a:tabLst>
                      </a:pPr>
                      <a:endParaRPr lang="en-US" sz="110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43634"/>
                    </a:solidFill>
                  </a:tcPr>
                </a:tc>
                <a:tc>
                  <a:txBody>
                    <a:bodyPr/>
                    <a:lstStyle/>
                    <a:p>
                      <a:pPr marL="0" marR="0" algn="l">
                        <a:lnSpc>
                          <a:spcPct val="115000"/>
                        </a:lnSpc>
                        <a:spcBef>
                          <a:spcPts val="0"/>
                        </a:spcBef>
                        <a:spcAft>
                          <a:spcPts val="0"/>
                        </a:spcAft>
                        <a:tabLst>
                          <a:tab pos="6858000" algn="l"/>
                        </a:tabLst>
                      </a:pPr>
                      <a:r>
                        <a:rPr lang="en-US" sz="1100" dirty="0">
                          <a:latin typeface="Calibri"/>
                          <a:ea typeface="Calibri"/>
                          <a:cs typeface="Times New Roman"/>
                        </a:rPr>
                        <a:t>Extreme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pic>
        <p:nvPicPr>
          <p:cNvPr id="6" name="Picture 2"/>
          <p:cNvPicPr>
            <a:picLocks noChangeAspect="1" noChangeArrowheads="1"/>
          </p:cNvPicPr>
          <p:nvPr/>
        </p:nvPicPr>
        <p:blipFill>
          <a:blip r:embed="rId2" cstate="print"/>
          <a:srcRect/>
          <a:stretch>
            <a:fillRect/>
          </a:stretch>
        </p:blipFill>
        <p:spPr bwMode="auto">
          <a:xfrm>
            <a:off x="-538364" y="1676400"/>
            <a:ext cx="3830601" cy="4648200"/>
          </a:xfrm>
          <a:prstGeom prst="rect">
            <a:avLst/>
          </a:prstGeom>
          <a:noFill/>
          <a:ln w="9525">
            <a:noFill/>
            <a:miter lim="800000"/>
            <a:headEnd/>
            <a:tailEnd/>
          </a:ln>
          <a:effectLst/>
        </p:spPr>
      </p:pic>
      <p:sp>
        <p:nvSpPr>
          <p:cNvPr id="7" name="Title 1"/>
          <p:cNvSpPr txBox="1">
            <a:spLocks/>
          </p:cNvSpPr>
          <p:nvPr/>
        </p:nvSpPr>
        <p:spPr>
          <a:xfrm>
            <a:off x="457200" y="76200"/>
            <a:ext cx="8229600" cy="1143000"/>
          </a:xfrm>
          <a:prstGeom prst="rect">
            <a:avLst/>
          </a:prstGeom>
        </p:spPr>
        <p:txBody>
          <a:bodyPr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i="0" u="none" strike="noStrike" kern="1200" cap="none" spc="0" normalizeH="0" baseline="0" noProof="0" dirty="0" smtClean="0">
                <a:ln>
                  <a:noFill/>
                </a:ln>
                <a:solidFill>
                  <a:schemeClr val="tx1"/>
                </a:solidFill>
                <a:effectLst/>
                <a:uLnTx/>
                <a:uFillTx/>
                <a:latin typeface="Bookman Old Style" pitchFamily="18" charset="0"/>
                <a:ea typeface="+mj-ea"/>
                <a:cs typeface="+mj-cs"/>
              </a:rPr>
              <a:t>Under the modeled conditions, </a:t>
            </a:r>
            <a:r>
              <a:rPr kumimoji="0" lang="en-US" i="0" u="none" strike="noStrike" kern="1200" cap="none" spc="0" normalizeH="0" baseline="0" noProof="0" dirty="0" err="1" smtClean="0">
                <a:ln>
                  <a:noFill/>
                </a:ln>
                <a:solidFill>
                  <a:schemeClr val="tx1"/>
                </a:solidFill>
                <a:effectLst/>
                <a:uLnTx/>
                <a:uFillTx/>
                <a:latin typeface="Bookman Old Style" pitchFamily="18" charset="0"/>
                <a:ea typeface="+mj-ea"/>
                <a:cs typeface="+mj-cs"/>
              </a:rPr>
              <a:t>hydroecological</a:t>
            </a:r>
            <a:r>
              <a:rPr kumimoji="0" lang="en-US" i="0" u="none" strike="noStrike" kern="1200" cap="none" spc="0" normalizeH="0" baseline="0" noProof="0" dirty="0" smtClean="0">
                <a:ln>
                  <a:noFill/>
                </a:ln>
                <a:solidFill>
                  <a:schemeClr val="tx1"/>
                </a:solidFill>
                <a:effectLst/>
                <a:uLnTx/>
                <a:uFillTx/>
                <a:latin typeface="Bookman Old Style" pitchFamily="18" charset="0"/>
                <a:ea typeface="+mj-ea"/>
                <a:cs typeface="+mj-cs"/>
              </a:rPr>
              <a:t> effects were no more than moderate in both </a:t>
            </a:r>
            <a:r>
              <a:rPr kumimoji="0" lang="en-US" i="0" u="none" strike="noStrike" kern="1200" cap="none" spc="0" normalizeH="0" baseline="0" noProof="0" dirty="0" err="1" smtClean="0">
                <a:ln>
                  <a:noFill/>
                </a:ln>
                <a:solidFill>
                  <a:schemeClr val="tx1"/>
                </a:solidFill>
                <a:effectLst/>
                <a:uLnTx/>
                <a:uFillTx/>
                <a:latin typeface="Bookman Old Style" pitchFamily="18" charset="0"/>
                <a:ea typeface="+mj-ea"/>
                <a:cs typeface="+mj-cs"/>
              </a:rPr>
              <a:t>hindcast</a:t>
            </a:r>
            <a:r>
              <a:rPr kumimoji="0" lang="en-US" i="0" u="none" strike="noStrike" kern="1200" cap="none" spc="0" normalizeH="0" noProof="0" dirty="0" smtClean="0">
                <a:ln>
                  <a:noFill/>
                </a:ln>
                <a:solidFill>
                  <a:schemeClr val="tx1"/>
                </a:solidFill>
                <a:effectLst/>
                <a:uLnTx/>
                <a:uFillTx/>
                <a:latin typeface="Bookman Old Style" pitchFamily="18" charset="0"/>
                <a:ea typeface="+mj-ea"/>
                <a:cs typeface="+mj-cs"/>
              </a:rPr>
              <a:t> and forecast </a:t>
            </a:r>
            <a:r>
              <a:rPr kumimoji="0" lang="en-US" i="0" u="none" strike="noStrike" kern="1200" cap="none" spc="0" normalizeH="0" baseline="0" noProof="0" dirty="0" smtClean="0">
                <a:ln>
                  <a:noFill/>
                </a:ln>
                <a:solidFill>
                  <a:schemeClr val="tx1"/>
                </a:solidFill>
                <a:effectLst/>
                <a:uLnTx/>
                <a:uFillTx/>
                <a:latin typeface="Bookman Old Style" pitchFamily="18" charset="0"/>
                <a:ea typeface="+mj-ea"/>
                <a:cs typeface="+mj-cs"/>
              </a:rPr>
              <a:t>scenarios and no more than minor in forecast scenarios with</a:t>
            </a:r>
            <a:r>
              <a:rPr kumimoji="0" lang="en-US" i="0" u="none" strike="noStrike" kern="1200" cap="none" spc="0" normalizeH="0" noProof="0" dirty="0" smtClean="0">
                <a:ln>
                  <a:noFill/>
                </a:ln>
                <a:solidFill>
                  <a:schemeClr val="tx1"/>
                </a:solidFill>
                <a:effectLst/>
                <a:uLnTx/>
                <a:uFillTx/>
                <a:latin typeface="Bookman Old Style" pitchFamily="18" charset="0"/>
                <a:ea typeface="+mj-ea"/>
                <a:cs typeface="+mj-cs"/>
              </a:rPr>
              <a:t> up to 155 </a:t>
            </a:r>
            <a:r>
              <a:rPr kumimoji="0" lang="en-US" i="0" u="none" strike="noStrike" kern="1200" cap="none" spc="0" normalizeH="0" noProof="0" dirty="0" err="1" smtClean="0">
                <a:ln>
                  <a:noFill/>
                </a:ln>
                <a:solidFill>
                  <a:schemeClr val="tx1"/>
                </a:solidFill>
                <a:effectLst/>
                <a:uLnTx/>
                <a:uFillTx/>
                <a:latin typeface="Bookman Old Style" pitchFamily="18" charset="0"/>
                <a:ea typeface="+mj-ea"/>
                <a:cs typeface="+mj-cs"/>
              </a:rPr>
              <a:t>mgd</a:t>
            </a:r>
            <a:r>
              <a:rPr kumimoji="0" lang="en-US" i="0" u="none" strike="noStrike" kern="1200" cap="none" spc="0" normalizeH="0" noProof="0" dirty="0" smtClean="0">
                <a:ln>
                  <a:noFill/>
                </a:ln>
                <a:solidFill>
                  <a:schemeClr val="tx1"/>
                </a:solidFill>
                <a:effectLst/>
                <a:uLnTx/>
                <a:uFillTx/>
                <a:latin typeface="Bookman Old Style" pitchFamily="18" charset="0"/>
                <a:ea typeface="+mj-ea"/>
                <a:cs typeface="+mj-cs"/>
              </a:rPr>
              <a:t> withdrawals</a:t>
            </a:r>
            <a:r>
              <a:rPr kumimoji="0" lang="en-US" i="0" u="none" strike="noStrike" kern="1200" cap="none" spc="0" normalizeH="0" baseline="0" noProof="0" dirty="0" smtClean="0">
                <a:ln>
                  <a:noFill/>
                </a:ln>
                <a:solidFill>
                  <a:schemeClr val="tx1"/>
                </a:solidFill>
                <a:effectLst/>
                <a:uLnTx/>
                <a:uFillTx/>
                <a:latin typeface="Bookman Old Style" pitchFamily="18" charset="0"/>
                <a:ea typeface="+mj-ea"/>
                <a:cs typeface="+mj-cs"/>
              </a:rPr>
              <a:t>.</a:t>
            </a:r>
            <a:endParaRPr kumimoji="0" lang="en-US" i="0" u="none" strike="noStrike" kern="1200" cap="none" spc="0" normalizeH="0" baseline="0" noProof="0" dirty="0">
              <a:ln>
                <a:noFill/>
              </a:ln>
              <a:solidFill>
                <a:schemeClr val="tx1"/>
              </a:solidFill>
              <a:effectLst/>
              <a:uLnTx/>
              <a:uFillTx/>
              <a:latin typeface="Bookman Old Style" pitchFamily="18" charset="0"/>
              <a:ea typeface="+mj-ea"/>
              <a:cs typeface="+mj-cs"/>
            </a:endParaRPr>
          </a:p>
        </p:txBody>
      </p:sp>
      <p:sp>
        <p:nvSpPr>
          <p:cNvPr id="10" name="Oval 9"/>
          <p:cNvSpPr/>
          <p:nvPr/>
        </p:nvSpPr>
        <p:spPr>
          <a:xfrm>
            <a:off x="6629400" y="1066800"/>
            <a:ext cx="1828800" cy="4191000"/>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42623" y="-76200"/>
            <a:ext cx="10510467" cy="7010400"/>
          </a:xfrm>
          <a:prstGeom prst="rect">
            <a:avLst/>
          </a:prstGeom>
          <a:noFill/>
          <a:ln w="9525">
            <a:noFill/>
            <a:miter lim="800000"/>
            <a:headEnd/>
            <a:tailEnd/>
          </a:ln>
          <a:effectLst/>
        </p:spPr>
      </p:pic>
      <p:sp>
        <p:nvSpPr>
          <p:cNvPr id="2" name="Title 1"/>
          <p:cNvSpPr>
            <a:spLocks noGrp="1"/>
          </p:cNvSpPr>
          <p:nvPr>
            <p:ph type="title"/>
          </p:nvPr>
        </p:nvSpPr>
        <p:spPr>
          <a:xfrm>
            <a:off x="609600" y="1143000"/>
            <a:ext cx="8229600" cy="1143000"/>
          </a:xfrm>
        </p:spPr>
        <p:txBody>
          <a:bodyPr>
            <a:noAutofit/>
          </a:bodyPr>
          <a:lstStyle/>
          <a:p>
            <a:pPr algn="l"/>
            <a:r>
              <a:rPr lang="en-US" sz="3200" dirty="0" smtClean="0">
                <a:solidFill>
                  <a:srgbClr val="FFFF00"/>
                </a:solidFill>
                <a:latin typeface="Bookman Old Style" pitchFamily="18" charset="0"/>
              </a:rPr>
              <a:t>3. The potential for ecological effects varies significantly along the river’s length.</a:t>
            </a:r>
            <a:br>
              <a:rPr lang="en-US" sz="3200" dirty="0" smtClean="0">
                <a:solidFill>
                  <a:srgbClr val="FFFF00"/>
                </a:solidFill>
                <a:latin typeface="Bookman Old Style" pitchFamily="18" charset="0"/>
              </a:rPr>
            </a:br>
            <a:endParaRPr lang="en-US" sz="3200" dirty="0">
              <a:solidFill>
                <a:srgbClr val="FFFF00"/>
              </a:solidFill>
              <a:latin typeface="Bookman Old Style" pitchFamily="18" charset="0"/>
            </a:endParaRPr>
          </a:p>
        </p:txBody>
      </p:sp>
      <p:sp>
        <p:nvSpPr>
          <p:cNvPr id="4" name="Rectangle 3"/>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086600" y="6324600"/>
            <a:ext cx="2057400" cy="261610"/>
          </a:xfrm>
          <a:prstGeom prst="rect">
            <a:avLst/>
          </a:prstGeom>
          <a:noFill/>
        </p:spPr>
        <p:txBody>
          <a:bodyPr wrap="square" rtlCol="0">
            <a:spAutoFit/>
          </a:bodyPr>
          <a:lstStyle/>
          <a:p>
            <a:r>
              <a:rPr lang="en-US" sz="1100" i="1" dirty="0" smtClean="0">
                <a:solidFill>
                  <a:srgbClr val="FFFF00"/>
                </a:solidFill>
              </a:rPr>
              <a:t>Photograph:  Dean Campbell</a:t>
            </a:r>
            <a:endParaRPr lang="en-US" sz="1100" i="1" dirty="0">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8"/>
          <p:cNvGrpSpPr/>
          <p:nvPr/>
        </p:nvGrpSpPr>
        <p:grpSpPr>
          <a:xfrm>
            <a:off x="625340" y="1423235"/>
            <a:ext cx="8518660" cy="369332"/>
            <a:chOff x="654316" y="1828048"/>
            <a:chExt cx="8518660" cy="369332"/>
          </a:xfrm>
        </p:grpSpPr>
        <p:sp>
          <p:nvSpPr>
            <p:cNvPr id="14" name="TextBox 13"/>
            <p:cNvSpPr txBox="1"/>
            <p:nvPr/>
          </p:nvSpPr>
          <p:spPr>
            <a:xfrm>
              <a:off x="654316" y="1828048"/>
              <a:ext cx="312906" cy="369332"/>
            </a:xfrm>
            <a:prstGeom prst="rect">
              <a:avLst/>
            </a:prstGeom>
            <a:noFill/>
          </p:spPr>
          <p:txBody>
            <a:bodyPr wrap="none" rtlCol="0">
              <a:spAutoFit/>
            </a:bodyPr>
            <a:lstStyle/>
            <a:p>
              <a:r>
                <a:rPr lang="en-US" dirty="0" smtClean="0">
                  <a:solidFill>
                    <a:schemeClr val="bg1"/>
                  </a:solidFill>
                  <a:effectLst>
                    <a:outerShdw blurRad="50800" dist="38100" dir="18900000" algn="bl" rotWithShape="0">
                      <a:prstClr val="black">
                        <a:alpha val="40000"/>
                      </a:prstClr>
                    </a:outerShdw>
                  </a:effectLst>
                  <a:latin typeface="Arial" pitchFamily="34" charset="0"/>
                  <a:cs typeface="Arial" pitchFamily="34" charset="0"/>
                </a:rPr>
                <a:t>0</a:t>
              </a:r>
              <a:endParaRPr lang="en-US" dirty="0">
                <a:solidFill>
                  <a:schemeClr val="bg1"/>
                </a:solidFill>
                <a:effectLst>
                  <a:outerShdw blurRad="50800" dist="38100" dir="18900000" algn="bl" rotWithShape="0">
                    <a:prstClr val="black">
                      <a:alpha val="40000"/>
                    </a:prstClr>
                  </a:outerShdw>
                </a:effectLst>
                <a:latin typeface="Arial" pitchFamily="34" charset="0"/>
                <a:cs typeface="Arial" pitchFamily="34" charset="0"/>
              </a:endParaRPr>
            </a:p>
          </p:txBody>
        </p:sp>
        <p:sp>
          <p:nvSpPr>
            <p:cNvPr id="15" name="TextBox 14"/>
            <p:cNvSpPr txBox="1"/>
            <p:nvPr/>
          </p:nvSpPr>
          <p:spPr>
            <a:xfrm>
              <a:off x="1926628" y="1828048"/>
              <a:ext cx="441146" cy="369332"/>
            </a:xfrm>
            <a:prstGeom prst="rect">
              <a:avLst/>
            </a:prstGeom>
            <a:noFill/>
          </p:spPr>
          <p:txBody>
            <a:bodyPr wrap="none" rtlCol="0">
              <a:spAutoFit/>
            </a:bodyPr>
            <a:lstStyle/>
            <a:p>
              <a:r>
                <a:rPr lang="en-US" dirty="0" smtClean="0">
                  <a:solidFill>
                    <a:schemeClr val="bg1"/>
                  </a:solidFill>
                  <a:effectLst>
                    <a:outerShdw blurRad="50800" dist="38100" dir="18900000" algn="bl" rotWithShape="0">
                      <a:prstClr val="black">
                        <a:alpha val="40000"/>
                      </a:prstClr>
                    </a:outerShdw>
                  </a:effectLst>
                  <a:latin typeface="Arial" pitchFamily="34" charset="0"/>
                  <a:cs typeface="Arial" pitchFamily="34" charset="0"/>
                </a:rPr>
                <a:t>50</a:t>
              </a:r>
              <a:endParaRPr lang="en-US" dirty="0">
                <a:solidFill>
                  <a:schemeClr val="bg1"/>
                </a:solidFill>
                <a:effectLst>
                  <a:outerShdw blurRad="50800" dist="38100" dir="18900000" algn="bl" rotWithShape="0">
                    <a:prstClr val="black">
                      <a:alpha val="40000"/>
                    </a:prstClr>
                  </a:outerShdw>
                </a:effectLst>
                <a:latin typeface="Arial" pitchFamily="34" charset="0"/>
                <a:cs typeface="Arial" pitchFamily="34" charset="0"/>
              </a:endParaRPr>
            </a:p>
          </p:txBody>
        </p:sp>
        <p:sp>
          <p:nvSpPr>
            <p:cNvPr id="16" name="TextBox 15"/>
            <p:cNvSpPr txBox="1"/>
            <p:nvPr/>
          </p:nvSpPr>
          <p:spPr>
            <a:xfrm>
              <a:off x="3238905" y="1828048"/>
              <a:ext cx="569387" cy="369332"/>
            </a:xfrm>
            <a:prstGeom prst="rect">
              <a:avLst/>
            </a:prstGeom>
            <a:noFill/>
          </p:spPr>
          <p:txBody>
            <a:bodyPr wrap="none" rtlCol="0">
              <a:spAutoFit/>
            </a:bodyPr>
            <a:lstStyle/>
            <a:p>
              <a:r>
                <a:rPr lang="en-US" dirty="0" smtClean="0">
                  <a:solidFill>
                    <a:schemeClr val="bg1"/>
                  </a:solidFill>
                  <a:effectLst>
                    <a:outerShdw blurRad="50800" dist="38100" dir="18900000" algn="bl" rotWithShape="0">
                      <a:prstClr val="black">
                        <a:alpha val="40000"/>
                      </a:prstClr>
                    </a:outerShdw>
                  </a:effectLst>
                  <a:latin typeface="Arial" pitchFamily="34" charset="0"/>
                  <a:cs typeface="Arial" pitchFamily="34" charset="0"/>
                </a:rPr>
                <a:t>100</a:t>
              </a:r>
              <a:endParaRPr lang="en-US" dirty="0">
                <a:solidFill>
                  <a:schemeClr val="bg1"/>
                </a:solidFill>
                <a:effectLst>
                  <a:outerShdw blurRad="50800" dist="38100" dir="18900000" algn="bl" rotWithShape="0">
                    <a:prstClr val="black">
                      <a:alpha val="40000"/>
                    </a:prstClr>
                  </a:outerShdw>
                </a:effectLst>
                <a:latin typeface="Arial" pitchFamily="34" charset="0"/>
                <a:cs typeface="Arial" pitchFamily="34" charset="0"/>
              </a:endParaRPr>
            </a:p>
          </p:txBody>
        </p:sp>
        <p:sp>
          <p:nvSpPr>
            <p:cNvPr id="17" name="TextBox 16"/>
            <p:cNvSpPr txBox="1"/>
            <p:nvPr/>
          </p:nvSpPr>
          <p:spPr>
            <a:xfrm>
              <a:off x="5855275" y="1828048"/>
              <a:ext cx="569387" cy="369332"/>
            </a:xfrm>
            <a:prstGeom prst="rect">
              <a:avLst/>
            </a:prstGeom>
            <a:noFill/>
          </p:spPr>
          <p:txBody>
            <a:bodyPr wrap="none" rtlCol="0">
              <a:spAutoFit/>
            </a:bodyPr>
            <a:lstStyle/>
            <a:p>
              <a:r>
                <a:rPr lang="en-US" dirty="0" smtClean="0">
                  <a:solidFill>
                    <a:schemeClr val="bg1"/>
                  </a:solidFill>
                  <a:effectLst>
                    <a:outerShdw blurRad="50800" dist="38100" dir="18900000" algn="bl" rotWithShape="0">
                      <a:prstClr val="black">
                        <a:alpha val="40000"/>
                      </a:prstClr>
                    </a:outerShdw>
                  </a:effectLst>
                  <a:latin typeface="Arial" pitchFamily="34" charset="0"/>
                  <a:cs typeface="Arial" pitchFamily="34" charset="0"/>
                </a:rPr>
                <a:t>200</a:t>
              </a:r>
              <a:endParaRPr lang="en-US" dirty="0">
                <a:solidFill>
                  <a:schemeClr val="bg1"/>
                </a:solidFill>
                <a:effectLst>
                  <a:outerShdw blurRad="50800" dist="38100" dir="18900000" algn="bl" rotWithShape="0">
                    <a:prstClr val="black">
                      <a:alpha val="40000"/>
                    </a:prstClr>
                  </a:outerShdw>
                </a:effectLst>
                <a:latin typeface="Arial" pitchFamily="34" charset="0"/>
                <a:cs typeface="Arial" pitchFamily="34" charset="0"/>
              </a:endParaRPr>
            </a:p>
          </p:txBody>
        </p:sp>
        <p:sp>
          <p:nvSpPr>
            <p:cNvPr id="18" name="TextBox 17"/>
            <p:cNvSpPr txBox="1"/>
            <p:nvPr/>
          </p:nvSpPr>
          <p:spPr>
            <a:xfrm>
              <a:off x="8603589" y="1828048"/>
              <a:ext cx="569387" cy="369332"/>
            </a:xfrm>
            <a:prstGeom prst="rect">
              <a:avLst/>
            </a:prstGeom>
            <a:noFill/>
          </p:spPr>
          <p:txBody>
            <a:bodyPr wrap="none" rtlCol="0">
              <a:spAutoFit/>
            </a:bodyPr>
            <a:lstStyle/>
            <a:p>
              <a:r>
                <a:rPr lang="en-US" dirty="0" smtClean="0">
                  <a:solidFill>
                    <a:schemeClr val="bg1"/>
                  </a:solidFill>
                  <a:effectLst>
                    <a:outerShdw blurRad="50800" dist="38100" dir="18900000" algn="bl" rotWithShape="0">
                      <a:prstClr val="black">
                        <a:alpha val="40000"/>
                      </a:prstClr>
                    </a:outerShdw>
                  </a:effectLst>
                  <a:latin typeface="Arial" pitchFamily="34" charset="0"/>
                  <a:cs typeface="Arial" pitchFamily="34" charset="0"/>
                </a:rPr>
                <a:t>300</a:t>
              </a:r>
              <a:endParaRPr lang="en-US" dirty="0">
                <a:solidFill>
                  <a:schemeClr val="bg1"/>
                </a:solidFill>
                <a:effectLst>
                  <a:outerShdw blurRad="50800" dist="38100" dir="18900000" algn="bl" rotWithShape="0">
                    <a:prstClr val="black">
                      <a:alpha val="40000"/>
                    </a:prstClr>
                  </a:outerShdw>
                </a:effectLst>
                <a:latin typeface="Arial" pitchFamily="34" charset="0"/>
                <a:cs typeface="Arial" pitchFamily="34" charset="0"/>
              </a:endParaRPr>
            </a:p>
          </p:txBody>
        </p:sp>
      </p:grpSp>
      <p:sp>
        <p:nvSpPr>
          <p:cNvPr id="2" name="Title 1"/>
          <p:cNvSpPr>
            <a:spLocks noGrp="1"/>
          </p:cNvSpPr>
          <p:nvPr>
            <p:ph type="title"/>
          </p:nvPr>
        </p:nvSpPr>
        <p:spPr>
          <a:xfrm>
            <a:off x="432987" y="217488"/>
            <a:ext cx="8229600" cy="1143000"/>
          </a:xfrm>
        </p:spPr>
        <p:txBody>
          <a:bodyPr>
            <a:normAutofit fontScale="90000"/>
          </a:bodyPr>
          <a:lstStyle/>
          <a:p>
            <a:r>
              <a:rPr lang="en-US" dirty="0" smtClean="0"/>
              <a:t>SJR Transect Bottom Elevations</a:t>
            </a:r>
            <a:br>
              <a:rPr lang="en-US" dirty="0" smtClean="0"/>
            </a:br>
            <a:endParaRPr lang="en-US" dirty="0"/>
          </a:p>
        </p:txBody>
      </p:sp>
      <p:sp>
        <p:nvSpPr>
          <p:cNvPr id="27" name="Rectangle 2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cstate="print"/>
          <a:srcRect/>
          <a:stretch>
            <a:fillRect/>
          </a:stretch>
        </p:blipFill>
        <p:spPr bwMode="auto">
          <a:xfrm>
            <a:off x="-28976" y="145338"/>
            <a:ext cx="9144000" cy="6307849"/>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69007" y="199383"/>
            <a:ext cx="9015535" cy="6589604"/>
          </a:xfrm>
          <a:prstGeom prst="rect">
            <a:avLst/>
          </a:prstGeom>
          <a:noFill/>
          <a:ln w="9525">
            <a:noFill/>
            <a:miter lim="800000"/>
            <a:headEnd/>
            <a:tailEnd/>
          </a:ln>
        </p:spPr>
      </p:pic>
      <p:sp>
        <p:nvSpPr>
          <p:cNvPr id="26" name="Rectangle 25"/>
          <p:cNvSpPr/>
          <p:nvPr/>
        </p:nvSpPr>
        <p:spPr>
          <a:xfrm>
            <a:off x="-28976" y="0"/>
            <a:ext cx="695325" cy="5033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5400000" flipH="1" flipV="1">
            <a:off x="8698436" y="1971423"/>
            <a:ext cx="92582" cy="4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6055302" y="1979800"/>
            <a:ext cx="57237" cy="4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6037062" y="1955058"/>
            <a:ext cx="92582" cy="4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3395121" y="1958126"/>
            <a:ext cx="92582" cy="4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2054205" y="1967332"/>
            <a:ext cx="92582" cy="4164"/>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6"/>
          <p:cNvGrpSpPr/>
          <p:nvPr/>
        </p:nvGrpSpPr>
        <p:grpSpPr>
          <a:xfrm>
            <a:off x="286159" y="1856737"/>
            <a:ext cx="484428" cy="2922396"/>
            <a:chOff x="286159" y="1856737"/>
            <a:chExt cx="484428" cy="2922396"/>
          </a:xfrm>
        </p:grpSpPr>
        <p:sp>
          <p:nvSpPr>
            <p:cNvPr id="22" name="TextBox 21"/>
            <p:cNvSpPr txBox="1"/>
            <p:nvPr/>
          </p:nvSpPr>
          <p:spPr>
            <a:xfrm>
              <a:off x="286159" y="2728287"/>
              <a:ext cx="484428" cy="307777"/>
            </a:xfrm>
            <a:prstGeom prst="rect">
              <a:avLst/>
            </a:prstGeom>
            <a:noFill/>
          </p:spPr>
          <p:txBody>
            <a:bodyPr wrap="none" rtlCol="0">
              <a:spAutoFit/>
            </a:bodyPr>
            <a:lstStyle/>
            <a:p>
              <a:r>
                <a:rPr lang="en-US" sz="1400" dirty="0" smtClean="0">
                  <a:latin typeface="+mj-lt"/>
                </a:rPr>
                <a:t>-17</a:t>
              </a:r>
              <a:endParaRPr lang="en-US" sz="1400" dirty="0">
                <a:latin typeface="+mj-lt"/>
              </a:endParaRPr>
            </a:p>
          </p:txBody>
        </p:sp>
        <p:sp>
          <p:nvSpPr>
            <p:cNvPr id="23" name="TextBox 22"/>
            <p:cNvSpPr txBox="1"/>
            <p:nvPr/>
          </p:nvSpPr>
          <p:spPr>
            <a:xfrm>
              <a:off x="286159" y="3609340"/>
              <a:ext cx="484428" cy="307777"/>
            </a:xfrm>
            <a:prstGeom prst="rect">
              <a:avLst/>
            </a:prstGeom>
            <a:noFill/>
          </p:spPr>
          <p:txBody>
            <a:bodyPr wrap="none" rtlCol="0">
              <a:spAutoFit/>
            </a:bodyPr>
            <a:lstStyle/>
            <a:p>
              <a:r>
                <a:rPr lang="en-US" sz="1400" dirty="0" smtClean="0">
                  <a:latin typeface="+mj-lt"/>
                </a:rPr>
                <a:t>-33</a:t>
              </a:r>
              <a:endParaRPr lang="en-US" sz="1400" dirty="0">
                <a:latin typeface="+mj-lt"/>
              </a:endParaRPr>
            </a:p>
          </p:txBody>
        </p:sp>
        <p:sp>
          <p:nvSpPr>
            <p:cNvPr id="24" name="TextBox 23"/>
            <p:cNvSpPr txBox="1"/>
            <p:nvPr/>
          </p:nvSpPr>
          <p:spPr>
            <a:xfrm>
              <a:off x="286159" y="4471356"/>
              <a:ext cx="484428" cy="307777"/>
            </a:xfrm>
            <a:prstGeom prst="rect">
              <a:avLst/>
            </a:prstGeom>
            <a:noFill/>
          </p:spPr>
          <p:txBody>
            <a:bodyPr wrap="none" rtlCol="0">
              <a:spAutoFit/>
            </a:bodyPr>
            <a:lstStyle/>
            <a:p>
              <a:r>
                <a:rPr lang="en-US" sz="1400" dirty="0" smtClean="0">
                  <a:latin typeface="+mj-lt"/>
                </a:rPr>
                <a:t>-50</a:t>
              </a:r>
              <a:endParaRPr lang="en-US" sz="1400" dirty="0">
                <a:latin typeface="+mj-lt"/>
              </a:endParaRPr>
            </a:p>
          </p:txBody>
        </p:sp>
        <p:sp>
          <p:nvSpPr>
            <p:cNvPr id="25" name="TextBox 24"/>
            <p:cNvSpPr txBox="1"/>
            <p:nvPr/>
          </p:nvSpPr>
          <p:spPr>
            <a:xfrm>
              <a:off x="444857" y="1856737"/>
              <a:ext cx="304892" cy="307777"/>
            </a:xfrm>
            <a:prstGeom prst="rect">
              <a:avLst/>
            </a:prstGeom>
            <a:noFill/>
          </p:spPr>
          <p:txBody>
            <a:bodyPr wrap="none" rtlCol="0">
              <a:spAutoFit/>
            </a:bodyPr>
            <a:lstStyle/>
            <a:p>
              <a:r>
                <a:rPr lang="en-US" sz="1400" dirty="0" smtClean="0">
                  <a:latin typeface="+mj-lt"/>
                </a:rPr>
                <a:t>0</a:t>
              </a:r>
              <a:endParaRPr lang="en-US" sz="1400" dirty="0">
                <a:latin typeface="+mj-lt"/>
              </a:endParaRPr>
            </a:p>
          </p:txBody>
        </p:sp>
      </p:grpSp>
      <p:sp>
        <p:nvSpPr>
          <p:cNvPr id="34" name="TextBox 33"/>
          <p:cNvSpPr txBox="1"/>
          <p:nvPr/>
        </p:nvSpPr>
        <p:spPr>
          <a:xfrm rot="16200000">
            <a:off x="-662710" y="5509490"/>
            <a:ext cx="2112245" cy="584775"/>
          </a:xfrm>
          <a:prstGeom prst="rect">
            <a:avLst/>
          </a:prstGeom>
          <a:solidFill>
            <a:schemeClr val="bg1"/>
          </a:solidFill>
        </p:spPr>
        <p:txBody>
          <a:bodyPr wrap="none" rtlCol="0">
            <a:spAutoFit/>
          </a:bodyPr>
          <a:lstStyle/>
          <a:p>
            <a:r>
              <a:rPr lang="en-US" sz="1600" dirty="0" smtClean="0">
                <a:latin typeface="+mj-lt"/>
              </a:rPr>
              <a:t>Bottom Elevation</a:t>
            </a:r>
          </a:p>
          <a:p>
            <a:r>
              <a:rPr lang="en-US" sz="1600" dirty="0" smtClean="0">
                <a:latin typeface="+mj-lt"/>
              </a:rPr>
              <a:t> NGVD29 feet</a:t>
            </a:r>
            <a:endParaRPr lang="en-US" sz="1600" dirty="0">
              <a:latin typeface="+mj-lt"/>
            </a:endParaRPr>
          </a:p>
        </p:txBody>
      </p:sp>
      <p:sp>
        <p:nvSpPr>
          <p:cNvPr id="35" name="TextBox 34"/>
          <p:cNvSpPr txBox="1"/>
          <p:nvPr/>
        </p:nvSpPr>
        <p:spPr>
          <a:xfrm>
            <a:off x="3143250" y="6430199"/>
            <a:ext cx="5467350" cy="338554"/>
          </a:xfrm>
          <a:prstGeom prst="rect">
            <a:avLst/>
          </a:prstGeom>
          <a:solidFill>
            <a:schemeClr val="bg1"/>
          </a:solidFill>
        </p:spPr>
        <p:txBody>
          <a:bodyPr wrap="square" rtlCol="0">
            <a:spAutoFit/>
          </a:bodyPr>
          <a:lstStyle/>
          <a:p>
            <a:r>
              <a:rPr lang="en-US" sz="1600" dirty="0" smtClean="0">
                <a:latin typeface="+mj-lt"/>
              </a:rPr>
              <a:t>Distance from Mouth (miles)</a:t>
            </a:r>
          </a:p>
        </p:txBody>
      </p:sp>
      <p:sp>
        <p:nvSpPr>
          <p:cNvPr id="29" name="TextBox 28"/>
          <p:cNvSpPr txBox="1"/>
          <p:nvPr/>
        </p:nvSpPr>
        <p:spPr>
          <a:xfrm rot="5400000">
            <a:off x="3197232" y="3226256"/>
            <a:ext cx="1252459" cy="276999"/>
          </a:xfrm>
          <a:prstGeom prst="rect">
            <a:avLst/>
          </a:prstGeom>
          <a:noFill/>
        </p:spPr>
        <p:txBody>
          <a:bodyPr wrap="none" rtlCol="0">
            <a:spAutoFit/>
          </a:bodyPr>
          <a:lstStyle/>
          <a:p>
            <a:r>
              <a:rPr lang="en-US" sz="1200" dirty="0" smtClean="0">
                <a:latin typeface="+mj-lt"/>
              </a:rPr>
              <a:t>Lake George</a:t>
            </a:r>
            <a:endParaRPr lang="en-US" sz="1200" dirty="0">
              <a:latin typeface="+mj-lt"/>
            </a:endParaRPr>
          </a:p>
        </p:txBody>
      </p:sp>
      <p:sp>
        <p:nvSpPr>
          <p:cNvPr id="30" name="TextBox 29"/>
          <p:cNvSpPr txBox="1"/>
          <p:nvPr/>
        </p:nvSpPr>
        <p:spPr>
          <a:xfrm rot="5400000">
            <a:off x="4751196" y="3069336"/>
            <a:ext cx="1268745" cy="276999"/>
          </a:xfrm>
          <a:prstGeom prst="rect">
            <a:avLst/>
          </a:prstGeom>
          <a:noFill/>
        </p:spPr>
        <p:txBody>
          <a:bodyPr wrap="none" rtlCol="0">
            <a:spAutoFit/>
          </a:bodyPr>
          <a:lstStyle/>
          <a:p>
            <a:r>
              <a:rPr lang="en-US" sz="1200" dirty="0" smtClean="0">
                <a:latin typeface="+mj-lt"/>
              </a:rPr>
              <a:t>Lake Monroe</a:t>
            </a:r>
            <a:endParaRPr lang="en-US" sz="1200" dirty="0">
              <a:latin typeface="+mj-lt"/>
            </a:endParaRPr>
          </a:p>
        </p:txBody>
      </p:sp>
      <p:sp>
        <p:nvSpPr>
          <p:cNvPr id="31" name="TextBox 30"/>
          <p:cNvSpPr txBox="1"/>
          <p:nvPr/>
        </p:nvSpPr>
        <p:spPr>
          <a:xfrm rot="5400000">
            <a:off x="5263840" y="2941554"/>
            <a:ext cx="1248290" cy="276999"/>
          </a:xfrm>
          <a:prstGeom prst="rect">
            <a:avLst/>
          </a:prstGeom>
          <a:noFill/>
        </p:spPr>
        <p:txBody>
          <a:bodyPr wrap="none" rtlCol="0">
            <a:spAutoFit/>
          </a:bodyPr>
          <a:lstStyle/>
          <a:p>
            <a:r>
              <a:rPr lang="en-US" sz="1200" dirty="0" smtClean="0">
                <a:latin typeface="+mj-lt"/>
              </a:rPr>
              <a:t>Lake Harney</a:t>
            </a:r>
            <a:endParaRPr lang="en-US" sz="1200" dirty="0">
              <a:latin typeface="+mj-lt"/>
            </a:endParaRPr>
          </a:p>
        </p:txBody>
      </p:sp>
      <p:sp>
        <p:nvSpPr>
          <p:cNvPr id="32" name="TextBox 31"/>
          <p:cNvSpPr txBox="1"/>
          <p:nvPr/>
        </p:nvSpPr>
        <p:spPr>
          <a:xfrm rot="5400000">
            <a:off x="6449302" y="2378846"/>
            <a:ext cx="1339213" cy="276999"/>
          </a:xfrm>
          <a:prstGeom prst="rect">
            <a:avLst/>
          </a:prstGeom>
          <a:noFill/>
        </p:spPr>
        <p:txBody>
          <a:bodyPr wrap="none" rtlCol="0">
            <a:spAutoFit/>
          </a:bodyPr>
          <a:lstStyle/>
          <a:p>
            <a:r>
              <a:rPr lang="en-US" sz="1200" dirty="0" smtClean="0">
                <a:latin typeface="+mj-lt"/>
              </a:rPr>
              <a:t>Lake Poinsett</a:t>
            </a:r>
            <a:endParaRPr lang="en-US" sz="1200" dirty="0">
              <a:latin typeface="+mj-lt"/>
            </a:endParaRPr>
          </a:p>
        </p:txBody>
      </p:sp>
      <p:sp>
        <p:nvSpPr>
          <p:cNvPr id="33" name="TextBox 32"/>
          <p:cNvSpPr txBox="1"/>
          <p:nvPr/>
        </p:nvSpPr>
        <p:spPr>
          <a:xfrm rot="5400000">
            <a:off x="6887022" y="2491057"/>
            <a:ext cx="1622688" cy="276999"/>
          </a:xfrm>
          <a:prstGeom prst="rect">
            <a:avLst/>
          </a:prstGeom>
          <a:noFill/>
        </p:spPr>
        <p:txBody>
          <a:bodyPr wrap="none" rtlCol="0">
            <a:spAutoFit/>
          </a:bodyPr>
          <a:lstStyle/>
          <a:p>
            <a:r>
              <a:rPr lang="en-US" sz="1200" dirty="0" smtClean="0">
                <a:latin typeface="+mj-lt"/>
              </a:rPr>
              <a:t>Lake Washington</a:t>
            </a:r>
            <a:endParaRPr lang="en-US" sz="1200" dirty="0">
              <a:latin typeface="+mj-lt"/>
            </a:endParaRPr>
          </a:p>
        </p:txBody>
      </p:sp>
      <p:sp>
        <p:nvSpPr>
          <p:cNvPr id="36" name="TextBox 35"/>
          <p:cNvSpPr txBox="1"/>
          <p:nvPr/>
        </p:nvSpPr>
        <p:spPr>
          <a:xfrm rot="5400000">
            <a:off x="7667604" y="2074047"/>
            <a:ext cx="1749646" cy="276999"/>
          </a:xfrm>
          <a:prstGeom prst="rect">
            <a:avLst/>
          </a:prstGeom>
          <a:noFill/>
        </p:spPr>
        <p:txBody>
          <a:bodyPr wrap="none" rtlCol="0">
            <a:spAutoFit/>
          </a:bodyPr>
          <a:lstStyle/>
          <a:p>
            <a:r>
              <a:rPr lang="en-US" sz="1200" dirty="0" smtClean="0">
                <a:latin typeface="+mj-lt"/>
              </a:rPr>
              <a:t>Blue Cypress Lake</a:t>
            </a:r>
            <a:endParaRPr lang="en-US" sz="1200" dirty="0">
              <a:latin typeface="+mj-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81000" y="457200"/>
            <a:ext cx="8763000" cy="5848350"/>
            <a:chOff x="381000" y="457200"/>
            <a:chExt cx="8763000" cy="5848350"/>
          </a:xfrm>
        </p:grpSpPr>
        <p:pic>
          <p:nvPicPr>
            <p:cNvPr id="64514" name="Picture 2"/>
            <p:cNvPicPr>
              <a:picLocks noChangeAspect="1" noChangeArrowheads="1"/>
            </p:cNvPicPr>
            <p:nvPr/>
          </p:nvPicPr>
          <p:blipFill>
            <a:blip r:embed="rId2" cstate="print"/>
            <a:srcRect/>
            <a:stretch>
              <a:fillRect/>
            </a:stretch>
          </p:blipFill>
          <p:spPr bwMode="auto">
            <a:xfrm>
              <a:off x="4324350" y="457200"/>
              <a:ext cx="4819650" cy="5848350"/>
            </a:xfrm>
            <a:prstGeom prst="rect">
              <a:avLst/>
            </a:prstGeom>
            <a:noFill/>
            <a:ln w="9525">
              <a:noFill/>
              <a:miter lim="800000"/>
              <a:headEnd/>
              <a:tailEnd/>
            </a:ln>
            <a:effectLst/>
          </p:spPr>
        </p:pic>
        <p:sp>
          <p:nvSpPr>
            <p:cNvPr id="12" name="TextBox 11"/>
            <p:cNvSpPr txBox="1"/>
            <p:nvPr/>
          </p:nvSpPr>
          <p:spPr>
            <a:xfrm>
              <a:off x="381000" y="2514600"/>
              <a:ext cx="4343400" cy="1477328"/>
            </a:xfrm>
            <a:prstGeom prst="rect">
              <a:avLst/>
            </a:prstGeom>
            <a:noFill/>
            <a:ln w="25400">
              <a:solidFill>
                <a:schemeClr val="tx1"/>
              </a:solidFill>
            </a:ln>
          </p:spPr>
          <p:txBody>
            <a:bodyPr wrap="square" rtlCol="0">
              <a:spAutoFit/>
            </a:bodyPr>
            <a:lstStyle/>
            <a:p>
              <a:r>
                <a:rPr lang="en-US" dirty="0" err="1" smtClean="0"/>
                <a:t>Hydroecological</a:t>
              </a:r>
              <a:r>
                <a:rPr lang="en-US" dirty="0" smtClean="0"/>
                <a:t> effects due to changes in  water levels could only occur in the upper segments of the river. Under forecast conditions, water level effects in these segments would be negligible or minor.</a:t>
              </a:r>
            </a:p>
          </p:txBody>
        </p:sp>
        <p:sp>
          <p:nvSpPr>
            <p:cNvPr id="13" name="Oval 12"/>
            <p:cNvSpPr/>
            <p:nvPr/>
          </p:nvSpPr>
          <p:spPr>
            <a:xfrm rot="19982245">
              <a:off x="6464525" y="3457253"/>
              <a:ext cx="1133995" cy="195448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p:cNvCxnSpPr>
              <a:stCxn id="12" idx="3"/>
              <a:endCxn id="13" idx="2"/>
            </p:cNvCxnSpPr>
            <p:nvPr/>
          </p:nvCxnSpPr>
          <p:spPr>
            <a:xfrm>
              <a:off x="4724400" y="3253264"/>
              <a:ext cx="1801756" cy="1438315"/>
            </a:xfrm>
            <a:prstGeom prst="bentConnector3">
              <a:avLst>
                <a:gd name="adj1" fmla="val 50000"/>
              </a:avLst>
            </a:prstGeom>
            <a:ln w="254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57200" y="4715470"/>
            <a:ext cx="3124200" cy="923330"/>
          </a:xfrm>
          <a:prstGeom prst="rect">
            <a:avLst/>
          </a:prstGeom>
          <a:noFill/>
          <a:ln w="25400">
            <a:solidFill>
              <a:schemeClr val="tx1"/>
            </a:solidFill>
          </a:ln>
        </p:spPr>
        <p:txBody>
          <a:bodyPr wrap="square" rtlCol="0">
            <a:spAutoFit/>
          </a:bodyPr>
          <a:lstStyle/>
          <a:p>
            <a:r>
              <a:rPr lang="en-US" dirty="0" smtClean="0"/>
              <a:t>Residence time effects would  be negligible or minor in all areas.</a:t>
            </a:r>
          </a:p>
        </p:txBody>
      </p:sp>
      <p:pic>
        <p:nvPicPr>
          <p:cNvPr id="9" name="Content Placeholder 3"/>
          <p:cNvPicPr>
            <a:picLocks noGrp="1"/>
          </p:cNvPicPr>
          <p:nvPr>
            <p:ph idx="1"/>
          </p:nvPr>
        </p:nvPicPr>
        <p:blipFill>
          <a:blip r:embed="rId3" cstate="print"/>
          <a:srcRect/>
          <a:stretch>
            <a:fillRect/>
          </a:stretch>
        </p:blipFill>
        <p:spPr bwMode="auto">
          <a:xfrm>
            <a:off x="457200" y="457200"/>
            <a:ext cx="3978992" cy="1858963"/>
          </a:xfrm>
          <a:prstGeom prst="rect">
            <a:avLst/>
          </a:prstGeom>
          <a:noFill/>
          <a:ln w="9525">
            <a:noFill/>
            <a:miter lim="800000"/>
            <a:headEnd/>
            <a:tailEnd/>
          </a:ln>
        </p:spPr>
      </p:pic>
      <p:sp>
        <p:nvSpPr>
          <p:cNvPr id="10" name="Rectangle 9"/>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1905000" y="0"/>
            <a:ext cx="5247128" cy="7052792"/>
          </a:xfrm>
          <a:prstGeom prst="rect">
            <a:avLst/>
          </a:prstGeom>
          <a:noFill/>
          <a:ln w="9525">
            <a:noFill/>
            <a:miter lim="800000"/>
            <a:headEnd/>
            <a:tailEnd/>
          </a:ln>
          <a:effectLst/>
        </p:spPr>
      </p:pic>
      <p:sp>
        <p:nvSpPr>
          <p:cNvPr id="4" name="Title 3"/>
          <p:cNvSpPr>
            <a:spLocks noGrp="1"/>
          </p:cNvSpPr>
          <p:nvPr>
            <p:ph type="title"/>
          </p:nvPr>
        </p:nvSpPr>
        <p:spPr>
          <a:xfrm>
            <a:off x="457200" y="152400"/>
            <a:ext cx="8229600" cy="1143000"/>
          </a:xfrm>
        </p:spPr>
        <p:txBody>
          <a:bodyPr>
            <a:noAutofit/>
          </a:bodyPr>
          <a:lstStyle/>
          <a:p>
            <a:r>
              <a:rPr lang="en-US" sz="4000" dirty="0" err="1" smtClean="0">
                <a:solidFill>
                  <a:srgbClr val="996600"/>
                </a:solidFill>
                <a:latin typeface="Bookman Old Style" pitchFamily="18" charset="0"/>
              </a:rPr>
              <a:t>Hydroecology</a:t>
            </a:r>
            <a:r>
              <a:rPr lang="en-US" sz="4000" dirty="0" smtClean="0">
                <a:solidFill>
                  <a:srgbClr val="996600"/>
                </a:solidFill>
                <a:latin typeface="Bookman Old Style" pitchFamily="18" charset="0"/>
              </a:rPr>
              <a:t/>
            </a:r>
            <a:br>
              <a:rPr lang="en-US" sz="4000" dirty="0" smtClean="0">
                <a:solidFill>
                  <a:srgbClr val="996600"/>
                </a:solidFill>
                <a:latin typeface="Bookman Old Style" pitchFamily="18" charset="0"/>
              </a:rPr>
            </a:br>
            <a:r>
              <a:rPr lang="en-US" sz="4000" dirty="0" smtClean="0">
                <a:solidFill>
                  <a:srgbClr val="996600"/>
                </a:solidFill>
                <a:latin typeface="Bookman Old Style" pitchFamily="18" charset="0"/>
              </a:rPr>
              <a:t>Methods</a:t>
            </a:r>
            <a:endParaRPr lang="en-US" sz="4000" dirty="0">
              <a:solidFill>
                <a:srgbClr val="996600"/>
              </a:solidFill>
              <a:latin typeface="Bookman Old Style" pitchFamily="18" charset="0"/>
            </a:endParaRPr>
          </a:p>
        </p:txBody>
      </p:sp>
      <p:sp>
        <p:nvSpPr>
          <p:cNvPr id="7" name="TextBox 6"/>
          <p:cNvSpPr txBox="1"/>
          <p:nvPr/>
        </p:nvSpPr>
        <p:spPr>
          <a:xfrm>
            <a:off x="2209800" y="6477000"/>
            <a:ext cx="2743200" cy="246221"/>
          </a:xfrm>
          <a:prstGeom prst="rect">
            <a:avLst/>
          </a:prstGeom>
          <a:noFill/>
        </p:spPr>
        <p:txBody>
          <a:bodyPr wrap="square" rtlCol="0">
            <a:spAutoFit/>
          </a:bodyPr>
          <a:lstStyle/>
          <a:p>
            <a:r>
              <a:rPr lang="en-US" sz="1000" i="1" dirty="0" smtClean="0">
                <a:solidFill>
                  <a:schemeClr val="bg1"/>
                </a:solidFill>
              </a:rPr>
              <a:t>Photograph:  R. Burks</a:t>
            </a:r>
            <a:endParaRPr lang="en-US" sz="1000" i="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381000" y="457200"/>
            <a:ext cx="8763000" cy="5848350"/>
            <a:chOff x="381000" y="457200"/>
            <a:chExt cx="8763000" cy="5848350"/>
          </a:xfrm>
        </p:grpSpPr>
        <p:pic>
          <p:nvPicPr>
            <p:cNvPr id="64514" name="Picture 2"/>
            <p:cNvPicPr>
              <a:picLocks noChangeAspect="1" noChangeArrowheads="1"/>
            </p:cNvPicPr>
            <p:nvPr/>
          </p:nvPicPr>
          <p:blipFill>
            <a:blip r:embed="rId2" cstate="print"/>
            <a:srcRect/>
            <a:stretch>
              <a:fillRect/>
            </a:stretch>
          </p:blipFill>
          <p:spPr bwMode="auto">
            <a:xfrm>
              <a:off x="4324350" y="457200"/>
              <a:ext cx="4819650" cy="5848350"/>
            </a:xfrm>
            <a:prstGeom prst="rect">
              <a:avLst/>
            </a:prstGeom>
            <a:noFill/>
            <a:ln w="9525">
              <a:noFill/>
              <a:miter lim="800000"/>
              <a:headEnd/>
              <a:tailEnd/>
            </a:ln>
            <a:effectLst/>
          </p:spPr>
        </p:pic>
        <p:sp>
          <p:nvSpPr>
            <p:cNvPr id="12" name="TextBox 11"/>
            <p:cNvSpPr txBox="1"/>
            <p:nvPr/>
          </p:nvSpPr>
          <p:spPr>
            <a:xfrm>
              <a:off x="381000" y="838200"/>
              <a:ext cx="4648200" cy="2308324"/>
            </a:xfrm>
            <a:prstGeom prst="rect">
              <a:avLst/>
            </a:prstGeom>
            <a:noFill/>
            <a:ln w="25400">
              <a:solidFill>
                <a:schemeClr val="tx1"/>
              </a:solidFill>
            </a:ln>
          </p:spPr>
          <p:txBody>
            <a:bodyPr wrap="square" rtlCol="0">
              <a:spAutoFit/>
            </a:bodyPr>
            <a:lstStyle/>
            <a:p>
              <a:r>
                <a:rPr lang="en-US" dirty="0" smtClean="0"/>
                <a:t>Hydroecological effects due to reduced freshwater discharge and increased salinity would only occur in the lower segments of the river to approximately the </a:t>
              </a:r>
              <a:r>
                <a:rPr lang="en-US" dirty="0" err="1" smtClean="0"/>
                <a:t>Shands</a:t>
              </a:r>
              <a:r>
                <a:rPr lang="en-US" dirty="0" smtClean="0"/>
                <a:t> Bridge (river mile 50).  Under forecast conditions, these effects would be negligible or minor except at the highest level of water withdrawal modeled (262 </a:t>
              </a:r>
              <a:r>
                <a:rPr lang="en-US" dirty="0" err="1" smtClean="0"/>
                <a:t>mgd</a:t>
              </a:r>
              <a:r>
                <a:rPr lang="en-US" dirty="0" smtClean="0"/>
                <a:t>).</a:t>
              </a:r>
            </a:p>
          </p:txBody>
        </p:sp>
        <p:sp>
          <p:nvSpPr>
            <p:cNvPr id="13" name="Oval 12"/>
            <p:cNvSpPr/>
            <p:nvPr/>
          </p:nvSpPr>
          <p:spPr>
            <a:xfrm rot="328416">
              <a:off x="5503337" y="605458"/>
              <a:ext cx="1047398" cy="107647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p:cNvCxnSpPr>
              <a:stCxn id="12" idx="3"/>
              <a:endCxn id="13" idx="2"/>
            </p:cNvCxnSpPr>
            <p:nvPr/>
          </p:nvCxnSpPr>
          <p:spPr>
            <a:xfrm flipV="1">
              <a:off x="5029200" y="1093740"/>
              <a:ext cx="476525" cy="898622"/>
            </a:xfrm>
            <a:prstGeom prst="bentConnector3">
              <a:avLst>
                <a:gd name="adj1" fmla="val 50000"/>
              </a:avLst>
            </a:prstGeom>
            <a:ln w="254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grpSp>
      <p:pic>
        <p:nvPicPr>
          <p:cNvPr id="8" name="Content Placeholder 3"/>
          <p:cNvPicPr>
            <a:picLocks noGrp="1"/>
          </p:cNvPicPr>
          <p:nvPr>
            <p:ph idx="1"/>
          </p:nvPr>
        </p:nvPicPr>
        <p:blipFill>
          <a:blip r:embed="rId3" cstate="print"/>
          <a:srcRect/>
          <a:stretch>
            <a:fillRect/>
          </a:stretch>
        </p:blipFill>
        <p:spPr bwMode="auto">
          <a:xfrm>
            <a:off x="304800" y="3733800"/>
            <a:ext cx="5105400" cy="2303120"/>
          </a:xfrm>
          <a:prstGeom prst="rect">
            <a:avLst/>
          </a:prstGeom>
          <a:noFill/>
          <a:ln w="9525">
            <a:noFill/>
            <a:miter lim="800000"/>
            <a:headEnd/>
            <a:tailEnd/>
          </a:ln>
        </p:spPr>
      </p:pic>
      <p:sp>
        <p:nvSpPr>
          <p:cNvPr id="9" name="Rectangle 8"/>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381000" y="457200"/>
            <a:ext cx="8763000" cy="5848350"/>
            <a:chOff x="381000" y="457200"/>
            <a:chExt cx="8763000" cy="5848350"/>
          </a:xfrm>
        </p:grpSpPr>
        <p:pic>
          <p:nvPicPr>
            <p:cNvPr id="64514" name="Picture 2"/>
            <p:cNvPicPr>
              <a:picLocks noChangeAspect="1" noChangeArrowheads="1"/>
            </p:cNvPicPr>
            <p:nvPr/>
          </p:nvPicPr>
          <p:blipFill>
            <a:blip r:embed="rId3" cstate="print"/>
            <a:srcRect/>
            <a:stretch>
              <a:fillRect/>
            </a:stretch>
          </p:blipFill>
          <p:spPr bwMode="auto">
            <a:xfrm>
              <a:off x="4324350" y="457200"/>
              <a:ext cx="4819650" cy="5848350"/>
            </a:xfrm>
            <a:prstGeom prst="rect">
              <a:avLst/>
            </a:prstGeom>
            <a:noFill/>
            <a:ln w="9525">
              <a:noFill/>
              <a:miter lim="800000"/>
              <a:headEnd/>
              <a:tailEnd/>
            </a:ln>
            <a:effectLst/>
          </p:spPr>
        </p:pic>
        <p:sp>
          <p:nvSpPr>
            <p:cNvPr id="12" name="TextBox 11"/>
            <p:cNvSpPr txBox="1"/>
            <p:nvPr/>
          </p:nvSpPr>
          <p:spPr>
            <a:xfrm>
              <a:off x="381000" y="838200"/>
              <a:ext cx="4648200" cy="1754326"/>
            </a:xfrm>
            <a:prstGeom prst="rect">
              <a:avLst/>
            </a:prstGeom>
            <a:noFill/>
            <a:ln w="25400">
              <a:solidFill>
                <a:schemeClr val="tx1"/>
              </a:solidFill>
            </a:ln>
          </p:spPr>
          <p:txBody>
            <a:bodyPr wrap="square" rtlCol="0">
              <a:spAutoFit/>
            </a:bodyPr>
            <a:lstStyle/>
            <a:p>
              <a:r>
                <a:rPr lang="en-US" dirty="0" smtClean="0"/>
                <a:t>The middle reach of the river will be relatively insensitive to hydrologic and hydrodynamic effects of water withdrawals.  Salinity and water level will not be appreciably affected.  Increases in retention time will not materially increase the potential for phytoplankton blooms.  </a:t>
              </a:r>
            </a:p>
          </p:txBody>
        </p:sp>
        <p:sp>
          <p:nvSpPr>
            <p:cNvPr id="13" name="Oval 12"/>
            <p:cNvSpPr/>
            <p:nvPr/>
          </p:nvSpPr>
          <p:spPr>
            <a:xfrm rot="20182926">
              <a:off x="5949244" y="2117681"/>
              <a:ext cx="1162701" cy="193285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p:cNvCxnSpPr>
              <a:stCxn id="12" idx="3"/>
              <a:endCxn id="13" idx="2"/>
            </p:cNvCxnSpPr>
            <p:nvPr/>
          </p:nvCxnSpPr>
          <p:spPr>
            <a:xfrm>
              <a:off x="5029200" y="1715363"/>
              <a:ext cx="968739" cy="1601653"/>
            </a:xfrm>
            <a:prstGeom prst="bentConnector3">
              <a:avLst>
                <a:gd name="adj1" fmla="val 50000"/>
              </a:avLst>
            </a:prstGeom>
            <a:ln w="254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3276978" y="1219200"/>
          <a:ext cx="5105022" cy="4063997"/>
        </p:xfrm>
        <a:graphic>
          <a:graphicData uri="http://schemas.openxmlformats.org/drawingml/2006/table">
            <a:tbl>
              <a:tblPr/>
              <a:tblGrid>
                <a:gridCol w="879662"/>
                <a:gridCol w="845072"/>
                <a:gridCol w="845072"/>
                <a:gridCol w="845072"/>
                <a:gridCol w="845072"/>
                <a:gridCol w="845072"/>
              </a:tblGrid>
              <a:tr h="460453">
                <a:tc>
                  <a:txBody>
                    <a:bodyPr/>
                    <a:lstStyle/>
                    <a:p>
                      <a:pPr marL="0" marR="0">
                        <a:lnSpc>
                          <a:spcPct val="115000"/>
                        </a:lnSpc>
                        <a:spcBef>
                          <a:spcPts val="0"/>
                        </a:spcBef>
                        <a:spcAft>
                          <a:spcPts val="0"/>
                        </a:spcAft>
                        <a:tabLst>
                          <a:tab pos="6858000" algn="l"/>
                        </a:tabLst>
                      </a:pPr>
                      <a:r>
                        <a:rPr lang="en-US" sz="1300" b="1" dirty="0">
                          <a:latin typeface="Arial"/>
                          <a:ea typeface="Calibri"/>
                          <a:cs typeface="Times New Roman"/>
                        </a:rPr>
                        <a:t>River</a:t>
                      </a:r>
                      <a:endParaRPr lang="en-US" sz="900" dirty="0">
                        <a:latin typeface="Calibri"/>
                        <a:ea typeface="Calibri"/>
                        <a:cs typeface="Times New Roman"/>
                      </a:endParaRPr>
                    </a:p>
                    <a:p>
                      <a:pPr marL="0" marR="0">
                        <a:lnSpc>
                          <a:spcPct val="115000"/>
                        </a:lnSpc>
                        <a:spcBef>
                          <a:spcPts val="0"/>
                        </a:spcBef>
                        <a:spcAft>
                          <a:spcPts val="0"/>
                        </a:spcAft>
                        <a:tabLst>
                          <a:tab pos="6858000" algn="l"/>
                        </a:tabLst>
                      </a:pPr>
                      <a:r>
                        <a:rPr lang="en-US" sz="1300" b="1" dirty="0">
                          <a:latin typeface="Arial"/>
                          <a:ea typeface="Calibri"/>
                          <a:cs typeface="Times New Roman"/>
                        </a:rPr>
                        <a:t>Segment</a:t>
                      </a:r>
                      <a:endParaRPr lang="en-US" sz="900" dirty="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a:latin typeface="Arial"/>
                          <a:ea typeface="Calibri"/>
                          <a:cs typeface="Times New Roman"/>
                        </a:rPr>
                        <a:t>Hindcast</a:t>
                      </a:r>
                      <a:endParaRPr lang="en-US" sz="900">
                        <a:latin typeface="Calibri"/>
                        <a:ea typeface="Calibri"/>
                        <a:cs typeface="Times New Roman"/>
                      </a:endParaRPr>
                    </a:p>
                    <a:p>
                      <a:pPr marL="0" marR="0">
                        <a:lnSpc>
                          <a:spcPct val="115000"/>
                        </a:lnSpc>
                        <a:spcBef>
                          <a:spcPts val="0"/>
                        </a:spcBef>
                        <a:spcAft>
                          <a:spcPts val="0"/>
                        </a:spcAft>
                      </a:pPr>
                      <a:r>
                        <a:rPr lang="en-US" sz="1300" b="1">
                          <a:latin typeface="Arial"/>
                          <a:ea typeface="Calibri"/>
                          <a:cs typeface="Times New Roman"/>
                        </a:rPr>
                        <a:t>155 mgd</a:t>
                      </a:r>
                      <a:endParaRPr lang="en-US" sz="90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dirty="0">
                          <a:latin typeface="Arial"/>
                          <a:ea typeface="Calibri"/>
                          <a:cs typeface="Times New Roman"/>
                        </a:rPr>
                        <a:t>Hindcast</a:t>
                      </a:r>
                      <a:endParaRPr lang="en-US" sz="900" dirty="0">
                        <a:latin typeface="Calibri"/>
                        <a:ea typeface="Calibri"/>
                        <a:cs typeface="Times New Roman"/>
                      </a:endParaRPr>
                    </a:p>
                    <a:p>
                      <a:pPr marL="0" marR="0">
                        <a:lnSpc>
                          <a:spcPct val="115000"/>
                        </a:lnSpc>
                        <a:spcBef>
                          <a:spcPts val="0"/>
                        </a:spcBef>
                        <a:spcAft>
                          <a:spcPts val="0"/>
                        </a:spcAft>
                      </a:pPr>
                      <a:r>
                        <a:rPr lang="en-US" sz="1300" b="1" dirty="0" smtClean="0">
                          <a:latin typeface="Arial"/>
                          <a:ea typeface="Calibri"/>
                          <a:cs typeface="Times New Roman"/>
                        </a:rPr>
                        <a:t>77.5 </a:t>
                      </a:r>
                      <a:r>
                        <a:rPr lang="en-US" sz="1300" b="1" dirty="0" err="1">
                          <a:latin typeface="Arial"/>
                          <a:ea typeface="Calibri"/>
                          <a:cs typeface="Times New Roman"/>
                        </a:rPr>
                        <a:t>mgd</a:t>
                      </a:r>
                      <a:endParaRPr lang="en-US" sz="900" dirty="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a:latin typeface="Arial"/>
                          <a:ea typeface="Calibri"/>
                          <a:cs typeface="Times New Roman"/>
                        </a:rPr>
                        <a:t>Forecast</a:t>
                      </a:r>
                      <a:endParaRPr lang="en-US" sz="900">
                        <a:latin typeface="Calibri"/>
                        <a:ea typeface="Calibri"/>
                        <a:cs typeface="Times New Roman"/>
                      </a:endParaRPr>
                    </a:p>
                    <a:p>
                      <a:pPr marL="0" marR="0">
                        <a:lnSpc>
                          <a:spcPct val="115000"/>
                        </a:lnSpc>
                        <a:spcBef>
                          <a:spcPts val="0"/>
                        </a:spcBef>
                        <a:spcAft>
                          <a:spcPts val="0"/>
                        </a:spcAft>
                      </a:pPr>
                      <a:r>
                        <a:rPr lang="en-US" sz="1300" b="1">
                          <a:latin typeface="Arial"/>
                          <a:ea typeface="Calibri"/>
                          <a:cs typeface="Times New Roman"/>
                        </a:rPr>
                        <a:t>262 mgd</a:t>
                      </a:r>
                      <a:endParaRPr lang="en-US" sz="90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a:latin typeface="Arial"/>
                          <a:ea typeface="Calibri"/>
                          <a:cs typeface="Times New Roman"/>
                        </a:rPr>
                        <a:t>Forecast</a:t>
                      </a:r>
                      <a:endParaRPr lang="en-US" sz="900">
                        <a:latin typeface="Calibri"/>
                        <a:ea typeface="Calibri"/>
                        <a:cs typeface="Times New Roman"/>
                      </a:endParaRPr>
                    </a:p>
                    <a:p>
                      <a:pPr marL="0" marR="0">
                        <a:lnSpc>
                          <a:spcPct val="115000"/>
                        </a:lnSpc>
                        <a:spcBef>
                          <a:spcPts val="0"/>
                        </a:spcBef>
                        <a:spcAft>
                          <a:spcPts val="0"/>
                        </a:spcAft>
                      </a:pPr>
                      <a:r>
                        <a:rPr lang="en-US" sz="1300" b="1">
                          <a:latin typeface="Arial"/>
                          <a:ea typeface="Calibri"/>
                          <a:cs typeface="Times New Roman"/>
                        </a:rPr>
                        <a:t>155 mgd</a:t>
                      </a:r>
                      <a:endParaRPr lang="en-US" sz="90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300" b="1">
                          <a:latin typeface="Arial"/>
                          <a:ea typeface="Calibri"/>
                          <a:cs typeface="Times New Roman"/>
                        </a:rPr>
                        <a:t>Forecast</a:t>
                      </a:r>
                      <a:endParaRPr lang="en-US" sz="900">
                        <a:latin typeface="Calibri"/>
                        <a:ea typeface="Calibri"/>
                        <a:cs typeface="Times New Roman"/>
                      </a:endParaRPr>
                    </a:p>
                    <a:p>
                      <a:pPr marL="0" marR="0">
                        <a:lnSpc>
                          <a:spcPct val="115000"/>
                        </a:lnSpc>
                        <a:spcBef>
                          <a:spcPts val="0"/>
                        </a:spcBef>
                        <a:spcAft>
                          <a:spcPts val="0"/>
                        </a:spcAft>
                      </a:pPr>
                      <a:r>
                        <a:rPr lang="en-US" sz="1300" b="1">
                          <a:latin typeface="Arial"/>
                          <a:ea typeface="Calibri"/>
                          <a:cs typeface="Times New Roman"/>
                        </a:rPr>
                        <a:t>77.5 mgd</a:t>
                      </a:r>
                      <a:endParaRPr lang="en-US" sz="900">
                        <a:latin typeface="Calibri"/>
                        <a:ea typeface="Calibri"/>
                        <a:cs typeface="Times New Roman"/>
                      </a:endParaRPr>
                    </a:p>
                  </a:txBody>
                  <a:tcPr marL="56305" marR="5630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450443">
                <a:tc>
                  <a:txBody>
                    <a:bodyPr/>
                    <a:lstStyle/>
                    <a:p>
                      <a:pPr marL="0" marR="0">
                        <a:lnSpc>
                          <a:spcPct val="115000"/>
                        </a:lnSpc>
                        <a:spcBef>
                          <a:spcPts val="0"/>
                        </a:spcBef>
                        <a:spcAft>
                          <a:spcPts val="0"/>
                        </a:spcAft>
                        <a:tabLst>
                          <a:tab pos="6858000" algn="l"/>
                        </a:tabLst>
                      </a:pPr>
                      <a:r>
                        <a:rPr lang="en-US" sz="1300" b="1" dirty="0">
                          <a:solidFill>
                            <a:srgbClr val="000000"/>
                          </a:solidFill>
                          <a:latin typeface="Arial"/>
                          <a:ea typeface="Calibri"/>
                          <a:cs typeface="Times New Roman"/>
                        </a:rPr>
                        <a:t>1</a:t>
                      </a:r>
                      <a:endParaRPr lang="en-US" sz="900" dirty="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2</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3</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dirty="0">
                          <a:solidFill>
                            <a:srgbClr val="000000"/>
                          </a:solidFill>
                          <a:latin typeface="Arial"/>
                          <a:ea typeface="Calibri"/>
                          <a:cs typeface="Times New Roman"/>
                        </a:rPr>
                        <a:t>4</a:t>
                      </a:r>
                      <a:endParaRPr lang="en-US" sz="900" dirty="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5</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6</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7</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50443">
                <a:tc>
                  <a:txBody>
                    <a:bodyPr/>
                    <a:lstStyle/>
                    <a:p>
                      <a:pPr marL="0" marR="0">
                        <a:lnSpc>
                          <a:spcPct val="115000"/>
                        </a:lnSpc>
                        <a:spcBef>
                          <a:spcPts val="0"/>
                        </a:spcBef>
                        <a:spcAft>
                          <a:spcPts val="0"/>
                        </a:spcAft>
                        <a:tabLst>
                          <a:tab pos="6858000" algn="l"/>
                        </a:tabLst>
                      </a:pPr>
                      <a:r>
                        <a:rPr lang="en-US" sz="1300" b="1">
                          <a:solidFill>
                            <a:srgbClr val="000000"/>
                          </a:solidFill>
                          <a:latin typeface="Arial"/>
                          <a:ea typeface="Calibri"/>
                          <a:cs typeface="Times New Roman"/>
                        </a:rPr>
                        <a:t>8</a:t>
                      </a:r>
                      <a:endParaRPr lang="en-US" sz="900">
                        <a:latin typeface="Calibri"/>
                        <a:ea typeface="Calibri"/>
                        <a:cs typeface="Times New Roman"/>
                      </a:endParaRPr>
                    </a:p>
                  </a:txBody>
                  <a:tcPr marL="56305" marR="56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endParaRPr lang="en-US" sz="1300" dirty="0">
                        <a:latin typeface="Arial"/>
                        <a:ea typeface="Calibri"/>
                        <a:cs typeface="Times New Roman"/>
                      </a:endParaRPr>
                    </a:p>
                  </a:txBody>
                  <a:tcPr marL="56305" marR="56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bl>
          </a:graphicData>
        </a:graphic>
      </p:graphicFrame>
      <p:graphicFrame>
        <p:nvGraphicFramePr>
          <p:cNvPr id="9" name="Table 8"/>
          <p:cNvGraphicFramePr>
            <a:graphicFrameLocks noGrp="1"/>
          </p:cNvGraphicFramePr>
          <p:nvPr/>
        </p:nvGraphicFramePr>
        <p:xfrm>
          <a:off x="3284420" y="5311140"/>
          <a:ext cx="2171700" cy="963930"/>
        </p:xfrm>
        <a:graphic>
          <a:graphicData uri="http://schemas.openxmlformats.org/drawingml/2006/table">
            <a:tbl>
              <a:tblPr/>
              <a:tblGrid>
                <a:gridCol w="1040130"/>
                <a:gridCol w="1131570"/>
              </a:tblGrid>
              <a:tr h="182880">
                <a:tc>
                  <a:txBody>
                    <a:bodyPr/>
                    <a:lstStyle/>
                    <a:p>
                      <a:pPr marL="0" marR="0" algn="l">
                        <a:lnSpc>
                          <a:spcPct val="115000"/>
                        </a:lnSpc>
                        <a:spcBef>
                          <a:spcPts val="0"/>
                        </a:spcBef>
                        <a:spcAft>
                          <a:spcPts val="0"/>
                        </a:spcAft>
                        <a:tabLst>
                          <a:tab pos="6858000" algn="l"/>
                        </a:tabLst>
                      </a:pPr>
                      <a:endParaRPr lang="en-US" sz="1100" dirty="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70C0"/>
                    </a:solidFill>
                  </a:tcPr>
                </a:tc>
                <a:tc>
                  <a:txBody>
                    <a:bodyPr/>
                    <a:lstStyle/>
                    <a:p>
                      <a:pPr marL="0" marR="0" algn="l">
                        <a:lnSpc>
                          <a:spcPct val="115000"/>
                        </a:lnSpc>
                        <a:spcBef>
                          <a:spcPts val="0"/>
                        </a:spcBef>
                        <a:spcAft>
                          <a:spcPts val="0"/>
                        </a:spcAft>
                        <a:tabLst>
                          <a:tab pos="6858000" algn="l"/>
                        </a:tabLst>
                      </a:pPr>
                      <a:r>
                        <a:rPr lang="en-US" sz="1100">
                          <a:latin typeface="Calibri"/>
                          <a:ea typeface="Calibri"/>
                          <a:cs typeface="Times New Roman"/>
                        </a:rPr>
                        <a:t>Negligible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2880">
                <a:tc>
                  <a:txBody>
                    <a:bodyPr/>
                    <a:lstStyle/>
                    <a:p>
                      <a:pPr marL="0" marR="0" algn="ctr">
                        <a:lnSpc>
                          <a:spcPct val="115000"/>
                        </a:lnSpc>
                        <a:spcBef>
                          <a:spcPts val="0"/>
                        </a:spcBef>
                        <a:spcAft>
                          <a:spcPts val="0"/>
                        </a:spcAft>
                        <a:tabLst>
                          <a:tab pos="6858000" algn="l"/>
                        </a:tabLst>
                      </a:pPr>
                      <a:endParaRPr lang="en-US" sz="1100" dirty="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2D050"/>
                    </a:solidFill>
                  </a:tcPr>
                </a:tc>
                <a:tc>
                  <a:txBody>
                    <a:bodyPr/>
                    <a:lstStyle/>
                    <a:p>
                      <a:pPr marL="0" marR="0" algn="l">
                        <a:lnSpc>
                          <a:spcPct val="115000"/>
                        </a:lnSpc>
                        <a:spcBef>
                          <a:spcPts val="0"/>
                        </a:spcBef>
                        <a:spcAft>
                          <a:spcPts val="0"/>
                        </a:spcAft>
                        <a:tabLst>
                          <a:tab pos="6858000" algn="l"/>
                        </a:tabLst>
                      </a:pPr>
                      <a:r>
                        <a:rPr lang="en-US" sz="1100">
                          <a:latin typeface="Calibri"/>
                          <a:ea typeface="Calibri"/>
                          <a:cs typeface="Times New Roman"/>
                        </a:rPr>
                        <a:t>Minor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2880">
                <a:tc>
                  <a:txBody>
                    <a:bodyPr/>
                    <a:lstStyle/>
                    <a:p>
                      <a:pPr marL="0" marR="0" algn="l">
                        <a:lnSpc>
                          <a:spcPct val="115000"/>
                        </a:lnSpc>
                        <a:spcBef>
                          <a:spcPts val="0"/>
                        </a:spcBef>
                        <a:spcAft>
                          <a:spcPts val="0"/>
                        </a:spcAft>
                        <a:tabLst>
                          <a:tab pos="6858000" algn="l"/>
                        </a:tabLst>
                      </a:pPr>
                      <a:endParaRPr lang="en-US" sz="1100" dirty="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tabLst>
                          <a:tab pos="6858000" algn="l"/>
                        </a:tabLst>
                      </a:pPr>
                      <a:r>
                        <a:rPr lang="en-US" sz="1100" dirty="0">
                          <a:latin typeface="Calibri"/>
                          <a:ea typeface="Calibri"/>
                          <a:cs typeface="Times New Roman"/>
                        </a:rPr>
                        <a:t>Moderate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2880">
                <a:tc>
                  <a:txBody>
                    <a:bodyPr/>
                    <a:lstStyle/>
                    <a:p>
                      <a:pPr marL="0" marR="0" algn="l">
                        <a:lnSpc>
                          <a:spcPct val="115000"/>
                        </a:lnSpc>
                        <a:spcBef>
                          <a:spcPts val="0"/>
                        </a:spcBef>
                        <a:spcAft>
                          <a:spcPts val="0"/>
                        </a:spcAft>
                        <a:tabLst>
                          <a:tab pos="6858000" algn="l"/>
                        </a:tabLst>
                      </a:pPr>
                      <a:endParaRPr lang="en-US" sz="110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9594"/>
                    </a:solidFill>
                  </a:tcPr>
                </a:tc>
                <a:tc>
                  <a:txBody>
                    <a:bodyPr/>
                    <a:lstStyle/>
                    <a:p>
                      <a:pPr marL="0" marR="0" algn="l">
                        <a:lnSpc>
                          <a:spcPct val="115000"/>
                        </a:lnSpc>
                        <a:spcBef>
                          <a:spcPts val="0"/>
                        </a:spcBef>
                        <a:spcAft>
                          <a:spcPts val="0"/>
                        </a:spcAft>
                        <a:tabLst>
                          <a:tab pos="6858000" algn="l"/>
                        </a:tabLst>
                      </a:pPr>
                      <a:r>
                        <a:rPr lang="en-US" sz="1100">
                          <a:latin typeface="Calibri"/>
                          <a:ea typeface="Calibri"/>
                          <a:cs typeface="Times New Roman"/>
                        </a:rPr>
                        <a:t>Major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2880">
                <a:tc>
                  <a:txBody>
                    <a:bodyPr/>
                    <a:lstStyle/>
                    <a:p>
                      <a:pPr marL="0" marR="0" algn="l">
                        <a:lnSpc>
                          <a:spcPct val="115000"/>
                        </a:lnSpc>
                        <a:spcBef>
                          <a:spcPts val="0"/>
                        </a:spcBef>
                        <a:spcAft>
                          <a:spcPts val="0"/>
                        </a:spcAft>
                        <a:tabLst>
                          <a:tab pos="6858000" algn="l"/>
                        </a:tabLst>
                      </a:pPr>
                      <a:endParaRPr lang="en-US" sz="1100">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43634"/>
                    </a:solidFill>
                  </a:tcPr>
                </a:tc>
                <a:tc>
                  <a:txBody>
                    <a:bodyPr/>
                    <a:lstStyle/>
                    <a:p>
                      <a:pPr marL="0" marR="0" algn="l">
                        <a:lnSpc>
                          <a:spcPct val="115000"/>
                        </a:lnSpc>
                        <a:spcBef>
                          <a:spcPts val="0"/>
                        </a:spcBef>
                        <a:spcAft>
                          <a:spcPts val="0"/>
                        </a:spcAft>
                        <a:tabLst>
                          <a:tab pos="6858000" algn="l"/>
                        </a:tabLst>
                      </a:pPr>
                      <a:r>
                        <a:rPr lang="en-US" sz="1100" dirty="0">
                          <a:latin typeface="Calibri"/>
                          <a:ea typeface="Calibri"/>
                          <a:cs typeface="Times New Roman"/>
                        </a:rPr>
                        <a:t>Extreme effect</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pic>
        <p:nvPicPr>
          <p:cNvPr id="6" name="Picture 2"/>
          <p:cNvPicPr>
            <a:picLocks noChangeAspect="1" noChangeArrowheads="1"/>
          </p:cNvPicPr>
          <p:nvPr/>
        </p:nvPicPr>
        <p:blipFill>
          <a:blip r:embed="rId2" cstate="print"/>
          <a:srcRect/>
          <a:stretch>
            <a:fillRect/>
          </a:stretch>
        </p:blipFill>
        <p:spPr bwMode="auto">
          <a:xfrm>
            <a:off x="-538364" y="1676400"/>
            <a:ext cx="3830601" cy="4648200"/>
          </a:xfrm>
          <a:prstGeom prst="rect">
            <a:avLst/>
          </a:prstGeom>
          <a:noFill/>
          <a:ln w="9525">
            <a:noFill/>
            <a:miter lim="800000"/>
            <a:headEnd/>
            <a:tailEnd/>
          </a:ln>
          <a:effectLst/>
        </p:spPr>
      </p:pic>
      <p:sp>
        <p:nvSpPr>
          <p:cNvPr id="10" name="Title 1"/>
          <p:cNvSpPr txBox="1">
            <a:spLocks/>
          </p:cNvSpPr>
          <p:nvPr/>
        </p:nvSpPr>
        <p:spPr>
          <a:xfrm>
            <a:off x="457200" y="152400"/>
            <a:ext cx="8229600" cy="1143000"/>
          </a:xfrm>
          <a:prstGeom prst="rect">
            <a:avLst/>
          </a:prstGeom>
        </p:spPr>
        <p:txBody>
          <a:bodyPr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000" dirty="0" smtClean="0">
                <a:latin typeface="Bookman Old Style" pitchFamily="18" charset="0"/>
                <a:ea typeface="+mj-ea"/>
                <a:cs typeface="+mj-cs"/>
              </a:rPr>
              <a:t>The middle reaches of the river (segments 4&amp;5) were relatively insensitive to all potential changes in H&amp;H drivers.</a:t>
            </a:r>
            <a:endParaRPr kumimoji="0" lang="en-US" sz="2000" b="0" i="0" u="none" strike="noStrike" kern="1200" cap="none" spc="0" normalizeH="0" baseline="0" noProof="0" dirty="0">
              <a:ln>
                <a:noFill/>
              </a:ln>
              <a:solidFill>
                <a:schemeClr val="tx1"/>
              </a:solidFill>
              <a:effectLst/>
              <a:uLnTx/>
              <a:uFillTx/>
              <a:latin typeface="Bookman Old Style" pitchFamily="18" charset="0"/>
              <a:ea typeface="+mj-ea"/>
              <a:cs typeface="+mj-cs"/>
            </a:endParaRPr>
          </a:p>
        </p:txBody>
      </p:sp>
      <p:sp>
        <p:nvSpPr>
          <p:cNvPr id="11" name="Oval 10"/>
          <p:cNvSpPr/>
          <p:nvPr/>
        </p:nvSpPr>
        <p:spPr>
          <a:xfrm rot="16200000">
            <a:off x="5715000" y="1295400"/>
            <a:ext cx="914400" cy="4419600"/>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528379" y="0"/>
            <a:ext cx="10281979" cy="6858000"/>
          </a:xfrm>
          <a:prstGeom prst="rect">
            <a:avLst/>
          </a:prstGeom>
          <a:noFill/>
          <a:ln w="9525">
            <a:noFill/>
            <a:miter lim="800000"/>
            <a:headEnd/>
            <a:tailEnd/>
          </a:ln>
          <a:effectLst/>
        </p:spPr>
      </p:pic>
      <p:sp>
        <p:nvSpPr>
          <p:cNvPr id="2" name="Title 1"/>
          <p:cNvSpPr>
            <a:spLocks noGrp="1"/>
          </p:cNvSpPr>
          <p:nvPr>
            <p:ph type="title"/>
          </p:nvPr>
        </p:nvSpPr>
        <p:spPr>
          <a:xfrm>
            <a:off x="609600" y="990600"/>
            <a:ext cx="8229600" cy="1143000"/>
          </a:xfrm>
        </p:spPr>
        <p:txBody>
          <a:bodyPr>
            <a:noAutofit/>
          </a:bodyPr>
          <a:lstStyle/>
          <a:p>
            <a:pPr algn="l"/>
            <a:r>
              <a:rPr lang="en-US" sz="3200" dirty="0" smtClean="0">
                <a:solidFill>
                  <a:srgbClr val="FFFF00"/>
                </a:solidFill>
                <a:latin typeface="Bookman Old Style" pitchFamily="18" charset="0"/>
              </a:rPr>
              <a:t>4. The only potential major effect is entrainment and impingement of planktonic life stages of river herrings at the water intakes.</a:t>
            </a:r>
            <a:br>
              <a:rPr lang="en-US" sz="3200" dirty="0" smtClean="0">
                <a:solidFill>
                  <a:srgbClr val="FFFF00"/>
                </a:solidFill>
                <a:latin typeface="Bookman Old Style" pitchFamily="18" charset="0"/>
              </a:rPr>
            </a:br>
            <a:endParaRPr lang="en-US" sz="3200" dirty="0">
              <a:solidFill>
                <a:srgbClr val="FFFF00"/>
              </a:solidFill>
              <a:latin typeface="Bookman Old Style" pitchFamily="18" charset="0"/>
            </a:endParaRPr>
          </a:p>
        </p:txBody>
      </p:sp>
      <p:sp>
        <p:nvSpPr>
          <p:cNvPr id="4" name="Rectangle 3"/>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086600" y="6324600"/>
            <a:ext cx="2057400" cy="261610"/>
          </a:xfrm>
          <a:prstGeom prst="rect">
            <a:avLst/>
          </a:prstGeom>
          <a:noFill/>
        </p:spPr>
        <p:txBody>
          <a:bodyPr wrap="square" rtlCol="0">
            <a:spAutoFit/>
          </a:bodyPr>
          <a:lstStyle/>
          <a:p>
            <a:r>
              <a:rPr lang="en-US" sz="1100" dirty="0" smtClean="0"/>
              <a:t>Photograph:  Dean Campbell</a:t>
            </a:r>
            <a:endParaRPr lang="en-US" sz="11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fontScale="90000"/>
          </a:bodyPr>
          <a:lstStyle/>
          <a:p>
            <a:pPr algn="l"/>
            <a:r>
              <a:rPr lang="en-US" sz="2000" dirty="0" smtClean="0">
                <a:latin typeface="Bookman Old Style" pitchFamily="18" charset="0"/>
              </a:rPr>
              <a:t>The density of planktonic life stages of river herrings peaks in the upper segments (6&amp; 7) near SR 46 and SR 50.  Seasonally, the peak abundance is in winter and early spring.  E&amp;I can be avoided through suitable location, design, and operation of water intake structures. </a:t>
            </a:r>
            <a:endParaRPr lang="en-US" sz="2000" dirty="0">
              <a:latin typeface="Bookman Old Style" pitchFamily="18" charset="0"/>
            </a:endParaRPr>
          </a:p>
        </p:txBody>
      </p:sp>
      <p:pic>
        <p:nvPicPr>
          <p:cNvPr id="4" name="Picture 3"/>
          <p:cNvPicPr/>
          <p:nvPr/>
        </p:nvPicPr>
        <p:blipFill>
          <a:blip r:embed="rId2" cstate="print"/>
          <a:srcRect/>
          <a:stretch>
            <a:fillRect/>
          </a:stretch>
        </p:blipFill>
        <p:spPr bwMode="auto">
          <a:xfrm>
            <a:off x="3283087" y="1989917"/>
            <a:ext cx="5403713" cy="2963083"/>
          </a:xfrm>
          <a:prstGeom prst="rect">
            <a:avLst/>
          </a:prstGeom>
          <a:noFill/>
          <a:ln w="9525">
            <a:noFill/>
            <a:miter lim="800000"/>
            <a:headEnd/>
            <a:tailEnd/>
          </a:ln>
        </p:spPr>
      </p:pic>
      <p:sp>
        <p:nvSpPr>
          <p:cNvPr id="5" name="Rectangle 4"/>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a:stretch>
            <a:fillRect/>
          </a:stretch>
        </p:blipFill>
        <p:spPr bwMode="auto">
          <a:xfrm>
            <a:off x="-538364" y="1676400"/>
            <a:ext cx="3830601" cy="4648200"/>
          </a:xfrm>
          <a:prstGeom prst="rect">
            <a:avLst/>
          </a:prstGeom>
          <a:noFill/>
          <a:ln w="9525">
            <a:noFill/>
            <a:miter lim="800000"/>
            <a:headEnd/>
            <a:tailEnd/>
          </a:ln>
          <a:effectLst/>
        </p:spPr>
      </p:pic>
      <p:sp>
        <p:nvSpPr>
          <p:cNvPr id="7" name="Oval 6"/>
          <p:cNvSpPr/>
          <p:nvPr/>
        </p:nvSpPr>
        <p:spPr>
          <a:xfrm rot="19225780">
            <a:off x="990657" y="4032501"/>
            <a:ext cx="1162701" cy="100416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605213" y="268004"/>
            <a:ext cx="3786187" cy="6285196"/>
          </a:xfrm>
          <a:prstGeom prst="rect">
            <a:avLst/>
          </a:prstGeom>
          <a:noFill/>
          <a:ln w="9525">
            <a:noFill/>
            <a:miter lim="800000"/>
            <a:headEnd/>
            <a:tailEnd/>
          </a:ln>
          <a:effectLst/>
        </p:spPr>
      </p:pic>
      <p:sp>
        <p:nvSpPr>
          <p:cNvPr id="3" name="TextBox 2"/>
          <p:cNvSpPr txBox="1"/>
          <p:nvPr/>
        </p:nvSpPr>
        <p:spPr>
          <a:xfrm>
            <a:off x="228600" y="457200"/>
            <a:ext cx="2819400" cy="1754326"/>
          </a:xfrm>
          <a:prstGeom prst="rect">
            <a:avLst/>
          </a:prstGeom>
          <a:noFill/>
        </p:spPr>
        <p:txBody>
          <a:bodyPr wrap="square" rtlCol="0">
            <a:spAutoFit/>
          </a:bodyPr>
          <a:lstStyle/>
          <a:p>
            <a:r>
              <a:rPr lang="en-US" b="1" dirty="0" smtClean="0"/>
              <a:t>Results – </a:t>
            </a:r>
            <a:r>
              <a:rPr lang="en-US" u="sng" dirty="0" smtClean="0"/>
              <a:t>Attributes</a:t>
            </a:r>
            <a:r>
              <a:rPr lang="en-US" b="1" dirty="0" smtClean="0"/>
              <a:t> - </a:t>
            </a:r>
            <a:r>
              <a:rPr lang="en-US" i="1" dirty="0" smtClean="0"/>
              <a:t>Fishes</a:t>
            </a:r>
            <a:r>
              <a:rPr lang="en-US" dirty="0" smtClean="0"/>
              <a:t> – Potential for E&amp;I - Monthly variation in larval fish density at various locations in the St. Johns River.</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kayak fishing sunrise r s burks.jpg"/>
          <p:cNvPicPr>
            <a:picLocks noChangeAspect="1"/>
          </p:cNvPicPr>
          <p:nvPr/>
        </p:nvPicPr>
        <p:blipFill>
          <a:blip r:embed="rId2" cstate="print"/>
          <a:stretch>
            <a:fillRect/>
          </a:stretch>
        </p:blipFill>
        <p:spPr>
          <a:xfrm>
            <a:off x="0" y="685800"/>
            <a:ext cx="9144000" cy="5456316"/>
          </a:xfrm>
          <a:prstGeom prst="rect">
            <a:avLst/>
          </a:prstGeom>
        </p:spPr>
      </p:pic>
      <p:sp>
        <p:nvSpPr>
          <p:cNvPr id="2" name="Title 1"/>
          <p:cNvSpPr>
            <a:spLocks noGrp="1"/>
          </p:cNvSpPr>
          <p:nvPr>
            <p:ph type="title"/>
          </p:nvPr>
        </p:nvSpPr>
        <p:spPr>
          <a:xfrm>
            <a:off x="381000" y="685800"/>
            <a:ext cx="8229600" cy="1143000"/>
          </a:xfrm>
        </p:spPr>
        <p:txBody>
          <a:bodyPr>
            <a:noAutofit/>
          </a:bodyPr>
          <a:lstStyle/>
          <a:p>
            <a:r>
              <a:rPr lang="en-US" sz="4000" dirty="0" smtClean="0">
                <a:latin typeface="Bookman Old Style" pitchFamily="18" charset="0"/>
              </a:rPr>
              <a:t>Discussion</a:t>
            </a:r>
            <a:endParaRPr lang="en-US" sz="4000" dirty="0">
              <a:latin typeface="Bookman Old Style" pitchFamily="18" charset="0"/>
            </a:endParaRPr>
          </a:p>
        </p:txBody>
      </p:sp>
      <p:sp>
        <p:nvSpPr>
          <p:cNvPr id="6" name="TextBox 5"/>
          <p:cNvSpPr txBox="1"/>
          <p:nvPr/>
        </p:nvSpPr>
        <p:spPr>
          <a:xfrm>
            <a:off x="6324600" y="5715000"/>
            <a:ext cx="3352800" cy="246221"/>
          </a:xfrm>
          <a:prstGeom prst="rect">
            <a:avLst/>
          </a:prstGeom>
          <a:noFill/>
        </p:spPr>
        <p:txBody>
          <a:bodyPr wrap="square" rtlCol="0">
            <a:spAutoFit/>
          </a:bodyPr>
          <a:lstStyle/>
          <a:p>
            <a:pPr algn="ctr"/>
            <a:r>
              <a:rPr lang="en-US" sz="1000" i="1" dirty="0" smtClean="0"/>
              <a:t>Photograph: R. S. Burks</a:t>
            </a:r>
            <a:endParaRPr lang="en-US" sz="1000"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5021" y="0"/>
            <a:ext cx="10281979" cy="6858000"/>
          </a:xfrm>
          <a:prstGeom prst="rect">
            <a:avLst/>
          </a:prstGeom>
          <a:noFill/>
          <a:ln w="9525">
            <a:noFill/>
            <a:miter lim="800000"/>
            <a:headEnd/>
            <a:tailEnd/>
          </a:ln>
          <a:effectLst/>
        </p:spPr>
      </p:pic>
      <p:sp>
        <p:nvSpPr>
          <p:cNvPr id="2" name="Title 1"/>
          <p:cNvSpPr>
            <a:spLocks noGrp="1"/>
          </p:cNvSpPr>
          <p:nvPr>
            <p:ph type="title"/>
          </p:nvPr>
        </p:nvSpPr>
        <p:spPr>
          <a:xfrm>
            <a:off x="609600" y="762000"/>
            <a:ext cx="8229600" cy="1143000"/>
          </a:xfrm>
        </p:spPr>
        <p:txBody>
          <a:bodyPr>
            <a:noAutofit/>
          </a:bodyPr>
          <a:lstStyle/>
          <a:p>
            <a:pPr algn="l"/>
            <a:r>
              <a:rPr lang="en-US" sz="3200" dirty="0" smtClean="0">
                <a:solidFill>
                  <a:srgbClr val="FFFF00"/>
                </a:solidFill>
                <a:latin typeface="Bookman Old Style" pitchFamily="18" charset="0"/>
              </a:rPr>
              <a:t>Responses to forcings were often mixed – i.e. positive, negative, and neutral.</a:t>
            </a:r>
            <a:br>
              <a:rPr lang="en-US" sz="3200" dirty="0" smtClean="0">
                <a:solidFill>
                  <a:srgbClr val="FFFF00"/>
                </a:solidFill>
                <a:latin typeface="Bookman Old Style" pitchFamily="18" charset="0"/>
              </a:rPr>
            </a:br>
            <a:endParaRPr lang="en-US" sz="3200" dirty="0">
              <a:solidFill>
                <a:srgbClr val="FFFF00"/>
              </a:solidFill>
              <a:latin typeface="Bookman Old Style" pitchFamily="18" charset="0"/>
            </a:endParaRPr>
          </a:p>
        </p:txBody>
      </p:sp>
      <p:sp>
        <p:nvSpPr>
          <p:cNvPr id="4" name="Rectangle 3"/>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324600"/>
            <a:ext cx="2057400" cy="261610"/>
          </a:xfrm>
          <a:prstGeom prst="rect">
            <a:avLst/>
          </a:prstGeom>
          <a:noFill/>
        </p:spPr>
        <p:txBody>
          <a:bodyPr wrap="square" rtlCol="0">
            <a:spAutoFit/>
          </a:bodyPr>
          <a:lstStyle/>
          <a:p>
            <a:r>
              <a:rPr lang="en-US" sz="1100" dirty="0" smtClean="0"/>
              <a:t>Photograph:  Dean Campbell</a:t>
            </a:r>
            <a:endParaRPr lang="en-US" sz="11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t0.gstatic.com/images?q=tbn:ANd9GcQxUJSLtLSQ1lus87OIjCdf4P5MsK39xh2hXwX4wbgcN2kYijsf1j9iVjEoyw"/>
          <p:cNvPicPr>
            <a:picLocks noChangeAspect="1" noChangeArrowheads="1"/>
          </p:cNvPicPr>
          <p:nvPr/>
        </p:nvPicPr>
        <p:blipFill>
          <a:blip r:embed="rId3" cstate="print"/>
          <a:srcRect/>
          <a:stretch>
            <a:fillRect/>
          </a:stretch>
        </p:blipFill>
        <p:spPr bwMode="auto">
          <a:xfrm>
            <a:off x="381000" y="4419600"/>
            <a:ext cx="1076325" cy="1266826"/>
          </a:xfrm>
          <a:prstGeom prst="rect">
            <a:avLst/>
          </a:prstGeom>
          <a:noFill/>
        </p:spPr>
      </p:pic>
      <p:sp>
        <p:nvSpPr>
          <p:cNvPr id="86" name="Freeform 85"/>
          <p:cNvSpPr/>
          <p:nvPr/>
        </p:nvSpPr>
        <p:spPr>
          <a:xfrm>
            <a:off x="7418388" y="266700"/>
            <a:ext cx="1477962" cy="6289675"/>
          </a:xfrm>
          <a:custGeom>
            <a:avLst/>
            <a:gdLst>
              <a:gd name="connsiteX0" fmla="*/ 1477962 w 1477962"/>
              <a:gd name="connsiteY0" fmla="*/ 0 h 6289675"/>
              <a:gd name="connsiteX1" fmla="*/ 1296987 w 1477962"/>
              <a:gd name="connsiteY1" fmla="*/ 123825 h 6289675"/>
              <a:gd name="connsiteX2" fmla="*/ 715962 w 1477962"/>
              <a:gd name="connsiteY2" fmla="*/ 704850 h 6289675"/>
              <a:gd name="connsiteX3" fmla="*/ 620712 w 1477962"/>
              <a:gd name="connsiteY3" fmla="*/ 981075 h 6289675"/>
              <a:gd name="connsiteX4" fmla="*/ 354012 w 1477962"/>
              <a:gd name="connsiteY4" fmla="*/ 1924050 h 6289675"/>
              <a:gd name="connsiteX5" fmla="*/ 163512 w 1477962"/>
              <a:gd name="connsiteY5" fmla="*/ 2590800 h 6289675"/>
              <a:gd name="connsiteX6" fmla="*/ 20637 w 1477962"/>
              <a:gd name="connsiteY6" fmla="*/ 3571875 h 6289675"/>
              <a:gd name="connsiteX7" fmla="*/ 39687 w 1477962"/>
              <a:gd name="connsiteY7" fmla="*/ 4619625 h 6289675"/>
              <a:gd name="connsiteX8" fmla="*/ 230187 w 1477962"/>
              <a:gd name="connsiteY8" fmla="*/ 5181600 h 6289675"/>
              <a:gd name="connsiteX9" fmla="*/ 582612 w 1477962"/>
              <a:gd name="connsiteY9" fmla="*/ 5810250 h 6289675"/>
              <a:gd name="connsiteX10" fmla="*/ 1077912 w 1477962"/>
              <a:gd name="connsiteY10" fmla="*/ 6219825 h 6289675"/>
              <a:gd name="connsiteX11" fmla="*/ 1049337 w 1477962"/>
              <a:gd name="connsiteY11" fmla="*/ 6229350 h 628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7962" h="6289675">
                <a:moveTo>
                  <a:pt x="1477962" y="0"/>
                </a:moveTo>
                <a:cubicBezTo>
                  <a:pt x="1450974" y="3175"/>
                  <a:pt x="1423987" y="6350"/>
                  <a:pt x="1296987" y="123825"/>
                </a:cubicBezTo>
                <a:cubicBezTo>
                  <a:pt x="1169987" y="241300"/>
                  <a:pt x="828674" y="561975"/>
                  <a:pt x="715962" y="704850"/>
                </a:cubicBezTo>
                <a:cubicBezTo>
                  <a:pt x="603250" y="847725"/>
                  <a:pt x="681037" y="777875"/>
                  <a:pt x="620712" y="981075"/>
                </a:cubicBezTo>
                <a:cubicBezTo>
                  <a:pt x="560387" y="1184275"/>
                  <a:pt x="430212" y="1655763"/>
                  <a:pt x="354012" y="1924050"/>
                </a:cubicBezTo>
                <a:cubicBezTo>
                  <a:pt x="277812" y="2192337"/>
                  <a:pt x="219074" y="2316163"/>
                  <a:pt x="163512" y="2590800"/>
                </a:cubicBezTo>
                <a:cubicBezTo>
                  <a:pt x="107950" y="2865437"/>
                  <a:pt x="41274" y="3233738"/>
                  <a:pt x="20637" y="3571875"/>
                </a:cubicBezTo>
                <a:cubicBezTo>
                  <a:pt x="0" y="3910012"/>
                  <a:pt x="4762" y="4351337"/>
                  <a:pt x="39687" y="4619625"/>
                </a:cubicBezTo>
                <a:cubicBezTo>
                  <a:pt x="74612" y="4887913"/>
                  <a:pt x="139700" y="4983163"/>
                  <a:pt x="230187" y="5181600"/>
                </a:cubicBezTo>
                <a:cubicBezTo>
                  <a:pt x="320674" y="5380037"/>
                  <a:pt x="441325" y="5637213"/>
                  <a:pt x="582612" y="5810250"/>
                </a:cubicBezTo>
                <a:cubicBezTo>
                  <a:pt x="723899" y="5983287"/>
                  <a:pt x="1000125" y="6149975"/>
                  <a:pt x="1077912" y="6219825"/>
                </a:cubicBezTo>
                <a:cubicBezTo>
                  <a:pt x="1155699" y="6289675"/>
                  <a:pt x="1102518" y="6259512"/>
                  <a:pt x="1049337" y="6229350"/>
                </a:cubicBezTo>
              </a:path>
            </a:pathLst>
          </a:custGeom>
          <a:solidFill>
            <a:schemeClr val="accent5">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Down Arrow 51"/>
          <p:cNvSpPr/>
          <p:nvPr/>
        </p:nvSpPr>
        <p:spPr>
          <a:xfrm>
            <a:off x="1447800" y="5715000"/>
            <a:ext cx="304800" cy="6096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228600" y="5486400"/>
            <a:ext cx="1295400" cy="923330"/>
          </a:xfrm>
          <a:prstGeom prst="rect">
            <a:avLst/>
          </a:prstGeom>
          <a:noFill/>
        </p:spPr>
        <p:txBody>
          <a:bodyPr wrap="square" rtlCol="0">
            <a:spAutoFit/>
          </a:bodyPr>
          <a:lstStyle/>
          <a:p>
            <a:r>
              <a:rPr lang="en-US" dirty="0" smtClean="0"/>
              <a:t>Declining Freshwater Inflow</a:t>
            </a:r>
            <a:endParaRPr lang="en-US" dirty="0"/>
          </a:p>
        </p:txBody>
      </p:sp>
      <p:pic>
        <p:nvPicPr>
          <p:cNvPr id="1034" name="Picture 10" descr="http://floridasportfishing.com/magazine/images/stories/pin-fish-bait-fish-12e.jpg"/>
          <p:cNvPicPr>
            <a:picLocks noChangeAspect="1" noChangeArrowheads="1"/>
          </p:cNvPicPr>
          <p:nvPr/>
        </p:nvPicPr>
        <p:blipFill>
          <a:blip r:embed="rId4" cstate="print"/>
          <a:srcRect r="1587" b="1044"/>
          <a:stretch>
            <a:fillRect/>
          </a:stretch>
        </p:blipFill>
        <p:spPr bwMode="auto">
          <a:xfrm>
            <a:off x="5791200" y="685800"/>
            <a:ext cx="3048000" cy="1676400"/>
          </a:xfrm>
          <a:prstGeom prst="rect">
            <a:avLst/>
          </a:prstGeom>
          <a:solidFill>
            <a:srgbClr val="00B0F0">
              <a:alpha val="0"/>
            </a:srgbClr>
          </a:solidFill>
        </p:spPr>
      </p:pic>
      <p:pic>
        <p:nvPicPr>
          <p:cNvPr id="1042" name="Picture 18" descr="http://fooduniversity.com/foodu/seafood_c/images/white%20shrimp.gif"/>
          <p:cNvPicPr>
            <a:picLocks noChangeAspect="1" noChangeArrowheads="1"/>
          </p:cNvPicPr>
          <p:nvPr/>
        </p:nvPicPr>
        <p:blipFill>
          <a:blip r:embed="rId5" cstate="print"/>
          <a:srcRect/>
          <a:stretch>
            <a:fillRect/>
          </a:stretch>
        </p:blipFill>
        <p:spPr bwMode="auto">
          <a:xfrm>
            <a:off x="5638800" y="2895600"/>
            <a:ext cx="1424836" cy="762477"/>
          </a:xfrm>
          <a:prstGeom prst="rect">
            <a:avLst/>
          </a:prstGeom>
          <a:noFill/>
        </p:spPr>
      </p:pic>
      <p:grpSp>
        <p:nvGrpSpPr>
          <p:cNvPr id="2" name="Group 81"/>
          <p:cNvGrpSpPr/>
          <p:nvPr/>
        </p:nvGrpSpPr>
        <p:grpSpPr>
          <a:xfrm>
            <a:off x="2895600" y="4648200"/>
            <a:ext cx="2396600" cy="620018"/>
            <a:chOff x="2640287" y="1425714"/>
            <a:chExt cx="2396600" cy="620018"/>
          </a:xfrm>
        </p:grpSpPr>
        <p:pic>
          <p:nvPicPr>
            <p:cNvPr id="1046" name="Picture 22" descr="http://3.bp.blogspot.com/-2rJ1veK8Brs/TkCOKMvuD6I/AAAAAAAAAE4/FCyacgLAQIk/s1600/striped-mullet_fb.jpg"/>
            <p:cNvPicPr>
              <a:picLocks noChangeAspect="1" noChangeArrowheads="1"/>
            </p:cNvPicPr>
            <p:nvPr/>
          </p:nvPicPr>
          <p:blipFill>
            <a:blip r:embed="rId6" cstate="print"/>
            <a:srcRect/>
            <a:stretch>
              <a:fillRect/>
            </a:stretch>
          </p:blipFill>
          <p:spPr bwMode="auto">
            <a:xfrm>
              <a:off x="2640287" y="1425714"/>
              <a:ext cx="976536" cy="390942"/>
            </a:xfrm>
            <a:prstGeom prst="rect">
              <a:avLst/>
            </a:prstGeom>
            <a:noFill/>
          </p:spPr>
        </p:pic>
        <p:sp>
          <p:nvSpPr>
            <p:cNvPr id="29" name="TextBox 28"/>
            <p:cNvSpPr txBox="1"/>
            <p:nvPr/>
          </p:nvSpPr>
          <p:spPr>
            <a:xfrm>
              <a:off x="3124200" y="1676400"/>
              <a:ext cx="1912687" cy="369332"/>
            </a:xfrm>
            <a:prstGeom prst="rect">
              <a:avLst/>
            </a:prstGeom>
            <a:noFill/>
          </p:spPr>
          <p:txBody>
            <a:bodyPr wrap="square" rtlCol="0">
              <a:spAutoFit/>
            </a:bodyPr>
            <a:lstStyle/>
            <a:p>
              <a:r>
                <a:rPr lang="en-US" dirty="0" smtClean="0"/>
                <a:t>Striped Mullet</a:t>
              </a:r>
              <a:endParaRPr lang="en-US" dirty="0"/>
            </a:p>
          </p:txBody>
        </p:sp>
      </p:grpSp>
      <p:grpSp>
        <p:nvGrpSpPr>
          <p:cNvPr id="3" name="Group 77"/>
          <p:cNvGrpSpPr/>
          <p:nvPr/>
        </p:nvGrpSpPr>
        <p:grpSpPr>
          <a:xfrm>
            <a:off x="4572000" y="1828800"/>
            <a:ext cx="1364056" cy="889549"/>
            <a:chOff x="4324185" y="1295400"/>
            <a:chExt cx="1364056" cy="889549"/>
          </a:xfrm>
        </p:grpSpPr>
        <p:pic>
          <p:nvPicPr>
            <p:cNvPr id="1044" name="Picture 20" descr="http://www.fishing-boating.com/baitprofiles/silperch.jpg"/>
            <p:cNvPicPr>
              <a:picLocks noChangeAspect="1" noChangeArrowheads="1"/>
            </p:cNvPicPr>
            <p:nvPr/>
          </p:nvPicPr>
          <p:blipFill>
            <a:blip r:embed="rId7" cstate="print"/>
            <a:srcRect/>
            <a:stretch>
              <a:fillRect/>
            </a:stretch>
          </p:blipFill>
          <p:spPr bwMode="auto">
            <a:xfrm>
              <a:off x="4324185" y="1295400"/>
              <a:ext cx="1036245" cy="560679"/>
            </a:xfrm>
            <a:prstGeom prst="rect">
              <a:avLst/>
            </a:prstGeom>
            <a:noFill/>
          </p:spPr>
        </p:pic>
        <p:sp>
          <p:nvSpPr>
            <p:cNvPr id="30" name="TextBox 29"/>
            <p:cNvSpPr txBox="1"/>
            <p:nvPr/>
          </p:nvSpPr>
          <p:spPr>
            <a:xfrm>
              <a:off x="4457701" y="1869141"/>
              <a:ext cx="1230540" cy="315808"/>
            </a:xfrm>
            <a:prstGeom prst="rect">
              <a:avLst/>
            </a:prstGeom>
            <a:noFill/>
          </p:spPr>
          <p:txBody>
            <a:bodyPr wrap="square" rtlCol="0">
              <a:spAutoFit/>
            </a:bodyPr>
            <a:lstStyle/>
            <a:p>
              <a:r>
                <a:rPr lang="en-US" dirty="0" smtClean="0"/>
                <a:t>Silver </a:t>
              </a:r>
              <a:r>
                <a:rPr lang="en-US" dirty="0"/>
                <a:t> </a:t>
              </a:r>
              <a:r>
                <a:rPr lang="en-US" dirty="0" smtClean="0"/>
                <a:t>Perch</a:t>
              </a:r>
              <a:endParaRPr lang="en-US" dirty="0"/>
            </a:p>
          </p:txBody>
        </p:sp>
      </p:grpSp>
      <p:sp>
        <p:nvSpPr>
          <p:cNvPr id="31" name="TextBox 30"/>
          <p:cNvSpPr txBox="1"/>
          <p:nvPr/>
        </p:nvSpPr>
        <p:spPr>
          <a:xfrm>
            <a:off x="5943600" y="2209800"/>
            <a:ext cx="971479" cy="315808"/>
          </a:xfrm>
          <a:prstGeom prst="rect">
            <a:avLst/>
          </a:prstGeom>
          <a:noFill/>
        </p:spPr>
        <p:txBody>
          <a:bodyPr wrap="square" rtlCol="0">
            <a:spAutoFit/>
          </a:bodyPr>
          <a:lstStyle/>
          <a:p>
            <a:r>
              <a:rPr lang="en-US" dirty="0" smtClean="0"/>
              <a:t>Pinfish</a:t>
            </a:r>
            <a:endParaRPr lang="en-US" dirty="0"/>
          </a:p>
        </p:txBody>
      </p:sp>
      <p:sp>
        <p:nvSpPr>
          <p:cNvPr id="32" name="TextBox 31"/>
          <p:cNvSpPr txBox="1"/>
          <p:nvPr/>
        </p:nvSpPr>
        <p:spPr>
          <a:xfrm>
            <a:off x="6172200" y="3505200"/>
            <a:ext cx="1424836" cy="315808"/>
          </a:xfrm>
          <a:prstGeom prst="rect">
            <a:avLst/>
          </a:prstGeom>
          <a:noFill/>
        </p:spPr>
        <p:txBody>
          <a:bodyPr wrap="square" rtlCol="0">
            <a:spAutoFit/>
          </a:bodyPr>
          <a:lstStyle/>
          <a:p>
            <a:r>
              <a:rPr lang="en-US" dirty="0" smtClean="0"/>
              <a:t>White Shrimp</a:t>
            </a:r>
            <a:endParaRPr lang="en-US" dirty="0"/>
          </a:p>
        </p:txBody>
      </p:sp>
      <p:grpSp>
        <p:nvGrpSpPr>
          <p:cNvPr id="4" name="Group 78"/>
          <p:cNvGrpSpPr/>
          <p:nvPr/>
        </p:nvGrpSpPr>
        <p:grpSpPr>
          <a:xfrm>
            <a:off x="152400" y="2667000"/>
            <a:ext cx="1920468" cy="1082692"/>
            <a:chOff x="609600" y="1219200"/>
            <a:chExt cx="1920468" cy="1082692"/>
          </a:xfrm>
        </p:grpSpPr>
        <p:pic>
          <p:nvPicPr>
            <p:cNvPr id="1036" name="Picture 12" descr="http://fish.dnr.cornell.edu/nyfish/Ictaluridae/channel_catfish.jpg"/>
            <p:cNvPicPr>
              <a:picLocks noChangeAspect="1" noChangeArrowheads="1"/>
            </p:cNvPicPr>
            <p:nvPr/>
          </p:nvPicPr>
          <p:blipFill>
            <a:blip r:embed="rId8" cstate="print"/>
            <a:srcRect/>
            <a:stretch>
              <a:fillRect/>
            </a:stretch>
          </p:blipFill>
          <p:spPr bwMode="auto">
            <a:xfrm>
              <a:off x="609600" y="1600200"/>
              <a:ext cx="1813428" cy="701692"/>
            </a:xfrm>
            <a:prstGeom prst="rect">
              <a:avLst/>
            </a:prstGeom>
            <a:noFill/>
          </p:spPr>
        </p:pic>
        <p:sp>
          <p:nvSpPr>
            <p:cNvPr id="33" name="TextBox 32"/>
            <p:cNvSpPr txBox="1"/>
            <p:nvPr/>
          </p:nvSpPr>
          <p:spPr>
            <a:xfrm>
              <a:off x="838200" y="1219200"/>
              <a:ext cx="1691868" cy="347607"/>
            </a:xfrm>
            <a:prstGeom prst="rect">
              <a:avLst/>
            </a:prstGeom>
            <a:noFill/>
          </p:spPr>
          <p:txBody>
            <a:bodyPr wrap="square" rtlCol="0">
              <a:spAutoFit/>
            </a:bodyPr>
            <a:lstStyle/>
            <a:p>
              <a:r>
                <a:rPr lang="en-US" dirty="0" smtClean="0"/>
                <a:t>Channel Catfish</a:t>
              </a:r>
              <a:endParaRPr lang="en-US" dirty="0"/>
            </a:p>
          </p:txBody>
        </p:sp>
      </p:grpSp>
      <p:grpSp>
        <p:nvGrpSpPr>
          <p:cNvPr id="5" name="Group 80"/>
          <p:cNvGrpSpPr/>
          <p:nvPr/>
        </p:nvGrpSpPr>
        <p:grpSpPr>
          <a:xfrm>
            <a:off x="1676400" y="2142441"/>
            <a:ext cx="2202020" cy="876129"/>
            <a:chOff x="2186930" y="2142441"/>
            <a:chExt cx="2202020" cy="876129"/>
          </a:xfrm>
        </p:grpSpPr>
        <p:pic>
          <p:nvPicPr>
            <p:cNvPr id="1026" name="Picture 2" descr="http://www.dnr.state.md.us/fisheries/fishfacts/art/spot.jpg"/>
            <p:cNvPicPr>
              <a:picLocks noChangeAspect="1" noChangeArrowheads="1"/>
            </p:cNvPicPr>
            <p:nvPr/>
          </p:nvPicPr>
          <p:blipFill>
            <a:blip r:embed="rId9" cstate="print"/>
            <a:srcRect/>
            <a:stretch>
              <a:fillRect/>
            </a:stretch>
          </p:blipFill>
          <p:spPr bwMode="auto">
            <a:xfrm>
              <a:off x="2640287" y="2142441"/>
              <a:ext cx="1748663" cy="876129"/>
            </a:xfrm>
            <a:prstGeom prst="rect">
              <a:avLst/>
            </a:prstGeom>
            <a:noFill/>
          </p:spPr>
        </p:pic>
        <p:sp>
          <p:nvSpPr>
            <p:cNvPr id="34" name="TextBox 33"/>
            <p:cNvSpPr txBox="1"/>
            <p:nvPr/>
          </p:nvSpPr>
          <p:spPr>
            <a:xfrm>
              <a:off x="2186930" y="2142441"/>
              <a:ext cx="784869" cy="369332"/>
            </a:xfrm>
            <a:prstGeom prst="rect">
              <a:avLst/>
            </a:prstGeom>
            <a:noFill/>
          </p:spPr>
          <p:txBody>
            <a:bodyPr wrap="square" rtlCol="0">
              <a:spAutoFit/>
            </a:bodyPr>
            <a:lstStyle/>
            <a:p>
              <a:r>
                <a:rPr lang="en-US" dirty="0" smtClean="0"/>
                <a:t>Spot</a:t>
              </a:r>
              <a:endParaRPr lang="en-US" dirty="0"/>
            </a:p>
          </p:txBody>
        </p:sp>
      </p:grpSp>
      <p:grpSp>
        <p:nvGrpSpPr>
          <p:cNvPr id="6" name="Group 79"/>
          <p:cNvGrpSpPr/>
          <p:nvPr/>
        </p:nvGrpSpPr>
        <p:grpSpPr>
          <a:xfrm>
            <a:off x="838200" y="3684052"/>
            <a:ext cx="2072488" cy="811748"/>
            <a:chOff x="2057400" y="2989483"/>
            <a:chExt cx="2072488" cy="811748"/>
          </a:xfrm>
        </p:grpSpPr>
        <p:pic>
          <p:nvPicPr>
            <p:cNvPr id="1028" name="Picture 4" descr="http://www.dnr.state.md.us/fisheries/fishfacts/art/atlantic_croaker.jpg"/>
            <p:cNvPicPr>
              <a:picLocks noChangeAspect="1" noChangeArrowheads="1"/>
            </p:cNvPicPr>
            <p:nvPr/>
          </p:nvPicPr>
          <p:blipFill>
            <a:blip r:embed="rId10" cstate="print"/>
            <a:srcRect/>
            <a:stretch>
              <a:fillRect/>
            </a:stretch>
          </p:blipFill>
          <p:spPr bwMode="auto">
            <a:xfrm>
              <a:off x="2640287" y="2989483"/>
              <a:ext cx="1489601" cy="811748"/>
            </a:xfrm>
            <a:prstGeom prst="rect">
              <a:avLst/>
            </a:prstGeom>
            <a:noFill/>
          </p:spPr>
        </p:pic>
        <p:sp>
          <p:nvSpPr>
            <p:cNvPr id="35" name="TextBox 34"/>
            <p:cNvSpPr txBox="1"/>
            <p:nvPr/>
          </p:nvSpPr>
          <p:spPr>
            <a:xfrm>
              <a:off x="2057400" y="2989483"/>
              <a:ext cx="1018309" cy="347607"/>
            </a:xfrm>
            <a:prstGeom prst="rect">
              <a:avLst/>
            </a:prstGeom>
            <a:noFill/>
          </p:spPr>
          <p:txBody>
            <a:bodyPr wrap="square" rtlCol="0">
              <a:spAutoFit/>
            </a:bodyPr>
            <a:lstStyle/>
            <a:p>
              <a:r>
                <a:rPr lang="en-US" dirty="0" smtClean="0"/>
                <a:t>Croaker</a:t>
              </a:r>
              <a:endParaRPr lang="en-US" dirty="0"/>
            </a:p>
          </p:txBody>
        </p:sp>
      </p:grpSp>
      <p:grpSp>
        <p:nvGrpSpPr>
          <p:cNvPr id="7" name="Group 76"/>
          <p:cNvGrpSpPr/>
          <p:nvPr/>
        </p:nvGrpSpPr>
        <p:grpSpPr>
          <a:xfrm>
            <a:off x="3276600" y="3631884"/>
            <a:ext cx="2217712" cy="711516"/>
            <a:chOff x="2676407" y="3641053"/>
            <a:chExt cx="2217712" cy="711516"/>
          </a:xfrm>
        </p:grpSpPr>
        <p:pic>
          <p:nvPicPr>
            <p:cNvPr id="1032" name="Picture 8" descr="http://www.dnr.state.md.us/fisheries/fishfacts/art/weakfish.jpg"/>
            <p:cNvPicPr>
              <a:picLocks noChangeAspect="1" noChangeArrowheads="1"/>
            </p:cNvPicPr>
            <p:nvPr/>
          </p:nvPicPr>
          <p:blipFill>
            <a:blip r:embed="rId11" cstate="print"/>
            <a:srcRect/>
            <a:stretch>
              <a:fillRect/>
            </a:stretch>
          </p:blipFill>
          <p:spPr bwMode="auto">
            <a:xfrm>
              <a:off x="2676407" y="3771368"/>
              <a:ext cx="1388716" cy="581201"/>
            </a:xfrm>
            <a:prstGeom prst="rect">
              <a:avLst/>
            </a:prstGeom>
            <a:noFill/>
          </p:spPr>
        </p:pic>
        <p:sp>
          <p:nvSpPr>
            <p:cNvPr id="36" name="TextBox 35"/>
            <p:cNvSpPr txBox="1"/>
            <p:nvPr/>
          </p:nvSpPr>
          <p:spPr>
            <a:xfrm>
              <a:off x="3741297" y="3641053"/>
              <a:ext cx="1152822" cy="347607"/>
            </a:xfrm>
            <a:prstGeom prst="rect">
              <a:avLst/>
            </a:prstGeom>
            <a:noFill/>
          </p:spPr>
          <p:txBody>
            <a:bodyPr wrap="square" rtlCol="0">
              <a:spAutoFit/>
            </a:bodyPr>
            <a:lstStyle/>
            <a:p>
              <a:r>
                <a:rPr lang="en-US" dirty="0" smtClean="0"/>
                <a:t>Weakfish</a:t>
              </a:r>
              <a:endParaRPr lang="en-US" dirty="0"/>
            </a:p>
          </p:txBody>
        </p:sp>
      </p:grpSp>
      <p:sp>
        <p:nvSpPr>
          <p:cNvPr id="46" name="TextBox 45"/>
          <p:cNvSpPr txBox="1"/>
          <p:nvPr/>
        </p:nvSpPr>
        <p:spPr>
          <a:xfrm>
            <a:off x="7467600" y="3657600"/>
            <a:ext cx="1066800" cy="400110"/>
          </a:xfrm>
          <a:prstGeom prst="rect">
            <a:avLst/>
          </a:prstGeom>
          <a:noFill/>
        </p:spPr>
        <p:txBody>
          <a:bodyPr wrap="square" rtlCol="0">
            <a:spAutoFit/>
          </a:bodyPr>
          <a:lstStyle/>
          <a:p>
            <a:r>
              <a:rPr lang="en-US" sz="2000" b="1" dirty="0" smtClean="0">
                <a:solidFill>
                  <a:srgbClr val="FFFF00"/>
                </a:solidFill>
              </a:rPr>
              <a:t>Salinity</a:t>
            </a:r>
            <a:endParaRPr lang="en-US" sz="2000" b="1" dirty="0">
              <a:solidFill>
                <a:srgbClr val="FFFF00"/>
              </a:solidFill>
            </a:endParaRPr>
          </a:p>
        </p:txBody>
      </p:sp>
      <p:pic>
        <p:nvPicPr>
          <p:cNvPr id="1052" name="Picture 28" descr="http://www.dfw.state.or.us/resources/fishing/warm_water_fishing/images/redear.gif"/>
          <p:cNvPicPr>
            <a:picLocks noChangeAspect="1" noChangeArrowheads="1"/>
          </p:cNvPicPr>
          <p:nvPr/>
        </p:nvPicPr>
        <p:blipFill>
          <a:blip r:embed="rId12" cstate="print"/>
          <a:srcRect/>
          <a:stretch>
            <a:fillRect/>
          </a:stretch>
        </p:blipFill>
        <p:spPr bwMode="auto">
          <a:xfrm>
            <a:off x="4495800" y="4114800"/>
            <a:ext cx="1752600" cy="990600"/>
          </a:xfrm>
          <a:prstGeom prst="rect">
            <a:avLst/>
          </a:prstGeom>
          <a:noFill/>
        </p:spPr>
      </p:pic>
      <p:sp>
        <p:nvSpPr>
          <p:cNvPr id="71" name="TextBox 70"/>
          <p:cNvSpPr txBox="1"/>
          <p:nvPr/>
        </p:nvSpPr>
        <p:spPr>
          <a:xfrm>
            <a:off x="5257800" y="5105400"/>
            <a:ext cx="1691868" cy="369332"/>
          </a:xfrm>
          <a:prstGeom prst="rect">
            <a:avLst/>
          </a:prstGeom>
          <a:noFill/>
        </p:spPr>
        <p:txBody>
          <a:bodyPr wrap="square" rtlCol="0">
            <a:spAutoFit/>
          </a:bodyPr>
          <a:lstStyle/>
          <a:p>
            <a:r>
              <a:rPr lang="en-US" dirty="0" smtClean="0"/>
              <a:t>Redear Sunfish</a:t>
            </a:r>
            <a:endParaRPr lang="en-US" dirty="0"/>
          </a:p>
        </p:txBody>
      </p:sp>
      <p:cxnSp>
        <p:nvCxnSpPr>
          <p:cNvPr id="93" name="Straight Arrow Connector 92"/>
          <p:cNvCxnSpPr/>
          <p:nvPr/>
        </p:nvCxnSpPr>
        <p:spPr>
          <a:xfrm rot="10800000">
            <a:off x="7696200" y="2743200"/>
            <a:ext cx="457200"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914400" y="152400"/>
            <a:ext cx="8229600" cy="461665"/>
          </a:xfrm>
          <a:prstGeom prst="rect">
            <a:avLst/>
          </a:prstGeom>
          <a:noFill/>
        </p:spPr>
        <p:txBody>
          <a:bodyPr wrap="square" rtlCol="0">
            <a:spAutoFit/>
          </a:bodyPr>
          <a:lstStyle/>
          <a:p>
            <a:r>
              <a:rPr lang="en-US" sz="2400" b="1" dirty="0" smtClean="0"/>
              <a:t>Juvenile Fish Movement in Response to Freshwater Inflow</a:t>
            </a:r>
            <a:endParaRPr lang="en-US" sz="2400" b="1" dirty="0"/>
          </a:p>
        </p:txBody>
      </p:sp>
      <p:pic>
        <p:nvPicPr>
          <p:cNvPr id="14338" name="Picture 2" descr="http://www.mardonjewelers.com/images/ruler.gif"/>
          <p:cNvPicPr>
            <a:picLocks noChangeAspect="1" noChangeArrowheads="1"/>
          </p:cNvPicPr>
          <p:nvPr/>
        </p:nvPicPr>
        <p:blipFill>
          <a:blip r:embed="rId13" cstate="print"/>
          <a:srcRect b="54545"/>
          <a:stretch>
            <a:fillRect/>
          </a:stretch>
        </p:blipFill>
        <p:spPr bwMode="auto">
          <a:xfrm>
            <a:off x="228600" y="609600"/>
            <a:ext cx="2590800" cy="381000"/>
          </a:xfrm>
          <a:prstGeom prst="rect">
            <a:avLst/>
          </a:prstGeom>
          <a:noFill/>
        </p:spPr>
      </p:pic>
      <p:grpSp>
        <p:nvGrpSpPr>
          <p:cNvPr id="9" name="Group 42"/>
          <p:cNvGrpSpPr/>
          <p:nvPr/>
        </p:nvGrpSpPr>
        <p:grpSpPr>
          <a:xfrm>
            <a:off x="2438400" y="5334000"/>
            <a:ext cx="3276600" cy="1066800"/>
            <a:chOff x="2590800" y="5410200"/>
            <a:chExt cx="3048000" cy="838200"/>
          </a:xfrm>
        </p:grpSpPr>
        <p:sp>
          <p:nvSpPr>
            <p:cNvPr id="37" name="Down Arrow 36"/>
            <p:cNvSpPr/>
            <p:nvPr/>
          </p:nvSpPr>
          <p:spPr>
            <a:xfrm rot="5400000">
              <a:off x="3695700" y="4305300"/>
              <a:ext cx="838200" cy="3048000"/>
            </a:xfrm>
            <a:prstGeom prst="downArrow">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971800" y="5638800"/>
              <a:ext cx="2667000" cy="253916"/>
            </a:xfrm>
            <a:prstGeom prst="rect">
              <a:avLst/>
            </a:prstGeom>
            <a:noFill/>
          </p:spPr>
          <p:txBody>
            <a:bodyPr wrap="square" rtlCol="0">
              <a:spAutoFit/>
            </a:bodyPr>
            <a:lstStyle/>
            <a:p>
              <a:r>
                <a:rPr lang="en-US" dirty="0" smtClean="0"/>
                <a:t>            Upstream Movement </a:t>
              </a:r>
              <a:endParaRPr lang="en-US" dirty="0"/>
            </a:p>
          </p:txBody>
        </p:sp>
      </p:grpSp>
      <p:cxnSp>
        <p:nvCxnSpPr>
          <p:cNvPr id="44" name="Straight Arrow Connector 43"/>
          <p:cNvCxnSpPr/>
          <p:nvPr/>
        </p:nvCxnSpPr>
        <p:spPr>
          <a:xfrm rot="10800000">
            <a:off x="7696200" y="5257800"/>
            <a:ext cx="457200"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8092440" y="670560"/>
            <a:ext cx="784860" cy="777240"/>
          </a:xfrm>
          <a:custGeom>
            <a:avLst/>
            <a:gdLst>
              <a:gd name="connsiteX0" fmla="*/ 320040 w 784860"/>
              <a:gd name="connsiteY0" fmla="*/ 0 h 777240"/>
              <a:gd name="connsiteX1" fmla="*/ 784860 w 784860"/>
              <a:gd name="connsiteY1" fmla="*/ 15240 h 777240"/>
              <a:gd name="connsiteX2" fmla="*/ 739140 w 784860"/>
              <a:gd name="connsiteY2" fmla="*/ 419100 h 777240"/>
              <a:gd name="connsiteX3" fmla="*/ 487680 w 784860"/>
              <a:gd name="connsiteY3" fmla="*/ 487680 h 777240"/>
              <a:gd name="connsiteX4" fmla="*/ 350520 w 784860"/>
              <a:gd name="connsiteY4" fmla="*/ 563880 h 777240"/>
              <a:gd name="connsiteX5" fmla="*/ 243840 w 784860"/>
              <a:gd name="connsiteY5" fmla="*/ 632460 h 777240"/>
              <a:gd name="connsiteX6" fmla="*/ 121920 w 784860"/>
              <a:gd name="connsiteY6" fmla="*/ 701040 h 777240"/>
              <a:gd name="connsiteX7" fmla="*/ 0 w 784860"/>
              <a:gd name="connsiteY7" fmla="*/ 777240 h 777240"/>
              <a:gd name="connsiteX8" fmla="*/ 38100 w 784860"/>
              <a:gd name="connsiteY8" fmla="*/ 518160 h 777240"/>
              <a:gd name="connsiteX9" fmla="*/ 251460 w 784860"/>
              <a:gd name="connsiteY9" fmla="*/ 182880 h 777240"/>
              <a:gd name="connsiteX10" fmla="*/ 320040 w 784860"/>
              <a:gd name="connsiteY10" fmla="*/ 0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4860" h="777240">
                <a:moveTo>
                  <a:pt x="320040" y="0"/>
                </a:moveTo>
                <a:lnTo>
                  <a:pt x="784860" y="15240"/>
                </a:lnTo>
                <a:lnTo>
                  <a:pt x="739140" y="419100"/>
                </a:lnTo>
                <a:lnTo>
                  <a:pt x="487680" y="487680"/>
                </a:lnTo>
                <a:lnTo>
                  <a:pt x="350520" y="563880"/>
                </a:lnTo>
                <a:lnTo>
                  <a:pt x="243840" y="632460"/>
                </a:lnTo>
                <a:lnTo>
                  <a:pt x="121920" y="701040"/>
                </a:lnTo>
                <a:lnTo>
                  <a:pt x="0" y="777240"/>
                </a:lnTo>
                <a:lnTo>
                  <a:pt x="38100" y="518160"/>
                </a:lnTo>
                <a:lnTo>
                  <a:pt x="251460" y="182880"/>
                </a:lnTo>
                <a:lnTo>
                  <a:pt x="320040" y="0"/>
                </a:lnTo>
                <a:close/>
              </a:path>
            </a:pathLst>
          </a:custGeom>
          <a:solidFill>
            <a:srgbClr val="3185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7726680" y="1695450"/>
            <a:ext cx="1062990" cy="666750"/>
          </a:xfrm>
          <a:custGeom>
            <a:avLst/>
            <a:gdLst>
              <a:gd name="connsiteX0" fmla="*/ 0 w 1062990"/>
              <a:gd name="connsiteY0" fmla="*/ 666750 h 666750"/>
              <a:gd name="connsiteX1" fmla="*/ 83820 w 1062990"/>
              <a:gd name="connsiteY1" fmla="*/ 339090 h 666750"/>
              <a:gd name="connsiteX2" fmla="*/ 209550 w 1062990"/>
              <a:gd name="connsiteY2" fmla="*/ 236220 h 666750"/>
              <a:gd name="connsiteX3" fmla="*/ 308610 w 1062990"/>
              <a:gd name="connsiteY3" fmla="*/ 114300 h 666750"/>
              <a:gd name="connsiteX4" fmla="*/ 339090 w 1062990"/>
              <a:gd name="connsiteY4" fmla="*/ 68580 h 666750"/>
              <a:gd name="connsiteX5" fmla="*/ 300990 w 1062990"/>
              <a:gd name="connsiteY5" fmla="*/ 60960 h 666750"/>
              <a:gd name="connsiteX6" fmla="*/ 327660 w 1062990"/>
              <a:gd name="connsiteY6" fmla="*/ 0 h 666750"/>
              <a:gd name="connsiteX7" fmla="*/ 407670 w 1062990"/>
              <a:gd name="connsiteY7" fmla="*/ 7620 h 666750"/>
              <a:gd name="connsiteX8" fmla="*/ 537210 w 1062990"/>
              <a:gd name="connsiteY8" fmla="*/ 68580 h 666750"/>
              <a:gd name="connsiteX9" fmla="*/ 678180 w 1062990"/>
              <a:gd name="connsiteY9" fmla="*/ 148590 h 666750"/>
              <a:gd name="connsiteX10" fmla="*/ 746760 w 1062990"/>
              <a:gd name="connsiteY10" fmla="*/ 179070 h 666750"/>
              <a:gd name="connsiteX11" fmla="*/ 796290 w 1062990"/>
              <a:gd name="connsiteY11" fmla="*/ 209550 h 666750"/>
              <a:gd name="connsiteX12" fmla="*/ 880110 w 1062990"/>
              <a:gd name="connsiteY12" fmla="*/ 247650 h 666750"/>
              <a:gd name="connsiteX13" fmla="*/ 956310 w 1062990"/>
              <a:gd name="connsiteY13" fmla="*/ 281940 h 666750"/>
              <a:gd name="connsiteX14" fmla="*/ 1028700 w 1062990"/>
              <a:gd name="connsiteY14" fmla="*/ 300990 h 666750"/>
              <a:gd name="connsiteX15" fmla="*/ 1062990 w 1062990"/>
              <a:gd name="connsiteY15" fmla="*/ 308610 h 666750"/>
              <a:gd name="connsiteX16" fmla="*/ 1017270 w 1062990"/>
              <a:gd name="connsiteY16" fmla="*/ 666750 h 666750"/>
              <a:gd name="connsiteX17" fmla="*/ 0 w 1062990"/>
              <a:gd name="connsiteY17"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2990" h="666750">
                <a:moveTo>
                  <a:pt x="0" y="666750"/>
                </a:moveTo>
                <a:lnTo>
                  <a:pt x="83820" y="339090"/>
                </a:lnTo>
                <a:lnTo>
                  <a:pt x="209550" y="236220"/>
                </a:lnTo>
                <a:lnTo>
                  <a:pt x="308610" y="114300"/>
                </a:lnTo>
                <a:lnTo>
                  <a:pt x="339090" y="68580"/>
                </a:lnTo>
                <a:lnTo>
                  <a:pt x="300990" y="60960"/>
                </a:lnTo>
                <a:lnTo>
                  <a:pt x="327660" y="0"/>
                </a:lnTo>
                <a:lnTo>
                  <a:pt x="407670" y="7620"/>
                </a:lnTo>
                <a:lnTo>
                  <a:pt x="537210" y="68580"/>
                </a:lnTo>
                <a:lnTo>
                  <a:pt x="678180" y="148590"/>
                </a:lnTo>
                <a:lnTo>
                  <a:pt x="746760" y="179070"/>
                </a:lnTo>
                <a:lnTo>
                  <a:pt x="796290" y="209550"/>
                </a:lnTo>
                <a:lnTo>
                  <a:pt x="880110" y="247650"/>
                </a:lnTo>
                <a:lnTo>
                  <a:pt x="956310" y="281940"/>
                </a:lnTo>
                <a:lnTo>
                  <a:pt x="1028700" y="300990"/>
                </a:lnTo>
                <a:lnTo>
                  <a:pt x="1062990" y="308610"/>
                </a:lnTo>
                <a:lnTo>
                  <a:pt x="1017270" y="666750"/>
                </a:lnTo>
                <a:lnTo>
                  <a:pt x="0" y="666750"/>
                </a:lnTo>
                <a:close/>
              </a:path>
            </a:pathLst>
          </a:cu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8614410" y="1150620"/>
            <a:ext cx="224790" cy="777240"/>
          </a:xfrm>
          <a:custGeom>
            <a:avLst/>
            <a:gdLst>
              <a:gd name="connsiteX0" fmla="*/ 224790 w 224790"/>
              <a:gd name="connsiteY0" fmla="*/ 0 h 777240"/>
              <a:gd name="connsiteX1" fmla="*/ 182880 w 224790"/>
              <a:gd name="connsiteY1" fmla="*/ 777240 h 777240"/>
              <a:gd name="connsiteX2" fmla="*/ 3810 w 224790"/>
              <a:gd name="connsiteY2" fmla="*/ 461010 h 777240"/>
              <a:gd name="connsiteX3" fmla="*/ 0 w 224790"/>
              <a:gd name="connsiteY3" fmla="*/ 419100 h 777240"/>
              <a:gd name="connsiteX4" fmla="*/ 87630 w 224790"/>
              <a:gd name="connsiteY4" fmla="*/ 243840 h 777240"/>
              <a:gd name="connsiteX5" fmla="*/ 140970 w 224790"/>
              <a:gd name="connsiteY5" fmla="*/ 144780 h 777240"/>
              <a:gd name="connsiteX6" fmla="*/ 224790 w 224790"/>
              <a:gd name="connsiteY6" fmla="*/ 0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790" h="777240">
                <a:moveTo>
                  <a:pt x="224790" y="0"/>
                </a:moveTo>
                <a:lnTo>
                  <a:pt x="182880" y="777240"/>
                </a:lnTo>
                <a:lnTo>
                  <a:pt x="3810" y="461010"/>
                </a:lnTo>
                <a:lnTo>
                  <a:pt x="0" y="419100"/>
                </a:lnTo>
                <a:lnTo>
                  <a:pt x="87630" y="243840"/>
                </a:lnTo>
                <a:lnTo>
                  <a:pt x="140970" y="144780"/>
                </a:lnTo>
                <a:lnTo>
                  <a:pt x="224790" y="0"/>
                </a:lnTo>
                <a:close/>
              </a:path>
            </a:pathLst>
          </a:cu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609600" y="1066800"/>
            <a:ext cx="1752600" cy="261610"/>
          </a:xfrm>
          <a:prstGeom prst="rect">
            <a:avLst/>
          </a:prstGeom>
          <a:noFill/>
        </p:spPr>
        <p:txBody>
          <a:bodyPr wrap="square" rtlCol="0">
            <a:spAutoFit/>
          </a:bodyPr>
          <a:lstStyle/>
          <a:p>
            <a:r>
              <a:rPr lang="en-US" sz="1100" dirty="0" smtClean="0"/>
              <a:t>Fish Size to Scale</a:t>
            </a:r>
            <a:endParaRPr lang="en-US" sz="1100" dirty="0"/>
          </a:p>
        </p:txBody>
      </p:sp>
      <p:pic>
        <p:nvPicPr>
          <p:cNvPr id="51" name="Picture 50" descr="Crazy_eyed.gif"/>
          <p:cNvPicPr>
            <a:picLocks noChangeAspect="1"/>
          </p:cNvPicPr>
          <p:nvPr/>
        </p:nvPicPr>
        <p:blipFill>
          <a:blip r:embed="rId14" cstate="print">
            <a:duotone>
              <a:prstClr val="black"/>
              <a:schemeClr val="accent1">
                <a:tint val="45000"/>
                <a:satMod val="400000"/>
              </a:schemeClr>
            </a:duotone>
          </a:blip>
          <a:stretch>
            <a:fillRect/>
          </a:stretch>
        </p:blipFill>
        <p:spPr>
          <a:xfrm>
            <a:off x="2667000" y="5715000"/>
            <a:ext cx="838200" cy="35922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295400"/>
          <a:ext cx="8229600" cy="509016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Species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Correlation</a:t>
                      </a:r>
                    </a:p>
                  </a:txBody>
                  <a:tcPr/>
                </a:tc>
                <a:tc>
                  <a:txBody>
                    <a:bodyPr/>
                    <a:lstStyle/>
                    <a:p>
                      <a:r>
                        <a:rPr lang="en-US" dirty="0" smtClean="0"/>
                        <a:t>Size Range</a:t>
                      </a:r>
                    </a:p>
                    <a:p>
                      <a:r>
                        <a:rPr lang="en-US" dirty="0" smtClean="0"/>
                        <a:t>(mm)</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Best Fit Inflow Lag Period (days)</a:t>
                      </a:r>
                      <a:endParaRPr lang="en-US" dirty="0"/>
                    </a:p>
                  </a:txBody>
                  <a:tcPr/>
                </a:tc>
              </a:tr>
              <a:tr h="370840">
                <a:tc>
                  <a:txBody>
                    <a:bodyPr/>
                    <a:lstStyle/>
                    <a:p>
                      <a:r>
                        <a:rPr lang="en-US" dirty="0" smtClean="0"/>
                        <a:t>Atlantic</a:t>
                      </a:r>
                      <a:r>
                        <a:rPr lang="en-US" baseline="0" dirty="0" smtClean="0"/>
                        <a:t> croaker</a:t>
                      </a:r>
                      <a:endParaRPr lang="en-US" dirty="0"/>
                    </a:p>
                  </a:txBody>
                  <a:tcPr>
                    <a:solidFill>
                      <a:schemeClr val="accent2">
                        <a:lumMod val="40000"/>
                        <a:lumOff val="60000"/>
                      </a:schemeClr>
                    </a:solidFill>
                  </a:tcPr>
                </a:tc>
                <a:tc>
                  <a:txBody>
                    <a:bodyPr/>
                    <a:lstStyle/>
                    <a:p>
                      <a:r>
                        <a:rPr lang="en-US" dirty="0" smtClean="0"/>
                        <a:t>negative</a:t>
                      </a:r>
                      <a:endParaRPr lang="en-US" dirty="0"/>
                    </a:p>
                  </a:txBody>
                  <a:tcPr>
                    <a:solidFill>
                      <a:schemeClr val="accent2">
                        <a:lumMod val="40000"/>
                        <a:lumOff val="60000"/>
                      </a:schemeClr>
                    </a:solidFill>
                  </a:tcPr>
                </a:tc>
                <a:tc>
                  <a:txBody>
                    <a:bodyPr/>
                    <a:lstStyle/>
                    <a:p>
                      <a:r>
                        <a:rPr lang="en-US" dirty="0" smtClean="0"/>
                        <a:t>130-170</a:t>
                      </a:r>
                      <a:endParaRPr lang="en-US" dirty="0"/>
                    </a:p>
                  </a:txBody>
                  <a:tcPr>
                    <a:solidFill>
                      <a:schemeClr val="accent2">
                        <a:lumMod val="40000"/>
                        <a:lumOff val="60000"/>
                      </a:schemeClr>
                    </a:solidFill>
                  </a:tcPr>
                </a:tc>
                <a:tc>
                  <a:txBody>
                    <a:bodyPr/>
                    <a:lstStyle/>
                    <a:p>
                      <a:r>
                        <a:rPr lang="en-US" dirty="0" smtClean="0"/>
                        <a:t>120</a:t>
                      </a:r>
                      <a:endParaRPr lang="en-US" dirty="0"/>
                    </a:p>
                  </a:txBody>
                  <a:tcPr>
                    <a:solidFill>
                      <a:schemeClr val="accent2">
                        <a:lumMod val="40000"/>
                        <a:lumOff val="60000"/>
                      </a:schemeClr>
                    </a:solidFill>
                  </a:tcPr>
                </a:tc>
              </a:tr>
              <a:tr h="370840">
                <a:tc>
                  <a:txBody>
                    <a:bodyPr/>
                    <a:lstStyle/>
                    <a:p>
                      <a:r>
                        <a:rPr lang="en-US" dirty="0" smtClean="0"/>
                        <a:t>Atlantic  menhaden</a:t>
                      </a:r>
                      <a:endParaRPr lang="en-US" dirty="0"/>
                    </a:p>
                  </a:txBody>
                  <a:tcPr>
                    <a:solidFill>
                      <a:schemeClr val="accent1">
                        <a:lumMod val="20000"/>
                        <a:lumOff val="80000"/>
                      </a:schemeClr>
                    </a:solidFill>
                  </a:tcPr>
                </a:tc>
                <a:tc>
                  <a:txBody>
                    <a:bodyPr/>
                    <a:lstStyle/>
                    <a:p>
                      <a:r>
                        <a:rPr lang="en-US" dirty="0" smtClean="0"/>
                        <a:t>uncorrelated</a:t>
                      </a:r>
                      <a:endParaRPr lang="en-US" dirty="0"/>
                    </a:p>
                  </a:txBody>
                  <a:tcPr>
                    <a:solidFill>
                      <a:schemeClr val="accent1">
                        <a:lumMod val="20000"/>
                        <a:lumOff val="80000"/>
                      </a:schemeClr>
                    </a:solidFill>
                  </a:tcPr>
                </a:tc>
                <a:tc>
                  <a:txBody>
                    <a:bodyPr/>
                    <a:lstStyle/>
                    <a:p>
                      <a:r>
                        <a:rPr lang="en-US" dirty="0" smtClean="0"/>
                        <a:t>20-40</a:t>
                      </a:r>
                      <a:endParaRPr lang="en-US" dirty="0"/>
                    </a:p>
                  </a:txBody>
                  <a:tcPr>
                    <a:solidFill>
                      <a:schemeClr val="accent1">
                        <a:lumMod val="20000"/>
                        <a:lumOff val="80000"/>
                      </a:schemeClr>
                    </a:solidFill>
                  </a:tcPr>
                </a:tc>
                <a:tc>
                  <a:txBody>
                    <a:bodyPr/>
                    <a:lstStyle/>
                    <a:p>
                      <a:r>
                        <a:rPr lang="en-US" dirty="0" smtClean="0"/>
                        <a:t>30-360</a:t>
                      </a:r>
                      <a:endParaRPr lang="en-US" dirty="0"/>
                    </a:p>
                  </a:txBody>
                  <a:tcPr>
                    <a:solidFill>
                      <a:schemeClr val="accent1">
                        <a:lumMod val="20000"/>
                        <a:lumOff val="80000"/>
                      </a:schemeClr>
                    </a:solidFill>
                  </a:tcPr>
                </a:tc>
              </a:tr>
              <a:tr h="370840">
                <a:tc>
                  <a:txBody>
                    <a:bodyPr/>
                    <a:lstStyle/>
                    <a:p>
                      <a:r>
                        <a:rPr lang="en-US" dirty="0" smtClean="0"/>
                        <a:t>Atlantic weakfish</a:t>
                      </a:r>
                      <a:endParaRPr lang="en-US" dirty="0"/>
                    </a:p>
                  </a:txBody>
                  <a:tcPr>
                    <a:solidFill>
                      <a:schemeClr val="accent2">
                        <a:lumMod val="40000"/>
                        <a:lumOff val="60000"/>
                      </a:schemeClr>
                    </a:solidFill>
                  </a:tcPr>
                </a:tc>
                <a:tc>
                  <a:txBody>
                    <a:bodyPr/>
                    <a:lstStyle/>
                    <a:p>
                      <a:r>
                        <a:rPr lang="en-US" dirty="0" smtClean="0"/>
                        <a:t>negative</a:t>
                      </a:r>
                      <a:endParaRPr lang="en-US" dirty="0"/>
                    </a:p>
                  </a:txBody>
                  <a:tcPr>
                    <a:solidFill>
                      <a:schemeClr val="accent2">
                        <a:lumMod val="40000"/>
                        <a:lumOff val="60000"/>
                      </a:schemeClr>
                    </a:solidFill>
                  </a:tcPr>
                </a:tc>
                <a:tc>
                  <a:txBody>
                    <a:bodyPr/>
                    <a:lstStyle/>
                    <a:p>
                      <a:r>
                        <a:rPr lang="en-US" dirty="0" smtClean="0"/>
                        <a:t>70-110</a:t>
                      </a:r>
                      <a:endParaRPr lang="en-US" dirty="0"/>
                    </a:p>
                  </a:txBody>
                  <a:tcPr>
                    <a:solidFill>
                      <a:schemeClr val="accent2">
                        <a:lumMod val="40000"/>
                        <a:lumOff val="60000"/>
                      </a:schemeClr>
                    </a:solidFill>
                  </a:tcPr>
                </a:tc>
                <a:tc>
                  <a:txBody>
                    <a:bodyPr/>
                    <a:lstStyle/>
                    <a:p>
                      <a:r>
                        <a:rPr lang="en-US" dirty="0" smtClean="0"/>
                        <a:t>60</a:t>
                      </a:r>
                      <a:endParaRPr lang="en-US" dirty="0"/>
                    </a:p>
                  </a:txBody>
                  <a:tcPr>
                    <a:solidFill>
                      <a:schemeClr val="accent2">
                        <a:lumMod val="40000"/>
                        <a:lumOff val="60000"/>
                      </a:schemeClr>
                    </a:solidFill>
                  </a:tcPr>
                </a:tc>
              </a:tr>
              <a:tr h="370840">
                <a:tc>
                  <a:txBody>
                    <a:bodyPr/>
                    <a:lstStyle/>
                    <a:p>
                      <a:r>
                        <a:rPr lang="en-US" dirty="0" smtClean="0"/>
                        <a:t>Blue crab</a:t>
                      </a:r>
                      <a:endParaRPr lang="en-US" dirty="0"/>
                    </a:p>
                  </a:txBody>
                  <a:tcPr>
                    <a:solidFill>
                      <a:schemeClr val="accent2">
                        <a:lumMod val="40000"/>
                        <a:lumOff val="60000"/>
                      </a:schemeClr>
                    </a:solidFill>
                  </a:tcPr>
                </a:tc>
                <a:tc>
                  <a:txBody>
                    <a:bodyPr/>
                    <a:lstStyle/>
                    <a:p>
                      <a:r>
                        <a:rPr lang="en-US" dirty="0" smtClean="0"/>
                        <a:t>negative</a:t>
                      </a:r>
                      <a:endParaRPr lang="en-US" dirty="0"/>
                    </a:p>
                  </a:txBody>
                  <a:tcPr>
                    <a:solidFill>
                      <a:schemeClr val="accent2">
                        <a:lumMod val="40000"/>
                        <a:lumOff val="60000"/>
                      </a:schemeClr>
                    </a:solidFill>
                  </a:tcPr>
                </a:tc>
                <a:tc>
                  <a:txBody>
                    <a:bodyPr/>
                    <a:lstStyle/>
                    <a:p>
                      <a:r>
                        <a:rPr lang="en-US" dirty="0" smtClean="0"/>
                        <a:t>91-180</a:t>
                      </a:r>
                      <a:endParaRPr lang="en-US" dirty="0"/>
                    </a:p>
                  </a:txBody>
                  <a:tcPr>
                    <a:solidFill>
                      <a:schemeClr val="accent2">
                        <a:lumMod val="40000"/>
                        <a:lumOff val="60000"/>
                      </a:schemeClr>
                    </a:solidFill>
                  </a:tcPr>
                </a:tc>
                <a:tc>
                  <a:txBody>
                    <a:bodyPr/>
                    <a:lstStyle/>
                    <a:p>
                      <a:r>
                        <a:rPr lang="en-US" dirty="0" smtClean="0"/>
                        <a:t>180</a:t>
                      </a:r>
                      <a:endParaRPr lang="en-US" dirty="0"/>
                    </a:p>
                  </a:txBody>
                  <a:tcPr>
                    <a:solidFill>
                      <a:schemeClr val="accent2">
                        <a:lumMod val="40000"/>
                        <a:lumOff val="60000"/>
                      </a:schemeClr>
                    </a:solidFill>
                  </a:tcPr>
                </a:tc>
              </a:tr>
              <a:tr h="370840">
                <a:tc>
                  <a:txBody>
                    <a:bodyPr/>
                    <a:lstStyle/>
                    <a:p>
                      <a:r>
                        <a:rPr lang="en-US" dirty="0" smtClean="0"/>
                        <a:t>Southern</a:t>
                      </a:r>
                      <a:r>
                        <a:rPr lang="en-US" baseline="0" dirty="0" smtClean="0"/>
                        <a:t> flounder</a:t>
                      </a:r>
                      <a:endParaRPr lang="en-US" dirty="0"/>
                    </a:p>
                  </a:txBody>
                  <a:tcPr>
                    <a:solidFill>
                      <a:schemeClr val="accent3">
                        <a:lumMod val="60000"/>
                        <a:lumOff val="40000"/>
                      </a:schemeClr>
                    </a:solidFill>
                  </a:tcPr>
                </a:tc>
                <a:tc>
                  <a:txBody>
                    <a:bodyPr/>
                    <a:lstStyle/>
                    <a:p>
                      <a:r>
                        <a:rPr lang="en-US" dirty="0" smtClean="0"/>
                        <a:t>positive</a:t>
                      </a:r>
                      <a:endParaRPr lang="en-US" dirty="0"/>
                    </a:p>
                  </a:txBody>
                  <a:tcPr>
                    <a:solidFill>
                      <a:schemeClr val="accent3">
                        <a:lumMod val="60000"/>
                        <a:lumOff val="40000"/>
                      </a:schemeClr>
                    </a:solidFill>
                  </a:tcPr>
                </a:tc>
                <a:tc>
                  <a:txBody>
                    <a:bodyPr/>
                    <a:lstStyle/>
                    <a:p>
                      <a:r>
                        <a:rPr lang="en-US" dirty="0" smtClean="0"/>
                        <a:t>0-100</a:t>
                      </a:r>
                      <a:endParaRPr lang="en-US" dirty="0"/>
                    </a:p>
                  </a:txBody>
                  <a:tcPr>
                    <a:solidFill>
                      <a:schemeClr val="accent3">
                        <a:lumMod val="60000"/>
                        <a:lumOff val="40000"/>
                      </a:schemeClr>
                    </a:solidFill>
                  </a:tcPr>
                </a:tc>
                <a:tc>
                  <a:txBody>
                    <a:bodyPr/>
                    <a:lstStyle/>
                    <a:p>
                      <a:r>
                        <a:rPr lang="en-US" dirty="0" smtClean="0"/>
                        <a:t>30</a:t>
                      </a:r>
                      <a:r>
                        <a:rPr lang="en-US" baseline="0" dirty="0" smtClean="0"/>
                        <a:t>, 210</a:t>
                      </a:r>
                      <a:endParaRPr lang="en-US" dirty="0"/>
                    </a:p>
                  </a:txBody>
                  <a:tcPr>
                    <a:solidFill>
                      <a:schemeClr val="accent3">
                        <a:lumMod val="60000"/>
                        <a:lumOff val="40000"/>
                      </a:schemeClr>
                    </a:solidFill>
                  </a:tcPr>
                </a:tc>
              </a:tr>
              <a:tr h="370840">
                <a:tc>
                  <a:txBody>
                    <a:bodyPr/>
                    <a:lstStyle/>
                    <a:p>
                      <a:r>
                        <a:rPr lang="en-US" dirty="0" smtClean="0"/>
                        <a:t>Southern</a:t>
                      </a:r>
                      <a:r>
                        <a:rPr lang="en-US" baseline="0" dirty="0" smtClean="0"/>
                        <a:t> flounder</a:t>
                      </a:r>
                      <a:endParaRPr lang="en-US" dirty="0"/>
                    </a:p>
                  </a:txBody>
                  <a:tcPr>
                    <a:solidFill>
                      <a:schemeClr val="accent2">
                        <a:lumMod val="40000"/>
                        <a:lumOff val="60000"/>
                      </a:schemeClr>
                    </a:solidFill>
                  </a:tcPr>
                </a:tc>
                <a:tc>
                  <a:txBody>
                    <a:bodyPr/>
                    <a:lstStyle/>
                    <a:p>
                      <a:r>
                        <a:rPr lang="en-US" dirty="0" smtClean="0"/>
                        <a:t>negative</a:t>
                      </a:r>
                      <a:endParaRPr lang="en-US" dirty="0"/>
                    </a:p>
                  </a:txBody>
                  <a:tcPr>
                    <a:solidFill>
                      <a:schemeClr val="accent2">
                        <a:lumMod val="40000"/>
                        <a:lumOff val="60000"/>
                      </a:schemeClr>
                    </a:solidFill>
                  </a:tcPr>
                </a:tc>
                <a:tc>
                  <a:txBody>
                    <a:bodyPr/>
                    <a:lstStyle/>
                    <a:p>
                      <a:r>
                        <a:rPr lang="en-US" dirty="0" smtClean="0"/>
                        <a:t>126-325</a:t>
                      </a:r>
                      <a:endParaRPr lang="en-US" dirty="0"/>
                    </a:p>
                  </a:txBody>
                  <a:tcPr>
                    <a:solidFill>
                      <a:schemeClr val="accent2">
                        <a:lumMod val="40000"/>
                        <a:lumOff val="60000"/>
                      </a:schemeClr>
                    </a:solidFill>
                  </a:tcPr>
                </a:tc>
                <a:tc>
                  <a:txBody>
                    <a:bodyPr/>
                    <a:lstStyle/>
                    <a:p>
                      <a:r>
                        <a:rPr lang="en-US" dirty="0" smtClean="0"/>
                        <a:t>150</a:t>
                      </a:r>
                      <a:endParaRPr lang="en-US" dirty="0"/>
                    </a:p>
                  </a:txBody>
                  <a:tcPr>
                    <a:solidFill>
                      <a:schemeClr val="accent2">
                        <a:lumMod val="40000"/>
                        <a:lumOff val="60000"/>
                      </a:schemeClr>
                    </a:solidFill>
                  </a:tcPr>
                </a:tc>
              </a:tr>
              <a:tr h="370840">
                <a:tc>
                  <a:txBody>
                    <a:bodyPr/>
                    <a:lstStyle/>
                    <a:p>
                      <a:r>
                        <a:rPr lang="en-US" dirty="0" smtClean="0"/>
                        <a:t>Spotted seatrout</a:t>
                      </a:r>
                      <a:endParaRPr lang="en-US" dirty="0"/>
                    </a:p>
                  </a:txBody>
                  <a:tcPr>
                    <a:solidFill>
                      <a:schemeClr val="accent2">
                        <a:lumMod val="40000"/>
                        <a:lumOff val="60000"/>
                      </a:schemeClr>
                    </a:solidFill>
                  </a:tcPr>
                </a:tc>
                <a:tc>
                  <a:txBody>
                    <a:bodyPr/>
                    <a:lstStyle/>
                    <a:p>
                      <a:r>
                        <a:rPr lang="en-US" dirty="0" smtClean="0"/>
                        <a:t>negative</a:t>
                      </a:r>
                      <a:endParaRPr lang="en-US" dirty="0"/>
                    </a:p>
                  </a:txBody>
                  <a:tcPr>
                    <a:solidFill>
                      <a:schemeClr val="accent2">
                        <a:lumMod val="40000"/>
                        <a:lumOff val="60000"/>
                      </a:schemeClr>
                    </a:solidFill>
                  </a:tcPr>
                </a:tc>
                <a:tc>
                  <a:txBody>
                    <a:bodyPr/>
                    <a:lstStyle/>
                    <a:p>
                      <a:r>
                        <a:rPr lang="en-US" dirty="0" smtClean="0"/>
                        <a:t>31-110</a:t>
                      </a:r>
                      <a:endParaRPr lang="en-US" dirty="0"/>
                    </a:p>
                  </a:txBody>
                  <a:tcPr>
                    <a:solidFill>
                      <a:schemeClr val="accent2">
                        <a:lumMod val="40000"/>
                        <a:lumOff val="60000"/>
                      </a:schemeClr>
                    </a:solidFill>
                  </a:tcPr>
                </a:tc>
                <a:tc>
                  <a:txBody>
                    <a:bodyPr/>
                    <a:lstStyle/>
                    <a:p>
                      <a:r>
                        <a:rPr lang="en-US" dirty="0" smtClean="0"/>
                        <a:t>150, 300</a:t>
                      </a:r>
                      <a:endParaRPr lang="en-US" dirty="0"/>
                    </a:p>
                  </a:txBody>
                  <a:tcPr>
                    <a:solidFill>
                      <a:schemeClr val="accent2">
                        <a:lumMod val="40000"/>
                        <a:lumOff val="60000"/>
                      </a:schemeClr>
                    </a:solidFill>
                  </a:tcPr>
                </a:tc>
              </a:tr>
              <a:tr h="370840">
                <a:tc>
                  <a:txBody>
                    <a:bodyPr/>
                    <a:lstStyle/>
                    <a:p>
                      <a:r>
                        <a:rPr lang="en-US" dirty="0" smtClean="0"/>
                        <a:t>Spotted seatrout</a:t>
                      </a:r>
                      <a:endParaRPr lang="en-US" dirty="0"/>
                    </a:p>
                  </a:txBody>
                  <a:tcPr>
                    <a:solidFill>
                      <a:schemeClr val="accent3">
                        <a:lumMod val="60000"/>
                        <a:lumOff val="40000"/>
                      </a:schemeClr>
                    </a:solidFill>
                  </a:tcPr>
                </a:tc>
                <a:tc>
                  <a:txBody>
                    <a:bodyPr/>
                    <a:lstStyle/>
                    <a:p>
                      <a:r>
                        <a:rPr lang="en-US" dirty="0" smtClean="0"/>
                        <a:t>positive</a:t>
                      </a:r>
                      <a:endParaRPr lang="en-US" dirty="0"/>
                    </a:p>
                  </a:txBody>
                  <a:tcPr>
                    <a:solidFill>
                      <a:schemeClr val="accent3">
                        <a:lumMod val="60000"/>
                        <a:lumOff val="40000"/>
                      </a:schemeClr>
                    </a:solidFill>
                  </a:tcPr>
                </a:tc>
                <a:tc>
                  <a:txBody>
                    <a:bodyPr/>
                    <a:lstStyle/>
                    <a:p>
                      <a:r>
                        <a:rPr lang="en-US" dirty="0" smtClean="0"/>
                        <a:t>210-325</a:t>
                      </a:r>
                      <a:endParaRPr lang="en-US" dirty="0"/>
                    </a:p>
                  </a:txBody>
                  <a:tcPr>
                    <a:solidFill>
                      <a:schemeClr val="accent3">
                        <a:lumMod val="60000"/>
                        <a:lumOff val="40000"/>
                      </a:schemeClr>
                    </a:solidFill>
                  </a:tcPr>
                </a:tc>
                <a:tc>
                  <a:txBody>
                    <a:bodyPr/>
                    <a:lstStyle/>
                    <a:p>
                      <a:r>
                        <a:rPr lang="en-US" dirty="0" smtClean="0"/>
                        <a:t>60</a:t>
                      </a:r>
                      <a:endParaRPr lang="en-US" dirty="0"/>
                    </a:p>
                  </a:txBody>
                  <a:tcPr>
                    <a:solidFill>
                      <a:schemeClr val="accent3">
                        <a:lumMod val="60000"/>
                        <a:lumOff val="40000"/>
                      </a:schemeClr>
                    </a:solidFill>
                  </a:tcPr>
                </a:tc>
              </a:tr>
              <a:tr h="370840">
                <a:tc>
                  <a:txBody>
                    <a:bodyPr/>
                    <a:lstStyle/>
                    <a:p>
                      <a:r>
                        <a:rPr lang="en-US" dirty="0" smtClean="0"/>
                        <a:t>Channel catfish</a:t>
                      </a:r>
                      <a:endParaRPr lang="en-US" dirty="0"/>
                    </a:p>
                  </a:txBody>
                  <a:tcPr>
                    <a:solidFill>
                      <a:schemeClr val="accent3">
                        <a:lumMod val="60000"/>
                        <a:lumOff val="40000"/>
                      </a:schemeClr>
                    </a:solidFill>
                  </a:tcPr>
                </a:tc>
                <a:tc>
                  <a:txBody>
                    <a:bodyPr/>
                    <a:lstStyle/>
                    <a:p>
                      <a:r>
                        <a:rPr lang="en-US" dirty="0" smtClean="0"/>
                        <a:t>positive</a:t>
                      </a:r>
                      <a:endParaRPr lang="en-US" dirty="0"/>
                    </a:p>
                  </a:txBody>
                  <a:tcPr>
                    <a:solidFill>
                      <a:schemeClr val="accent3">
                        <a:lumMod val="60000"/>
                        <a:lumOff val="40000"/>
                      </a:schemeClr>
                    </a:solidFill>
                  </a:tcPr>
                </a:tc>
                <a:tc>
                  <a:txBody>
                    <a:bodyPr/>
                    <a:lstStyle/>
                    <a:p>
                      <a:r>
                        <a:rPr lang="en-US" dirty="0" smtClean="0"/>
                        <a:t>50-275</a:t>
                      </a:r>
                      <a:endParaRPr lang="en-US" dirty="0"/>
                    </a:p>
                  </a:txBody>
                  <a:tcPr>
                    <a:solidFill>
                      <a:schemeClr val="accent3">
                        <a:lumMod val="60000"/>
                        <a:lumOff val="40000"/>
                      </a:schemeClr>
                    </a:solidFill>
                  </a:tcPr>
                </a:tc>
                <a:tc>
                  <a:txBody>
                    <a:bodyPr/>
                    <a:lstStyle/>
                    <a:p>
                      <a:r>
                        <a:rPr lang="en-US" dirty="0" smtClean="0"/>
                        <a:t>150, 180</a:t>
                      </a:r>
                      <a:endParaRPr lang="en-US" dirty="0"/>
                    </a:p>
                  </a:txBody>
                  <a:tcPr>
                    <a:solidFill>
                      <a:schemeClr val="accent3">
                        <a:lumMod val="60000"/>
                        <a:lumOff val="40000"/>
                      </a:schemeClr>
                    </a:solidFill>
                  </a:tcPr>
                </a:tc>
              </a:tr>
              <a:tr h="370840">
                <a:tc>
                  <a:txBody>
                    <a:bodyPr/>
                    <a:lstStyle/>
                    <a:p>
                      <a:r>
                        <a:rPr lang="en-US" dirty="0" smtClean="0"/>
                        <a:t>Striped mullet</a:t>
                      </a:r>
                      <a:endParaRPr lang="en-US" dirty="0"/>
                    </a:p>
                  </a:txBody>
                  <a:tcPr>
                    <a:solidFill>
                      <a:schemeClr val="accent1">
                        <a:lumMod val="20000"/>
                        <a:lumOff val="80000"/>
                      </a:schemeClr>
                    </a:solidFill>
                  </a:tcPr>
                </a:tc>
                <a:tc>
                  <a:txBody>
                    <a:bodyPr/>
                    <a:lstStyle/>
                    <a:p>
                      <a:r>
                        <a:rPr lang="en-US" dirty="0" smtClean="0"/>
                        <a:t>uncorrelated</a:t>
                      </a:r>
                      <a:endParaRPr lang="en-US" dirty="0"/>
                    </a:p>
                  </a:txBody>
                  <a:tcPr>
                    <a:solidFill>
                      <a:schemeClr val="accent1">
                        <a:lumMod val="20000"/>
                        <a:lumOff val="80000"/>
                      </a:schemeClr>
                    </a:solidFill>
                  </a:tcPr>
                </a:tc>
                <a:tc>
                  <a:txBody>
                    <a:bodyPr/>
                    <a:lstStyle/>
                    <a:p>
                      <a:r>
                        <a:rPr lang="en-US" dirty="0" smtClean="0"/>
                        <a:t>0-30</a:t>
                      </a:r>
                      <a:endParaRPr lang="en-US" dirty="0"/>
                    </a:p>
                  </a:txBody>
                  <a:tcPr>
                    <a:solidFill>
                      <a:schemeClr val="accent1">
                        <a:lumMod val="20000"/>
                        <a:lumOff val="80000"/>
                      </a:schemeClr>
                    </a:solidFill>
                  </a:tcPr>
                </a:tc>
                <a:tc>
                  <a:txBody>
                    <a:bodyPr/>
                    <a:lstStyle/>
                    <a:p>
                      <a:r>
                        <a:rPr lang="en-US" dirty="0" smtClean="0"/>
                        <a:t>30-360</a:t>
                      </a:r>
                      <a:endParaRPr lang="en-US" dirty="0"/>
                    </a:p>
                  </a:txBody>
                  <a:tcPr>
                    <a:solidFill>
                      <a:schemeClr val="accent1">
                        <a:lumMod val="20000"/>
                        <a:lumOff val="80000"/>
                      </a:schemeClr>
                    </a:solidFill>
                  </a:tcPr>
                </a:tc>
              </a:tr>
              <a:tr h="370840">
                <a:tc>
                  <a:txBody>
                    <a:bodyPr/>
                    <a:lstStyle/>
                    <a:p>
                      <a:r>
                        <a:rPr lang="en-US" dirty="0" smtClean="0"/>
                        <a:t>Striped mullet</a:t>
                      </a:r>
                      <a:endParaRPr lang="en-US" dirty="0"/>
                    </a:p>
                  </a:txBody>
                  <a:tcPr>
                    <a:solidFill>
                      <a:schemeClr val="accent3">
                        <a:lumMod val="60000"/>
                        <a:lumOff val="40000"/>
                      </a:schemeClr>
                    </a:solidFill>
                  </a:tcPr>
                </a:tc>
                <a:tc>
                  <a:txBody>
                    <a:bodyPr/>
                    <a:lstStyle/>
                    <a:p>
                      <a:r>
                        <a:rPr lang="en-US" dirty="0" smtClean="0"/>
                        <a:t>positive</a:t>
                      </a:r>
                      <a:endParaRPr lang="en-US" dirty="0"/>
                    </a:p>
                  </a:txBody>
                  <a:tcPr>
                    <a:solidFill>
                      <a:schemeClr val="accent3">
                        <a:lumMod val="60000"/>
                        <a:lumOff val="40000"/>
                      </a:schemeClr>
                    </a:solidFill>
                  </a:tcPr>
                </a:tc>
                <a:tc>
                  <a:txBody>
                    <a:bodyPr/>
                    <a:lstStyle/>
                    <a:p>
                      <a:r>
                        <a:rPr lang="en-US" dirty="0" smtClean="0"/>
                        <a:t>31-45</a:t>
                      </a:r>
                      <a:endParaRPr lang="en-US" dirty="0"/>
                    </a:p>
                  </a:txBody>
                  <a:tcPr>
                    <a:solidFill>
                      <a:schemeClr val="accent3">
                        <a:lumMod val="60000"/>
                        <a:lumOff val="40000"/>
                      </a:schemeClr>
                    </a:solidFill>
                  </a:tcPr>
                </a:tc>
                <a:tc>
                  <a:txBody>
                    <a:bodyPr/>
                    <a:lstStyle/>
                    <a:p>
                      <a:r>
                        <a:rPr lang="en-US" dirty="0" smtClean="0"/>
                        <a:t>210</a:t>
                      </a:r>
                      <a:endParaRPr lang="en-US" dirty="0"/>
                    </a:p>
                  </a:txBody>
                  <a:tcPr>
                    <a:solidFill>
                      <a:schemeClr val="accent3">
                        <a:lumMod val="60000"/>
                        <a:lumOff val="40000"/>
                      </a:schemeClr>
                    </a:solidFill>
                  </a:tcPr>
                </a:tc>
              </a:tr>
              <a:tr h="370840">
                <a:tc>
                  <a:txBody>
                    <a:bodyPr/>
                    <a:lstStyle/>
                    <a:p>
                      <a:r>
                        <a:rPr lang="en-US" dirty="0" smtClean="0"/>
                        <a:t>White shrimp</a:t>
                      </a:r>
                      <a:endParaRPr lang="en-US" dirty="0"/>
                    </a:p>
                  </a:txBody>
                  <a:tcPr>
                    <a:solidFill>
                      <a:schemeClr val="accent1">
                        <a:lumMod val="20000"/>
                        <a:lumOff val="80000"/>
                      </a:schemeClr>
                    </a:solidFill>
                  </a:tcPr>
                </a:tc>
                <a:tc>
                  <a:txBody>
                    <a:bodyPr/>
                    <a:lstStyle/>
                    <a:p>
                      <a:r>
                        <a:rPr lang="en-US" dirty="0" smtClean="0"/>
                        <a:t>uncorrelated</a:t>
                      </a:r>
                      <a:endParaRPr lang="en-US" dirty="0"/>
                    </a:p>
                  </a:txBody>
                  <a:tcPr>
                    <a:solidFill>
                      <a:schemeClr val="accent1">
                        <a:lumMod val="20000"/>
                        <a:lumOff val="80000"/>
                      </a:schemeClr>
                    </a:solidFill>
                  </a:tcPr>
                </a:tc>
                <a:tc>
                  <a:txBody>
                    <a:bodyPr/>
                    <a:lstStyle/>
                    <a:p>
                      <a:r>
                        <a:rPr lang="en-US" dirty="0" smtClean="0"/>
                        <a:t>18-25</a:t>
                      </a:r>
                      <a:endParaRPr lang="en-US" dirty="0"/>
                    </a:p>
                  </a:txBody>
                  <a:tcPr>
                    <a:solidFill>
                      <a:schemeClr val="accent1">
                        <a:lumMod val="20000"/>
                        <a:lumOff val="80000"/>
                      </a:schemeClr>
                    </a:solidFill>
                  </a:tcPr>
                </a:tc>
                <a:tc>
                  <a:txBody>
                    <a:bodyPr/>
                    <a:lstStyle/>
                    <a:p>
                      <a:r>
                        <a:rPr lang="en-US" dirty="0" smtClean="0"/>
                        <a:t>30 - 360</a:t>
                      </a:r>
                      <a:endParaRPr lang="en-US" dirty="0"/>
                    </a:p>
                  </a:txBody>
                  <a:tcPr>
                    <a:solidFill>
                      <a:schemeClr val="accent1">
                        <a:lumMod val="20000"/>
                        <a:lumOff val="80000"/>
                      </a:schemeClr>
                    </a:solidFill>
                  </a:tcPr>
                </a:tc>
              </a:tr>
            </a:tbl>
          </a:graphicData>
        </a:graphic>
      </p:graphicFrame>
      <p:sp>
        <p:nvSpPr>
          <p:cNvPr id="6" name="TextBox 5"/>
          <p:cNvSpPr txBox="1"/>
          <p:nvPr/>
        </p:nvSpPr>
        <p:spPr>
          <a:xfrm>
            <a:off x="609600" y="152400"/>
            <a:ext cx="7239000" cy="923330"/>
          </a:xfrm>
          <a:prstGeom prst="rect">
            <a:avLst/>
          </a:prstGeom>
          <a:noFill/>
        </p:spPr>
        <p:txBody>
          <a:bodyPr wrap="square" rtlCol="0">
            <a:spAutoFit/>
          </a:bodyPr>
          <a:lstStyle/>
          <a:p>
            <a:r>
              <a:rPr lang="en-US" b="1" dirty="0" smtClean="0">
                <a:latin typeface="Arial" pitchFamily="34" charset="0"/>
                <a:cs typeface="Arial" pitchFamily="34" charset="0"/>
              </a:rPr>
              <a:t>Depending upon the species (and size), abundances of fish and invertebrates can be positively correlated, negatively correlated, or uncorrelated with freshwater inflow to the LSJR.  </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000" b="1" dirty="0" smtClean="0">
                <a:latin typeface="Arial" pitchFamily="34" charset="0"/>
                <a:cs typeface="Arial" pitchFamily="34" charset="0"/>
              </a:rPr>
              <a:t>Changes in hydrology can affect all components of the riverine ecosystem. We used separate workgroups to examine the potential effects on each component.</a:t>
            </a:r>
            <a:endParaRPr lang="en-US" sz="2000" b="1" dirty="0">
              <a:latin typeface="Arial" pitchFamily="34" charset="0"/>
              <a:cs typeface="Arial" pitchFamily="34" charset="0"/>
            </a:endParaRPr>
          </a:p>
        </p:txBody>
      </p:sp>
      <p:grpSp>
        <p:nvGrpSpPr>
          <p:cNvPr id="4" name="Group 33"/>
          <p:cNvGrpSpPr/>
          <p:nvPr/>
        </p:nvGrpSpPr>
        <p:grpSpPr>
          <a:xfrm>
            <a:off x="533400" y="2057400"/>
            <a:ext cx="7696200" cy="2286000"/>
            <a:chOff x="568916" y="2438400"/>
            <a:chExt cx="6799447" cy="2286000"/>
          </a:xfrm>
        </p:grpSpPr>
        <p:cxnSp>
          <p:nvCxnSpPr>
            <p:cNvPr id="7" name="Straight Connector 6"/>
            <p:cNvCxnSpPr/>
            <p:nvPr/>
          </p:nvCxnSpPr>
          <p:spPr>
            <a:xfrm rot="5400000">
              <a:off x="1368056" y="3241158"/>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727404" y="3283688"/>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5089452" y="3687726"/>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5419060" y="3443176"/>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6223591" y="3083442"/>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931195" y="3177362"/>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32"/>
            <p:cNvGrpSpPr/>
            <p:nvPr/>
          </p:nvGrpSpPr>
          <p:grpSpPr>
            <a:xfrm>
              <a:off x="568916" y="2438400"/>
              <a:ext cx="6799447" cy="2286000"/>
              <a:chOff x="568916" y="1687033"/>
              <a:chExt cx="6799447" cy="2286000"/>
            </a:xfrm>
          </p:grpSpPr>
          <p:sp>
            <p:nvSpPr>
              <p:cNvPr id="3" name="Freeform 2"/>
              <p:cNvSpPr/>
              <p:nvPr/>
            </p:nvSpPr>
            <p:spPr>
              <a:xfrm>
                <a:off x="838200" y="2362200"/>
                <a:ext cx="6530163" cy="1610833"/>
              </a:xfrm>
              <a:custGeom>
                <a:avLst/>
                <a:gdLst>
                  <a:gd name="connsiteX0" fmla="*/ 0 w 5920563"/>
                  <a:gd name="connsiteY0" fmla="*/ 187842 h 1458433"/>
                  <a:gd name="connsiteX1" fmla="*/ 1137684 w 5920563"/>
                  <a:gd name="connsiteY1" fmla="*/ 432391 h 1458433"/>
                  <a:gd name="connsiteX2" fmla="*/ 2764465 w 5920563"/>
                  <a:gd name="connsiteY2" fmla="*/ 1431851 h 1458433"/>
                  <a:gd name="connsiteX3" fmla="*/ 4561368 w 5920563"/>
                  <a:gd name="connsiteY3" fmla="*/ 272902 h 1458433"/>
                  <a:gd name="connsiteX4" fmla="*/ 5709684 w 5920563"/>
                  <a:gd name="connsiteY4" fmla="*/ 38986 h 1458433"/>
                  <a:gd name="connsiteX5" fmla="*/ 5826642 w 5920563"/>
                  <a:gd name="connsiteY5" fmla="*/ 38986 h 145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563" h="1458433">
                    <a:moveTo>
                      <a:pt x="0" y="187842"/>
                    </a:moveTo>
                    <a:cubicBezTo>
                      <a:pt x="338470" y="206449"/>
                      <a:pt x="676940" y="225056"/>
                      <a:pt x="1137684" y="432391"/>
                    </a:cubicBezTo>
                    <a:cubicBezTo>
                      <a:pt x="1598428" y="639726"/>
                      <a:pt x="2193851" y="1458433"/>
                      <a:pt x="2764465" y="1431851"/>
                    </a:cubicBezTo>
                    <a:cubicBezTo>
                      <a:pt x="3335079" y="1405270"/>
                      <a:pt x="4070498" y="505046"/>
                      <a:pt x="4561368" y="272902"/>
                    </a:cubicBezTo>
                    <a:cubicBezTo>
                      <a:pt x="5052238" y="40758"/>
                      <a:pt x="5498805" y="77972"/>
                      <a:pt x="5709684" y="38986"/>
                    </a:cubicBezTo>
                    <a:cubicBezTo>
                      <a:pt x="5920563" y="0"/>
                      <a:pt x="5873602" y="19493"/>
                      <a:pt x="5826642" y="38986"/>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b="1">
                  <a:latin typeface="Bookman Old Style" pitchFamily="18" charset="0"/>
                </a:endParaRPr>
              </a:p>
            </p:txBody>
          </p:sp>
          <p:cxnSp>
            <p:nvCxnSpPr>
              <p:cNvPr id="5" name="Straight Connector 4"/>
              <p:cNvCxnSpPr/>
              <p:nvPr/>
            </p:nvCxnSpPr>
            <p:spPr>
              <a:xfrm rot="5400000">
                <a:off x="762000" y="243840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a:off x="914400" y="243840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1835888" y="2635102"/>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2362200" y="297180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1525772" y="2550042"/>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655135" y="2592572"/>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006009" y="2711302"/>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2184990" y="2826488"/>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5567916" y="2603205"/>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066800" y="243840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270205" y="2806995"/>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107485" y="2570953"/>
                <a:ext cx="5015434" cy="3048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396408" y="2677633"/>
                <a:ext cx="1143000" cy="338554"/>
              </a:xfrm>
              <a:prstGeom prst="rect">
                <a:avLst/>
              </a:prstGeom>
              <a:noFill/>
              <a:ln w="25400">
                <a:noFill/>
              </a:ln>
            </p:spPr>
            <p:txBody>
              <a:bodyPr wrap="square" rtlCol="0">
                <a:spAutoFit/>
              </a:bodyPr>
              <a:lstStyle/>
              <a:p>
                <a:pPr algn="ctr"/>
                <a:r>
                  <a:rPr lang="en-US" sz="1600" b="1" dirty="0" smtClean="0">
                    <a:latin typeface="Bookman Old Style" pitchFamily="18" charset="0"/>
                  </a:rPr>
                  <a:t>Plankton</a:t>
                </a:r>
              </a:p>
            </p:txBody>
          </p:sp>
          <p:sp>
            <p:nvSpPr>
              <p:cNvPr id="27" name="TextBox 26"/>
              <p:cNvSpPr txBox="1"/>
              <p:nvPr/>
            </p:nvSpPr>
            <p:spPr>
              <a:xfrm>
                <a:off x="3339428" y="3124200"/>
                <a:ext cx="1470727" cy="338554"/>
              </a:xfrm>
              <a:prstGeom prst="rect">
                <a:avLst/>
              </a:prstGeom>
              <a:noFill/>
              <a:ln w="25400">
                <a:noFill/>
              </a:ln>
            </p:spPr>
            <p:txBody>
              <a:bodyPr wrap="square" rtlCol="0">
                <a:spAutoFit/>
              </a:bodyPr>
              <a:lstStyle/>
              <a:p>
                <a:pPr algn="ctr"/>
                <a:r>
                  <a:rPr lang="en-US" sz="1600" b="1" dirty="0" smtClean="0">
                    <a:latin typeface="Bookman Old Style" pitchFamily="18" charset="0"/>
                  </a:rPr>
                  <a:t>Nekton (Fish)</a:t>
                </a:r>
              </a:p>
            </p:txBody>
          </p:sp>
          <p:sp>
            <p:nvSpPr>
              <p:cNvPr id="28" name="TextBox 27"/>
              <p:cNvSpPr txBox="1"/>
              <p:nvPr/>
            </p:nvSpPr>
            <p:spPr>
              <a:xfrm>
                <a:off x="3352801" y="3515833"/>
                <a:ext cx="1066800" cy="338554"/>
              </a:xfrm>
              <a:prstGeom prst="rect">
                <a:avLst/>
              </a:prstGeom>
              <a:noFill/>
              <a:ln w="25400">
                <a:noFill/>
              </a:ln>
            </p:spPr>
            <p:txBody>
              <a:bodyPr wrap="square" rtlCol="0">
                <a:spAutoFit/>
              </a:bodyPr>
              <a:lstStyle/>
              <a:p>
                <a:pPr algn="ctr"/>
                <a:r>
                  <a:rPr lang="en-US" sz="1600" b="1" dirty="0" smtClean="0">
                    <a:latin typeface="Bookman Old Style" pitchFamily="18" charset="0"/>
                  </a:rPr>
                  <a:t>Benthos</a:t>
                </a:r>
              </a:p>
            </p:txBody>
          </p:sp>
          <p:sp>
            <p:nvSpPr>
              <p:cNvPr id="29" name="TextBox 28"/>
              <p:cNvSpPr txBox="1"/>
              <p:nvPr/>
            </p:nvSpPr>
            <p:spPr>
              <a:xfrm>
                <a:off x="5284436" y="2761036"/>
                <a:ext cx="1747321" cy="830997"/>
              </a:xfrm>
              <a:prstGeom prst="rect">
                <a:avLst/>
              </a:prstGeom>
              <a:noFill/>
              <a:ln w="25400">
                <a:noFill/>
              </a:ln>
            </p:spPr>
            <p:txBody>
              <a:bodyPr wrap="square" rtlCol="0">
                <a:spAutoFit/>
              </a:bodyPr>
              <a:lstStyle/>
              <a:p>
                <a:pPr algn="ctr"/>
                <a:r>
                  <a:rPr lang="en-US" sz="1600" b="1" dirty="0" smtClean="0">
                    <a:latin typeface="Bookman Old Style" pitchFamily="18" charset="0"/>
                  </a:rPr>
                  <a:t>Submersed Aquatic Vegetation</a:t>
                </a:r>
              </a:p>
            </p:txBody>
          </p:sp>
          <p:sp>
            <p:nvSpPr>
              <p:cNvPr id="30" name="TextBox 29"/>
              <p:cNvSpPr txBox="1"/>
              <p:nvPr/>
            </p:nvSpPr>
            <p:spPr>
              <a:xfrm>
                <a:off x="990600" y="1687033"/>
                <a:ext cx="1447800" cy="584775"/>
              </a:xfrm>
              <a:prstGeom prst="rect">
                <a:avLst/>
              </a:prstGeom>
              <a:noFill/>
              <a:ln w="25400">
                <a:noFill/>
              </a:ln>
            </p:spPr>
            <p:txBody>
              <a:bodyPr wrap="square" rtlCol="0">
                <a:spAutoFit/>
              </a:bodyPr>
              <a:lstStyle/>
              <a:p>
                <a:pPr algn="ctr"/>
                <a:r>
                  <a:rPr lang="en-US" sz="1600" b="1" dirty="0" smtClean="0">
                    <a:latin typeface="Bookman Old Style" pitchFamily="18" charset="0"/>
                  </a:rPr>
                  <a:t>Wetland Vegetation</a:t>
                </a:r>
                <a:endParaRPr lang="en-US" sz="1600" b="1" dirty="0">
                  <a:latin typeface="Bookman Old Style" pitchFamily="18" charset="0"/>
                </a:endParaRPr>
              </a:p>
            </p:txBody>
          </p:sp>
          <p:sp>
            <p:nvSpPr>
              <p:cNvPr id="31" name="TextBox 30"/>
              <p:cNvSpPr txBox="1"/>
              <p:nvPr/>
            </p:nvSpPr>
            <p:spPr>
              <a:xfrm>
                <a:off x="568916" y="2931058"/>
                <a:ext cx="1952316" cy="584775"/>
              </a:xfrm>
              <a:prstGeom prst="rect">
                <a:avLst/>
              </a:prstGeom>
              <a:noFill/>
              <a:ln w="25400">
                <a:noFill/>
              </a:ln>
            </p:spPr>
            <p:txBody>
              <a:bodyPr wrap="square" rtlCol="0">
                <a:spAutoFit/>
              </a:bodyPr>
              <a:lstStyle/>
              <a:p>
                <a:pPr algn="ctr"/>
                <a:r>
                  <a:rPr lang="en-US" sz="1600" b="1" dirty="0" smtClean="0">
                    <a:latin typeface="Bookman Old Style" pitchFamily="18" charset="0"/>
                  </a:rPr>
                  <a:t>Biogeochemistry of Wetland Soils</a:t>
                </a:r>
              </a:p>
            </p:txBody>
          </p:sp>
          <p:sp>
            <p:nvSpPr>
              <p:cNvPr id="32" name="TextBox 31"/>
              <p:cNvSpPr txBox="1"/>
              <p:nvPr/>
            </p:nvSpPr>
            <p:spPr>
              <a:xfrm>
                <a:off x="5638800" y="1687033"/>
                <a:ext cx="1371600" cy="584775"/>
              </a:xfrm>
              <a:prstGeom prst="rect">
                <a:avLst/>
              </a:prstGeom>
              <a:noFill/>
              <a:ln w="25400">
                <a:noFill/>
              </a:ln>
            </p:spPr>
            <p:txBody>
              <a:bodyPr wrap="square" rtlCol="0">
                <a:spAutoFit/>
              </a:bodyPr>
              <a:lstStyle/>
              <a:p>
                <a:pPr algn="ctr"/>
                <a:r>
                  <a:rPr lang="en-US" sz="1600" b="1" dirty="0" smtClean="0">
                    <a:latin typeface="Bookman Old Style" pitchFamily="18" charset="0"/>
                  </a:rPr>
                  <a:t>Floodplain Wildlife</a:t>
                </a:r>
              </a:p>
            </p:txBody>
          </p:sp>
        </p:grpSp>
      </p:grpSp>
      <p:sp>
        <p:nvSpPr>
          <p:cNvPr id="36" name="Rectangle 35"/>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590800" y="2971800"/>
            <a:ext cx="1207496" cy="584775"/>
          </a:xfrm>
          <a:prstGeom prst="rect">
            <a:avLst/>
          </a:prstGeom>
          <a:noFill/>
          <a:ln w="25400">
            <a:noFill/>
          </a:ln>
        </p:spPr>
        <p:txBody>
          <a:bodyPr wrap="square" rtlCol="0">
            <a:spAutoFit/>
          </a:bodyPr>
          <a:lstStyle/>
          <a:p>
            <a:pPr algn="ctr"/>
            <a:r>
              <a:rPr lang="en-US" sz="1600" b="1" dirty="0" smtClean="0">
                <a:latin typeface="Bookman Old Style" pitchFamily="18" charset="0"/>
              </a:rPr>
              <a:t>Water Quality</a:t>
            </a:r>
          </a:p>
        </p:txBody>
      </p:sp>
      <p:cxnSp>
        <p:nvCxnSpPr>
          <p:cNvPr id="34" name="Straight Connector 33"/>
          <p:cNvCxnSpPr/>
          <p:nvPr/>
        </p:nvCxnSpPr>
        <p:spPr>
          <a:xfrm>
            <a:off x="1447800" y="2667000"/>
            <a:ext cx="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34200" y="2590800"/>
            <a:ext cx="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315200" y="2590800"/>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7357808" y="2664342"/>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print"/>
          <a:srcRect/>
          <a:stretch>
            <a:fillRect/>
          </a:stretch>
        </p:blipFill>
        <p:spPr bwMode="auto">
          <a:xfrm>
            <a:off x="2133600" y="1143000"/>
            <a:ext cx="4876800" cy="5257800"/>
          </a:xfrm>
          <a:prstGeom prst="rect">
            <a:avLst/>
          </a:prstGeom>
          <a:noFill/>
          <a:ln w="9525">
            <a:noFill/>
            <a:miter lim="800000"/>
            <a:headEnd/>
            <a:tailEnd/>
          </a:ln>
        </p:spPr>
      </p:pic>
      <p:sp>
        <p:nvSpPr>
          <p:cNvPr id="4" name="TextBox 3"/>
          <p:cNvSpPr txBox="1"/>
          <p:nvPr/>
        </p:nvSpPr>
        <p:spPr>
          <a:xfrm>
            <a:off x="457200" y="228600"/>
            <a:ext cx="7924800" cy="646331"/>
          </a:xfrm>
          <a:prstGeom prst="rect">
            <a:avLst/>
          </a:prstGeom>
          <a:noFill/>
        </p:spPr>
        <p:txBody>
          <a:bodyPr wrap="square" rtlCol="0">
            <a:spAutoFit/>
          </a:bodyPr>
          <a:lstStyle/>
          <a:p>
            <a:r>
              <a:rPr lang="en-US" dirty="0" smtClean="0"/>
              <a:t>Although salinity isopleths move with variation in freshwater inflows, the mean annual areas of salinity zones  varied little among withdrawal scenarios.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5222.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228600" y="6324600"/>
            <a:ext cx="2895600" cy="276999"/>
          </a:xfrm>
          <a:prstGeom prst="rect">
            <a:avLst/>
          </a:prstGeom>
          <a:noFill/>
        </p:spPr>
        <p:txBody>
          <a:bodyPr wrap="square" rtlCol="0">
            <a:spAutoFit/>
          </a:bodyPr>
          <a:lstStyle/>
          <a:p>
            <a:pPr algn="ctr"/>
            <a:r>
              <a:rPr lang="en-US" sz="1200" b="1" i="1" dirty="0" smtClean="0">
                <a:solidFill>
                  <a:srgbClr val="FFFF00"/>
                </a:solidFill>
              </a:rPr>
              <a:t>Photograph: Dean Campbell</a:t>
            </a:r>
            <a:endParaRPr lang="en-US" sz="1200" b="1" i="1" dirty="0">
              <a:solidFill>
                <a:srgbClr val="FFFF00"/>
              </a:solidFill>
            </a:endParaRPr>
          </a:p>
        </p:txBody>
      </p:sp>
      <p:sp>
        <p:nvSpPr>
          <p:cNvPr id="6" name="Rectangle 5"/>
          <p:cNvSpPr/>
          <p:nvPr/>
        </p:nvSpPr>
        <p:spPr>
          <a:xfrm>
            <a:off x="3581400" y="609600"/>
            <a:ext cx="4572000" cy="523220"/>
          </a:xfrm>
          <a:prstGeom prst="rect">
            <a:avLst/>
          </a:prstGeom>
        </p:spPr>
        <p:txBody>
          <a:bodyPr>
            <a:spAutoFit/>
          </a:bodyPr>
          <a:lstStyle/>
          <a:p>
            <a:pPr algn="ctr"/>
            <a:r>
              <a:rPr lang="en-US" sz="2800" b="1" dirty="0" smtClean="0"/>
              <a:t>Ecosystems are complex. </a:t>
            </a:r>
            <a:endParaRPr 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76200"/>
            <a:ext cx="7924800" cy="923330"/>
          </a:xfrm>
          <a:prstGeom prst="rect">
            <a:avLst/>
          </a:prstGeom>
          <a:noFill/>
        </p:spPr>
        <p:txBody>
          <a:bodyPr wrap="square" rtlCol="0">
            <a:spAutoFit/>
          </a:bodyPr>
          <a:lstStyle/>
          <a:p>
            <a:r>
              <a:rPr lang="en-US" u="sng" dirty="0" smtClean="0">
                <a:latin typeface="Bookman Old Style" pitchFamily="18" charset="0"/>
              </a:rPr>
              <a:t>Complexity and Scientific Uncertainty </a:t>
            </a:r>
            <a:r>
              <a:rPr lang="en-US" dirty="0" smtClean="0">
                <a:latin typeface="Bookman Old Style" pitchFamily="18" charset="0"/>
              </a:rPr>
              <a:t>- Ecosystems are extraordinarily complex. Predictions for such complex systems will always have an associated level of scientific uncertainty. </a:t>
            </a:r>
            <a:endParaRPr lang="en-US" dirty="0">
              <a:latin typeface="Bookman Old Style" pitchFamily="18" charset="0"/>
            </a:endParaRPr>
          </a:p>
        </p:txBody>
      </p:sp>
      <p:pic>
        <p:nvPicPr>
          <p:cNvPr id="4" name="Picture 3" descr="simplified foodwewb nw atlantic.gif"/>
          <p:cNvPicPr>
            <a:picLocks noChangeAspect="1"/>
          </p:cNvPicPr>
          <p:nvPr/>
        </p:nvPicPr>
        <p:blipFill>
          <a:blip r:embed="rId2" cstate="print"/>
          <a:stretch>
            <a:fillRect/>
          </a:stretch>
        </p:blipFill>
        <p:spPr>
          <a:xfrm>
            <a:off x="956150" y="1371600"/>
            <a:ext cx="3203473" cy="5029200"/>
          </a:xfrm>
          <a:prstGeom prst="rect">
            <a:avLst/>
          </a:prstGeom>
        </p:spPr>
      </p:pic>
      <p:pic>
        <p:nvPicPr>
          <p:cNvPr id="5" name="Picture 4" descr="2003-04-food_web little rock lake wisconsin.jpg"/>
          <p:cNvPicPr>
            <a:picLocks noChangeAspect="1"/>
          </p:cNvPicPr>
          <p:nvPr/>
        </p:nvPicPr>
        <p:blipFill>
          <a:blip r:embed="rId3" cstate="print"/>
          <a:stretch>
            <a:fillRect/>
          </a:stretch>
        </p:blipFill>
        <p:spPr>
          <a:xfrm>
            <a:off x="4648201" y="1270000"/>
            <a:ext cx="3810000" cy="2692400"/>
          </a:xfrm>
          <a:prstGeom prst="rect">
            <a:avLst/>
          </a:prstGeom>
        </p:spPr>
      </p:pic>
      <p:sp>
        <p:nvSpPr>
          <p:cNvPr id="6" name="TextBox 5"/>
          <p:cNvSpPr txBox="1"/>
          <p:nvPr/>
        </p:nvSpPr>
        <p:spPr>
          <a:xfrm>
            <a:off x="1066800" y="6400800"/>
            <a:ext cx="2362200" cy="307777"/>
          </a:xfrm>
          <a:prstGeom prst="rect">
            <a:avLst/>
          </a:prstGeom>
          <a:noFill/>
        </p:spPr>
        <p:txBody>
          <a:bodyPr wrap="square" rtlCol="0">
            <a:spAutoFit/>
          </a:bodyPr>
          <a:lstStyle/>
          <a:p>
            <a:r>
              <a:rPr lang="en-US" sz="1400" i="1" dirty="0" err="1" smtClean="0"/>
              <a:t>Lavigne</a:t>
            </a:r>
            <a:r>
              <a:rPr lang="en-US" sz="1400" i="1" dirty="0" smtClean="0"/>
              <a:t> &amp; Fink, 2001.</a:t>
            </a:r>
            <a:endParaRPr lang="en-US" sz="1400" i="1" dirty="0"/>
          </a:p>
        </p:txBody>
      </p:sp>
      <p:sp>
        <p:nvSpPr>
          <p:cNvPr id="7" name="TextBox 6"/>
          <p:cNvSpPr txBox="1"/>
          <p:nvPr/>
        </p:nvSpPr>
        <p:spPr>
          <a:xfrm>
            <a:off x="4724400" y="3657600"/>
            <a:ext cx="3886200" cy="553998"/>
          </a:xfrm>
          <a:prstGeom prst="rect">
            <a:avLst/>
          </a:prstGeom>
          <a:noFill/>
        </p:spPr>
        <p:txBody>
          <a:bodyPr wrap="square" rtlCol="0">
            <a:spAutoFit/>
          </a:bodyPr>
          <a:lstStyle/>
          <a:p>
            <a:r>
              <a:rPr lang="en-US" sz="1600" dirty="0" smtClean="0"/>
              <a:t>Food web of Little Rock Lake, Wisconsin</a:t>
            </a:r>
          </a:p>
          <a:p>
            <a:r>
              <a:rPr lang="en-US" sz="1400" i="1" dirty="0" smtClean="0"/>
              <a:t>Yoon et al., 2005.</a:t>
            </a:r>
            <a:endParaRPr lang="en-US" sz="1400" i="1" dirty="0"/>
          </a:p>
        </p:txBody>
      </p:sp>
      <p:sp>
        <p:nvSpPr>
          <p:cNvPr id="8" name="TextBox 7"/>
          <p:cNvSpPr txBox="1"/>
          <p:nvPr/>
        </p:nvSpPr>
        <p:spPr>
          <a:xfrm>
            <a:off x="4648200" y="4572000"/>
            <a:ext cx="4267200" cy="1477328"/>
          </a:xfrm>
          <a:prstGeom prst="rect">
            <a:avLst/>
          </a:prstGeom>
          <a:noFill/>
        </p:spPr>
        <p:txBody>
          <a:bodyPr wrap="square" rtlCol="0">
            <a:spAutoFit/>
          </a:bodyPr>
          <a:lstStyle/>
          <a:p>
            <a:r>
              <a:rPr lang="en-US" dirty="0" smtClean="0"/>
              <a:t>These food webs illustrate the </a:t>
            </a:r>
            <a:r>
              <a:rPr lang="en-US" dirty="0" err="1" smtClean="0"/>
              <a:t>trophic</a:t>
            </a:r>
            <a:r>
              <a:rPr lang="en-US" dirty="0" smtClean="0"/>
              <a:t> complexity of ecosystems.  The complexity  would increase considerably if interactions with physical and chemical variables were included. </a:t>
            </a:r>
            <a:endParaRPr lang="en-US" dirty="0"/>
          </a:p>
        </p:txBody>
      </p:sp>
      <p:sp>
        <p:nvSpPr>
          <p:cNvPr id="9" name="Rectangle 8"/>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Curved Connector 127"/>
          <p:cNvCxnSpPr>
            <a:stCxn id="113" idx="3"/>
            <a:endCxn id="30" idx="3"/>
          </p:cNvCxnSpPr>
          <p:nvPr/>
        </p:nvCxnSpPr>
        <p:spPr>
          <a:xfrm flipH="1" flipV="1">
            <a:off x="4267200" y="1343229"/>
            <a:ext cx="3657600" cy="2293928"/>
          </a:xfrm>
          <a:prstGeom prst="curvedConnector3">
            <a:avLst>
              <a:gd name="adj1" fmla="val -6250"/>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3" name="Shape 122"/>
          <p:cNvCxnSpPr>
            <a:stCxn id="88" idx="3"/>
            <a:endCxn id="92" idx="0"/>
          </p:cNvCxnSpPr>
          <p:nvPr/>
        </p:nvCxnSpPr>
        <p:spPr>
          <a:xfrm flipV="1">
            <a:off x="4272845" y="2410349"/>
            <a:ext cx="1881994" cy="910177"/>
          </a:xfrm>
          <a:prstGeom prst="curvedConnector4">
            <a:avLst>
              <a:gd name="adj1" fmla="val 18572"/>
              <a:gd name="adj2" fmla="val 110233"/>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3" name="Curved Connector 222"/>
          <p:cNvCxnSpPr>
            <a:stCxn id="79" idx="1"/>
            <a:endCxn id="57" idx="1"/>
          </p:cNvCxnSpPr>
          <p:nvPr/>
        </p:nvCxnSpPr>
        <p:spPr>
          <a:xfrm rot="10800000" flipH="1" flipV="1">
            <a:off x="2165260" y="4419599"/>
            <a:ext cx="1567336" cy="1528763"/>
          </a:xfrm>
          <a:prstGeom prst="curvedConnector3">
            <a:avLst>
              <a:gd name="adj1" fmla="val -14585"/>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1" name="Shape 170"/>
          <p:cNvCxnSpPr>
            <a:stCxn id="76" idx="0"/>
            <a:endCxn id="59" idx="1"/>
          </p:cNvCxnSpPr>
          <p:nvPr/>
        </p:nvCxnSpPr>
        <p:spPr>
          <a:xfrm rot="16200000" flipH="1">
            <a:off x="4626659" y="4017060"/>
            <a:ext cx="1476376" cy="2529106"/>
          </a:xfrm>
          <a:prstGeom prst="curvedConnector4">
            <a:avLst>
              <a:gd name="adj1" fmla="val -15484"/>
              <a:gd name="adj2" fmla="val 60258"/>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0" name="Shape 149"/>
          <p:cNvCxnSpPr>
            <a:stCxn id="47" idx="3"/>
            <a:endCxn id="59" idx="0"/>
          </p:cNvCxnSpPr>
          <p:nvPr/>
        </p:nvCxnSpPr>
        <p:spPr>
          <a:xfrm flipH="1">
            <a:off x="7096125" y="3944170"/>
            <a:ext cx="828675" cy="1856556"/>
          </a:xfrm>
          <a:prstGeom prst="curvedConnector4">
            <a:avLst>
              <a:gd name="adj1" fmla="val -27586"/>
              <a:gd name="adj2" fmla="val 53569"/>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8" name="Shape 147"/>
          <p:cNvCxnSpPr>
            <a:stCxn id="113" idx="3"/>
            <a:endCxn id="59" idx="0"/>
          </p:cNvCxnSpPr>
          <p:nvPr/>
        </p:nvCxnSpPr>
        <p:spPr>
          <a:xfrm flipH="1">
            <a:off x="7096125" y="3637157"/>
            <a:ext cx="828675" cy="2163569"/>
          </a:xfrm>
          <a:prstGeom prst="curvedConnector4">
            <a:avLst>
              <a:gd name="adj1" fmla="val -27586"/>
              <a:gd name="adj2" fmla="val 52894"/>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 name="TextBox 55"/>
          <p:cNvSpPr txBox="1">
            <a:spLocks noChangeAspect="1"/>
          </p:cNvSpPr>
          <p:nvPr/>
        </p:nvSpPr>
        <p:spPr>
          <a:xfrm>
            <a:off x="152400" y="3886200"/>
            <a:ext cx="872358" cy="277002"/>
          </a:xfrm>
          <a:prstGeom prst="rect">
            <a:avLst/>
          </a:prstGeom>
          <a:solidFill>
            <a:schemeClr val="bg1">
              <a:lumMod val="65000"/>
            </a:schemeClr>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kern="1200" dirty="0" smtClean="0">
                <a:latin typeface="Calibri"/>
                <a:ea typeface="+mn-ea"/>
                <a:cs typeface="+mn-cs"/>
              </a:rPr>
              <a:t>↑Withdrawal </a:t>
            </a:r>
            <a:endParaRPr lang="en-US" sz="900" b="1" kern="1200" dirty="0">
              <a:latin typeface="Calibri"/>
              <a:ea typeface="+mn-ea"/>
              <a:cs typeface="+mn-cs"/>
            </a:endParaRPr>
          </a:p>
        </p:txBody>
      </p:sp>
      <p:cxnSp>
        <p:nvCxnSpPr>
          <p:cNvPr id="7" name="Elbow Connector 6"/>
          <p:cNvCxnSpPr>
            <a:stCxn id="5" idx="3"/>
            <a:endCxn id="22" idx="1"/>
          </p:cNvCxnSpPr>
          <p:nvPr/>
        </p:nvCxnSpPr>
        <p:spPr>
          <a:xfrm flipV="1">
            <a:off x="1024758" y="2098484"/>
            <a:ext cx="448805" cy="1926217"/>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hape 8"/>
          <p:cNvCxnSpPr>
            <a:stCxn id="6" idx="0"/>
            <a:endCxn id="25" idx="3"/>
          </p:cNvCxnSpPr>
          <p:nvPr/>
        </p:nvCxnSpPr>
        <p:spPr>
          <a:xfrm rot="16200000" flipV="1">
            <a:off x="6836653" y="1716324"/>
            <a:ext cx="349463" cy="1030668"/>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5" idx="3"/>
            <a:endCxn id="45" idx="1"/>
          </p:cNvCxnSpPr>
          <p:nvPr/>
        </p:nvCxnSpPr>
        <p:spPr>
          <a:xfrm flipV="1">
            <a:off x="1024758" y="3887487"/>
            <a:ext cx="456721" cy="137214"/>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286"/>
          <p:cNvGrpSpPr/>
          <p:nvPr/>
        </p:nvGrpSpPr>
        <p:grpSpPr>
          <a:xfrm>
            <a:off x="1473562" y="6095998"/>
            <a:ext cx="4774838" cy="457201"/>
            <a:chOff x="2895600" y="17614133"/>
            <a:chExt cx="13676346" cy="1283467"/>
          </a:xfrm>
        </p:grpSpPr>
        <p:sp>
          <p:nvSpPr>
            <p:cNvPr id="82" name="TextBox 2"/>
            <p:cNvSpPr txBox="1">
              <a:spLocks noChangeAspect="1"/>
            </p:cNvSpPr>
            <p:nvPr/>
          </p:nvSpPr>
          <p:spPr>
            <a:xfrm>
              <a:off x="2895600" y="17614133"/>
              <a:ext cx="2845387" cy="1069559"/>
            </a:xfrm>
            <a:prstGeom prst="rect">
              <a:avLst/>
            </a:prstGeom>
            <a:solidFill>
              <a:schemeClr val="bg1">
                <a:lumMod val="65000"/>
              </a:schemeClr>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900" b="1" kern="1200" dirty="0" smtClean="0">
                  <a:solidFill>
                    <a:prstClr val="black"/>
                  </a:solidFill>
                  <a:latin typeface="Calibri"/>
                  <a:ea typeface="+mn-ea"/>
                  <a:cs typeface="+mn-cs"/>
                </a:rPr>
                <a:t>↑Entrainment/ Impingement</a:t>
              </a:r>
              <a:endParaRPr lang="en-US" sz="900" b="1" kern="1200" dirty="0">
                <a:solidFill>
                  <a:prstClr val="black"/>
                </a:solidFill>
                <a:latin typeface="Calibri"/>
                <a:ea typeface="+mn-ea"/>
                <a:cs typeface="+mn-cs"/>
              </a:endParaRPr>
            </a:p>
          </p:txBody>
        </p:sp>
        <p:sp>
          <p:nvSpPr>
            <p:cNvPr id="83" name="TextBox 49"/>
            <p:cNvSpPr txBox="1">
              <a:spLocks noChangeAspect="1"/>
            </p:cNvSpPr>
            <p:nvPr/>
          </p:nvSpPr>
          <p:spPr>
            <a:xfrm>
              <a:off x="13152600" y="17828049"/>
              <a:ext cx="3419346" cy="1069551"/>
            </a:xfrm>
            <a:prstGeom prst="rect">
              <a:avLst/>
            </a:prstGeom>
            <a:solidFill>
              <a:srgbClr val="FFAE37"/>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prstClr val="black"/>
                  </a:solidFill>
                  <a:latin typeface="Calibri"/>
                </a:rPr>
                <a:t>↓FW Fish reproductive success</a:t>
              </a:r>
              <a:endParaRPr lang="en-US" sz="900" b="1" kern="1200" dirty="0">
                <a:solidFill>
                  <a:prstClr val="black"/>
                </a:solidFill>
                <a:latin typeface="Calibri"/>
                <a:ea typeface="+mn-ea"/>
                <a:cs typeface="+mn-cs"/>
              </a:endParaRPr>
            </a:p>
          </p:txBody>
        </p:sp>
        <p:cxnSp>
          <p:nvCxnSpPr>
            <p:cNvPr id="84" name="Elbow Connector 83"/>
            <p:cNvCxnSpPr>
              <a:stCxn id="82" idx="3"/>
              <a:endCxn id="83" idx="1"/>
            </p:cNvCxnSpPr>
            <p:nvPr/>
          </p:nvCxnSpPr>
          <p:spPr>
            <a:xfrm>
              <a:off x="5740987" y="18148913"/>
              <a:ext cx="7411614" cy="213914"/>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3" name="Group 284"/>
          <p:cNvGrpSpPr/>
          <p:nvPr/>
        </p:nvGrpSpPr>
        <p:grpSpPr>
          <a:xfrm>
            <a:off x="1476375" y="4191000"/>
            <a:ext cx="6711168" cy="1590675"/>
            <a:chOff x="2979857" y="12266360"/>
            <a:chExt cx="19222488" cy="4465387"/>
          </a:xfrm>
        </p:grpSpPr>
        <p:sp>
          <p:nvSpPr>
            <p:cNvPr id="64" name="TextBox 30"/>
            <p:cNvSpPr txBox="1">
              <a:spLocks noChangeAspect="1"/>
            </p:cNvSpPr>
            <p:nvPr/>
          </p:nvSpPr>
          <p:spPr>
            <a:xfrm>
              <a:off x="15377229" y="14191557"/>
              <a:ext cx="2580455" cy="1069554"/>
            </a:xfrm>
            <a:prstGeom prst="rect">
              <a:avLst/>
            </a:prstGeom>
            <a:solidFill>
              <a:srgbClr val="6A5034"/>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schemeClr val="bg1"/>
                  </a:solidFill>
                  <a:latin typeface="Calibri"/>
                </a:rPr>
                <a:t>↓Wetland Soil Accretion Rate</a:t>
              </a:r>
              <a:endParaRPr lang="en-US" sz="900" b="1" kern="1200" dirty="0">
                <a:solidFill>
                  <a:schemeClr val="bg1"/>
                </a:solidFill>
                <a:latin typeface="Calibri"/>
                <a:ea typeface="+mn-ea"/>
                <a:cs typeface="+mn-cs"/>
              </a:endParaRPr>
            </a:p>
          </p:txBody>
        </p:sp>
        <p:sp>
          <p:nvSpPr>
            <p:cNvPr id="65" name="TextBox 2"/>
            <p:cNvSpPr txBox="1">
              <a:spLocks noChangeAspect="1"/>
            </p:cNvSpPr>
            <p:nvPr/>
          </p:nvSpPr>
          <p:spPr>
            <a:xfrm>
              <a:off x="2979857" y="14405468"/>
              <a:ext cx="1800610" cy="935514"/>
            </a:xfrm>
            <a:prstGeom prst="rect">
              <a:avLst/>
            </a:prstGeom>
            <a:solidFill>
              <a:schemeClr val="bg1">
                <a:lumMod val="65000"/>
                <a:alpha val="75000"/>
              </a:schemeClr>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900" b="1" kern="1200" dirty="0" smtClean="0">
                  <a:solidFill>
                    <a:prstClr val="black"/>
                  </a:solidFill>
                  <a:latin typeface="Calibri"/>
                  <a:ea typeface="+mn-ea"/>
                  <a:cs typeface="+mn-cs"/>
                </a:rPr>
                <a:t>↓Water level</a:t>
              </a:r>
              <a:endParaRPr lang="en-US" sz="900" b="1" kern="1200" dirty="0">
                <a:solidFill>
                  <a:prstClr val="black"/>
                </a:solidFill>
                <a:latin typeface="Calibri"/>
                <a:ea typeface="+mn-ea"/>
                <a:cs typeface="+mn-cs"/>
              </a:endParaRPr>
            </a:p>
          </p:txBody>
        </p:sp>
        <p:sp>
          <p:nvSpPr>
            <p:cNvPr id="66" name="TextBox 15"/>
            <p:cNvSpPr txBox="1"/>
            <p:nvPr/>
          </p:nvSpPr>
          <p:spPr>
            <a:xfrm>
              <a:off x="8545429" y="14669864"/>
              <a:ext cx="2346210" cy="1446887"/>
            </a:xfrm>
            <a:prstGeom prst="rect">
              <a:avLst/>
            </a:prstGeom>
            <a:solidFill>
              <a:srgbClr val="6A5034"/>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chemeClr val="bg1"/>
                  </a:solidFill>
                  <a:latin typeface="Calibri" pitchFamily="34" charset="0"/>
                </a:rPr>
                <a:t>↑ Oxidation Soil Organic Matter</a:t>
              </a:r>
              <a:endParaRPr lang="en-US" sz="900" b="1" dirty="0">
                <a:solidFill>
                  <a:schemeClr val="bg1"/>
                </a:solidFill>
                <a:latin typeface="Calibri" pitchFamily="34" charset="0"/>
              </a:endParaRPr>
            </a:p>
          </p:txBody>
        </p:sp>
        <p:sp>
          <p:nvSpPr>
            <p:cNvPr id="67" name="TextBox 17"/>
            <p:cNvSpPr txBox="1">
              <a:spLocks noChangeAspect="1"/>
            </p:cNvSpPr>
            <p:nvPr/>
          </p:nvSpPr>
          <p:spPr>
            <a:xfrm>
              <a:off x="11410000" y="14405468"/>
              <a:ext cx="2837330" cy="1283465"/>
            </a:xfrm>
            <a:prstGeom prst="rect">
              <a:avLst/>
            </a:prstGeom>
            <a:solidFill>
              <a:srgbClr val="6A5034"/>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schemeClr val="bg1"/>
                  </a:solidFill>
                  <a:latin typeface="Calibri"/>
                </a:rPr>
                <a:t>↑C,N,P</a:t>
              </a:r>
              <a:r>
                <a:rPr lang="en-US" sz="900" b="1" kern="1200" dirty="0" smtClean="0">
                  <a:solidFill>
                    <a:schemeClr val="bg1"/>
                  </a:solidFill>
                  <a:latin typeface="Calibri"/>
                  <a:ea typeface="+mn-ea"/>
                  <a:cs typeface="+mn-cs"/>
                </a:rPr>
                <a:t> Release – gaseous, dissolved</a:t>
              </a:r>
              <a:endParaRPr lang="en-US" sz="900" b="1" kern="1200" dirty="0">
                <a:solidFill>
                  <a:schemeClr val="bg1"/>
                </a:solidFill>
                <a:latin typeface="Calibri"/>
                <a:ea typeface="+mn-ea"/>
                <a:cs typeface="+mn-cs"/>
              </a:endParaRPr>
            </a:p>
          </p:txBody>
        </p:sp>
        <p:cxnSp>
          <p:nvCxnSpPr>
            <p:cNvPr id="68" name="Elbow Connector 67"/>
            <p:cNvCxnSpPr>
              <a:stCxn id="66" idx="3"/>
              <a:endCxn id="67" idx="1"/>
            </p:cNvCxnSpPr>
            <p:nvPr/>
          </p:nvCxnSpPr>
          <p:spPr>
            <a:xfrm flipV="1">
              <a:off x="10891639" y="15047200"/>
              <a:ext cx="518361" cy="346109"/>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9" name="Elbow Connector 68"/>
            <p:cNvCxnSpPr>
              <a:stCxn id="67" idx="3"/>
              <a:endCxn id="64" idx="1"/>
            </p:cNvCxnSpPr>
            <p:nvPr/>
          </p:nvCxnSpPr>
          <p:spPr>
            <a:xfrm flipV="1">
              <a:off x="14247330" y="14726334"/>
              <a:ext cx="1129899" cy="320866"/>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0" name="TextBox 49"/>
            <p:cNvSpPr txBox="1">
              <a:spLocks noChangeAspect="1"/>
            </p:cNvSpPr>
            <p:nvPr/>
          </p:nvSpPr>
          <p:spPr>
            <a:xfrm>
              <a:off x="13592562" y="15786127"/>
              <a:ext cx="3994465" cy="945620"/>
            </a:xfrm>
            <a:prstGeom prst="rect">
              <a:avLst/>
            </a:prstGeom>
            <a:solidFill>
              <a:srgbClr val="FFFF00">
                <a:alpha val="60000"/>
              </a:srgbClr>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prstClr val="black"/>
                  </a:solidFill>
                  <a:latin typeface="Calibri"/>
                </a:rPr>
                <a:t>Δ Wetland Vegetation/ Wetland Acreage</a:t>
              </a:r>
            </a:p>
          </p:txBody>
        </p:sp>
        <p:sp>
          <p:nvSpPr>
            <p:cNvPr id="71" name="TextBox 49"/>
            <p:cNvSpPr txBox="1">
              <a:spLocks noChangeAspect="1"/>
            </p:cNvSpPr>
            <p:nvPr/>
          </p:nvSpPr>
          <p:spPr>
            <a:xfrm>
              <a:off x="5410199" y="14405468"/>
              <a:ext cx="2289447" cy="1497378"/>
            </a:xfrm>
            <a:prstGeom prst="rect">
              <a:avLst/>
            </a:prstGeom>
            <a:solidFill>
              <a:schemeClr val="bg1">
                <a:lumMod val="65000"/>
              </a:schemeClr>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prstClr val="black"/>
                  </a:solidFill>
                  <a:latin typeface="Calibri"/>
                </a:rPr>
                <a:t>↓ Stage-frequency distribution</a:t>
              </a:r>
              <a:endParaRPr lang="en-US" sz="900" b="1" kern="1200" dirty="0">
                <a:solidFill>
                  <a:prstClr val="black"/>
                </a:solidFill>
                <a:latin typeface="Calibri"/>
                <a:ea typeface="+mn-ea"/>
                <a:cs typeface="+mn-cs"/>
              </a:endParaRPr>
            </a:p>
          </p:txBody>
        </p:sp>
        <p:cxnSp>
          <p:nvCxnSpPr>
            <p:cNvPr id="72" name="Elbow Connector 71"/>
            <p:cNvCxnSpPr>
              <a:stCxn id="65" idx="3"/>
              <a:endCxn id="71" idx="1"/>
            </p:cNvCxnSpPr>
            <p:nvPr/>
          </p:nvCxnSpPr>
          <p:spPr>
            <a:xfrm>
              <a:off x="4780467" y="14873225"/>
              <a:ext cx="629732" cy="280933"/>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3" name="Elbow Connector 72"/>
            <p:cNvCxnSpPr>
              <a:stCxn id="71" idx="3"/>
              <a:endCxn id="66" idx="1"/>
            </p:cNvCxnSpPr>
            <p:nvPr/>
          </p:nvCxnSpPr>
          <p:spPr>
            <a:xfrm>
              <a:off x="7699646" y="15154158"/>
              <a:ext cx="845783" cy="239151"/>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5" name="Elbow Connector 74"/>
            <p:cNvCxnSpPr>
              <a:stCxn id="70" idx="3"/>
              <a:endCxn id="74" idx="1"/>
            </p:cNvCxnSpPr>
            <p:nvPr/>
          </p:nvCxnSpPr>
          <p:spPr>
            <a:xfrm flipV="1">
              <a:off x="17587027" y="15094431"/>
              <a:ext cx="1380092" cy="1164505"/>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6" name="TextBox 49"/>
            <p:cNvSpPr txBox="1">
              <a:spLocks noChangeAspect="1"/>
            </p:cNvSpPr>
            <p:nvPr/>
          </p:nvSpPr>
          <p:spPr>
            <a:xfrm>
              <a:off x="9009183" y="13255697"/>
              <a:ext cx="2972488" cy="935860"/>
            </a:xfrm>
            <a:prstGeom prst="rect">
              <a:avLst/>
            </a:prstGeom>
            <a:solidFill>
              <a:srgbClr val="B28BFF"/>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prstClr val="black"/>
                  </a:solidFill>
                  <a:latin typeface="Calibri"/>
                </a:rPr>
                <a:t>Δ FW benthos – diversity, density</a:t>
              </a:r>
              <a:endParaRPr lang="en-US" sz="900" b="1" kern="1200" dirty="0">
                <a:solidFill>
                  <a:prstClr val="black"/>
                </a:solidFill>
                <a:latin typeface="Calibri"/>
                <a:ea typeface="+mn-ea"/>
                <a:cs typeface="+mn-cs"/>
              </a:endParaRPr>
            </a:p>
          </p:txBody>
        </p:sp>
        <p:cxnSp>
          <p:nvCxnSpPr>
            <p:cNvPr id="77" name="Elbow Connector 76"/>
            <p:cNvCxnSpPr>
              <a:stCxn id="71" idx="3"/>
              <a:endCxn id="76" idx="1"/>
            </p:cNvCxnSpPr>
            <p:nvPr/>
          </p:nvCxnSpPr>
          <p:spPr>
            <a:xfrm flipV="1">
              <a:off x="7699646" y="13723628"/>
              <a:ext cx="1309537" cy="1430530"/>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8" name="Elbow Connector 77"/>
            <p:cNvCxnSpPr>
              <a:stCxn id="70" idx="3"/>
              <a:endCxn id="76" idx="3"/>
            </p:cNvCxnSpPr>
            <p:nvPr/>
          </p:nvCxnSpPr>
          <p:spPr>
            <a:xfrm flipH="1" flipV="1">
              <a:off x="11981671" y="13723628"/>
              <a:ext cx="5605356" cy="2535308"/>
            </a:xfrm>
            <a:prstGeom prst="bentConnector3">
              <a:avLst>
                <a:gd name="adj1" fmla="val -11681"/>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0" name="Elbow Connector 79"/>
            <p:cNvCxnSpPr>
              <a:stCxn id="71" idx="0"/>
              <a:endCxn id="79" idx="2"/>
            </p:cNvCxnSpPr>
            <p:nvPr/>
          </p:nvCxnSpPr>
          <p:spPr>
            <a:xfrm rot="16200000" flipV="1">
              <a:off x="6121930" y="13972473"/>
              <a:ext cx="855643" cy="10346"/>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1" name="Shape 80"/>
            <p:cNvCxnSpPr>
              <a:stCxn id="79" idx="3"/>
              <a:endCxn id="76" idx="0"/>
            </p:cNvCxnSpPr>
            <p:nvPr/>
          </p:nvCxnSpPr>
          <p:spPr>
            <a:xfrm>
              <a:off x="8136155" y="12908092"/>
              <a:ext cx="2359271" cy="347605"/>
            </a:xfrm>
            <a:prstGeom prst="bentConnector2">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4" name="TextBox 30"/>
            <p:cNvSpPr txBox="1">
              <a:spLocks noChangeAspect="1"/>
            </p:cNvSpPr>
            <p:nvPr/>
          </p:nvSpPr>
          <p:spPr>
            <a:xfrm>
              <a:off x="18967119" y="14499928"/>
              <a:ext cx="3235226" cy="1189007"/>
            </a:xfrm>
            <a:prstGeom prst="rect">
              <a:avLst/>
            </a:prstGeom>
            <a:solidFill>
              <a:srgbClr val="FFFF00">
                <a:alpha val="60000"/>
              </a:srgbClr>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prstClr val="black"/>
                  </a:solidFill>
                  <a:latin typeface="Calibri"/>
                </a:rPr>
                <a:t>↓Populations of wetland-dependent fauna</a:t>
              </a:r>
              <a:endParaRPr lang="en-US" sz="900" b="1" kern="1200" dirty="0">
                <a:solidFill>
                  <a:prstClr val="black"/>
                </a:solidFill>
                <a:latin typeface="Calibri"/>
                <a:ea typeface="+mn-ea"/>
                <a:cs typeface="+mn-cs"/>
              </a:endParaRPr>
            </a:p>
          </p:txBody>
        </p:sp>
        <p:sp>
          <p:nvSpPr>
            <p:cNvPr id="79" name="TextBox 49"/>
            <p:cNvSpPr txBox="1">
              <a:spLocks noChangeAspect="1"/>
            </p:cNvSpPr>
            <p:nvPr/>
          </p:nvSpPr>
          <p:spPr>
            <a:xfrm>
              <a:off x="4952998" y="12266360"/>
              <a:ext cx="3183157" cy="1283465"/>
            </a:xfrm>
            <a:prstGeom prst="rect">
              <a:avLst/>
            </a:prstGeom>
            <a:solidFill>
              <a:srgbClr val="FFFF00"/>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latin typeface="Calibri"/>
                </a:rPr>
                <a:t>Δ Wetland Vegetation/  Wetland acreage</a:t>
              </a:r>
              <a:endParaRPr lang="en-US" sz="900" b="1" kern="1200" dirty="0">
                <a:latin typeface="Calibri"/>
                <a:ea typeface="+mn-ea"/>
                <a:cs typeface="+mn-cs"/>
              </a:endParaRPr>
            </a:p>
          </p:txBody>
        </p:sp>
      </p:grpSp>
      <p:grpSp>
        <p:nvGrpSpPr>
          <p:cNvPr id="12" name="Group 285"/>
          <p:cNvGrpSpPr/>
          <p:nvPr/>
        </p:nvGrpSpPr>
        <p:grpSpPr>
          <a:xfrm>
            <a:off x="2263008" y="5715001"/>
            <a:ext cx="6576192" cy="723899"/>
            <a:chOff x="5014718" y="16544580"/>
            <a:chExt cx="18835882" cy="2032151"/>
          </a:xfrm>
        </p:grpSpPr>
        <p:sp>
          <p:nvSpPr>
            <p:cNvPr id="57" name="TextBox 49"/>
            <p:cNvSpPr txBox="1">
              <a:spLocks noChangeAspect="1"/>
            </p:cNvSpPr>
            <p:nvPr/>
          </p:nvSpPr>
          <p:spPr>
            <a:xfrm>
              <a:off x="9223991" y="16544580"/>
              <a:ext cx="3277290" cy="1310202"/>
            </a:xfrm>
            <a:prstGeom prst="rect">
              <a:avLst/>
            </a:prstGeom>
            <a:solidFill>
              <a:srgbClr val="FFAE37"/>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prstClr val="black"/>
                  </a:solidFill>
                  <a:latin typeface="Calibri"/>
                </a:rPr>
                <a:t>↓FW Fish Spawning/nursery habitat</a:t>
              </a:r>
              <a:endParaRPr lang="en-US" sz="900" b="1" kern="1200" dirty="0">
                <a:solidFill>
                  <a:prstClr val="black"/>
                </a:solidFill>
                <a:latin typeface="Calibri"/>
                <a:ea typeface="+mn-ea"/>
                <a:cs typeface="+mn-cs"/>
              </a:endParaRPr>
            </a:p>
          </p:txBody>
        </p:sp>
        <p:sp>
          <p:nvSpPr>
            <p:cNvPr id="58" name="TextBox 49"/>
            <p:cNvSpPr txBox="1">
              <a:spLocks noChangeAspect="1"/>
            </p:cNvSpPr>
            <p:nvPr/>
          </p:nvSpPr>
          <p:spPr>
            <a:xfrm>
              <a:off x="5014718" y="16816982"/>
              <a:ext cx="1981201" cy="503028"/>
            </a:xfrm>
            <a:prstGeom prst="rect">
              <a:avLst/>
            </a:prstGeom>
            <a:solidFill>
              <a:schemeClr val="bg1">
                <a:lumMod val="65000"/>
              </a:schemeClr>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prstClr val="black"/>
                  </a:solidFill>
                  <a:latin typeface="Calibri"/>
                </a:rPr>
                <a:t>↓ Depth</a:t>
              </a:r>
              <a:endParaRPr lang="en-US" sz="900" b="1" kern="1200" dirty="0">
                <a:solidFill>
                  <a:prstClr val="black"/>
                </a:solidFill>
                <a:latin typeface="Calibri"/>
                <a:ea typeface="+mn-ea"/>
                <a:cs typeface="+mn-cs"/>
              </a:endParaRPr>
            </a:p>
          </p:txBody>
        </p:sp>
        <p:sp>
          <p:nvSpPr>
            <p:cNvPr id="59" name="TextBox 30"/>
            <p:cNvSpPr txBox="1">
              <a:spLocks noChangeAspect="1"/>
            </p:cNvSpPr>
            <p:nvPr/>
          </p:nvSpPr>
          <p:spPr>
            <a:xfrm>
              <a:off x="17521172" y="16785230"/>
              <a:ext cx="2673635" cy="1229985"/>
            </a:xfrm>
            <a:prstGeom prst="rect">
              <a:avLst/>
            </a:prstGeom>
            <a:solidFill>
              <a:srgbClr val="FFAE37"/>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prstClr val="black"/>
                  </a:solidFill>
                  <a:latin typeface="Calibri"/>
                </a:rPr>
                <a:t>↓Populations of  native FW fish</a:t>
              </a:r>
              <a:endParaRPr lang="en-US" sz="900" b="1" kern="1200" dirty="0">
                <a:solidFill>
                  <a:prstClr val="black"/>
                </a:solidFill>
                <a:latin typeface="Calibri"/>
                <a:ea typeface="+mn-ea"/>
                <a:cs typeface="+mn-cs"/>
              </a:endParaRPr>
            </a:p>
          </p:txBody>
        </p:sp>
        <p:cxnSp>
          <p:nvCxnSpPr>
            <p:cNvPr id="60" name="Elbow Connector 59"/>
            <p:cNvCxnSpPr>
              <a:stCxn id="58" idx="3"/>
              <a:endCxn id="57" idx="1"/>
            </p:cNvCxnSpPr>
            <p:nvPr/>
          </p:nvCxnSpPr>
          <p:spPr>
            <a:xfrm>
              <a:off x="6995919" y="17068496"/>
              <a:ext cx="2228071" cy="131185"/>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57" idx="3"/>
              <a:endCxn id="59" idx="1"/>
            </p:cNvCxnSpPr>
            <p:nvPr/>
          </p:nvCxnSpPr>
          <p:spPr>
            <a:xfrm>
              <a:off x="12501281" y="17199681"/>
              <a:ext cx="5019891" cy="200543"/>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2" name="TextBox 49"/>
            <p:cNvSpPr txBox="1">
              <a:spLocks noChangeAspect="1"/>
            </p:cNvSpPr>
            <p:nvPr/>
          </p:nvSpPr>
          <p:spPr>
            <a:xfrm>
              <a:off x="21231526" y="17213052"/>
              <a:ext cx="2619074" cy="1363679"/>
            </a:xfrm>
            <a:prstGeom prst="rect">
              <a:avLst/>
            </a:prstGeom>
            <a:solidFill>
              <a:srgbClr val="B28BFF"/>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prstClr val="black"/>
                  </a:solidFill>
                  <a:latin typeface="Calibri"/>
                </a:rPr>
                <a:t>Δ FW benthos – diversity, density</a:t>
              </a:r>
              <a:endParaRPr lang="en-US" sz="900" b="1" kern="1200" dirty="0">
                <a:solidFill>
                  <a:prstClr val="black"/>
                </a:solidFill>
                <a:latin typeface="Calibri"/>
                <a:ea typeface="+mn-ea"/>
                <a:cs typeface="+mn-cs"/>
              </a:endParaRPr>
            </a:p>
          </p:txBody>
        </p:sp>
        <p:cxnSp>
          <p:nvCxnSpPr>
            <p:cNvPr id="63" name="Elbow Connector 62"/>
            <p:cNvCxnSpPr>
              <a:stCxn id="62" idx="1"/>
              <a:endCxn id="59" idx="3"/>
            </p:cNvCxnSpPr>
            <p:nvPr/>
          </p:nvCxnSpPr>
          <p:spPr>
            <a:xfrm rot="10800000">
              <a:off x="20194810" y="17400224"/>
              <a:ext cx="1036719" cy="494668"/>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cxnSp>
        <p:nvCxnSpPr>
          <p:cNvPr id="19" name="Elbow Connector 18"/>
          <p:cNvCxnSpPr>
            <a:stCxn id="5" idx="3"/>
            <a:endCxn id="82" idx="1"/>
          </p:cNvCxnSpPr>
          <p:nvPr/>
        </p:nvCxnSpPr>
        <p:spPr>
          <a:xfrm>
            <a:off x="1024758" y="4024701"/>
            <a:ext cx="448804" cy="2261798"/>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hape 20"/>
          <p:cNvCxnSpPr>
            <a:stCxn id="83" idx="3"/>
            <a:endCxn id="59" idx="2"/>
          </p:cNvCxnSpPr>
          <p:nvPr/>
        </p:nvCxnSpPr>
        <p:spPr>
          <a:xfrm flipV="1">
            <a:off x="6248400" y="6238875"/>
            <a:ext cx="847725" cy="123825"/>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019800" y="152400"/>
            <a:ext cx="2971800" cy="1371600"/>
          </a:xfrm>
          <a:prstGeom prst="rect">
            <a:avLst/>
          </a:prstGeom>
          <a:noFill/>
        </p:spPr>
        <p:txBody>
          <a:bodyPr wrap="square" rtlCol="0" anchor="t" anchorCtr="0">
            <a:noAutofit/>
          </a:bodyPr>
          <a:lstStyle/>
          <a:p>
            <a:r>
              <a:rPr lang="en-US" sz="1400" b="1" dirty="0" smtClean="0">
                <a:cs typeface="Arial" pitchFamily="34" charset="0"/>
              </a:rPr>
              <a:t>The </a:t>
            </a:r>
            <a:r>
              <a:rPr lang="en-US" sz="1400" b="1" dirty="0" err="1" smtClean="0">
                <a:cs typeface="Arial" pitchFamily="34" charset="0"/>
              </a:rPr>
              <a:t>hydroecology</a:t>
            </a:r>
            <a:r>
              <a:rPr lang="en-US" sz="1400" b="1" dirty="0" smtClean="0">
                <a:cs typeface="Arial" pitchFamily="34" charset="0"/>
              </a:rPr>
              <a:t> of the St. Johns River is complex as illustrated by this simplified conceptual model.  This complexity and natural variability lead to varying levels of scientific uncertainty for predictions</a:t>
            </a:r>
            <a:endParaRPr lang="en-US" sz="1400" b="1" dirty="0">
              <a:cs typeface="Arial" pitchFamily="34" charset="0"/>
            </a:endParaRPr>
          </a:p>
        </p:txBody>
      </p:sp>
      <p:cxnSp>
        <p:nvCxnSpPr>
          <p:cNvPr id="217" name="Elbow Connector 216"/>
          <p:cNvCxnSpPr>
            <a:stCxn id="71" idx="2"/>
            <a:endCxn id="58" idx="0"/>
          </p:cNvCxnSpPr>
          <p:nvPr/>
        </p:nvCxnSpPr>
        <p:spPr>
          <a:xfrm rot="5400000">
            <a:off x="2503882" y="5591377"/>
            <a:ext cx="325636" cy="115684"/>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102"/>
          <p:cNvCxnSpPr>
            <a:stCxn id="29" idx="0"/>
            <a:endCxn id="28" idx="2"/>
          </p:cNvCxnSpPr>
          <p:nvPr/>
        </p:nvCxnSpPr>
        <p:spPr>
          <a:xfrm rot="5400000" flipH="1" flipV="1">
            <a:off x="3626952" y="530596"/>
            <a:ext cx="231212" cy="87696"/>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75"/>
          <p:cNvGrpSpPr/>
          <p:nvPr/>
        </p:nvGrpSpPr>
        <p:grpSpPr>
          <a:xfrm>
            <a:off x="1473563" y="152400"/>
            <a:ext cx="5022487" cy="2256441"/>
            <a:chOff x="1473563" y="152400"/>
            <a:chExt cx="5022487" cy="2256441"/>
          </a:xfrm>
          <a:effectLst/>
        </p:grpSpPr>
        <p:grpSp>
          <p:nvGrpSpPr>
            <p:cNvPr id="14" name="Group 281"/>
            <p:cNvGrpSpPr/>
            <p:nvPr/>
          </p:nvGrpSpPr>
          <p:grpSpPr>
            <a:xfrm>
              <a:off x="1473563" y="152400"/>
              <a:ext cx="5022487" cy="2256441"/>
              <a:chOff x="2971803" y="1233889"/>
              <a:chExt cx="14385675" cy="6334345"/>
            </a:xfrm>
          </p:grpSpPr>
          <p:sp>
            <p:nvSpPr>
              <p:cNvPr id="22" name="TextBox 2"/>
              <p:cNvSpPr txBox="1">
                <a:spLocks noChangeAspect="1"/>
              </p:cNvSpPr>
              <p:nvPr/>
            </p:nvSpPr>
            <p:spPr>
              <a:xfrm>
                <a:off x="2971803" y="6277543"/>
                <a:ext cx="1600201" cy="838892"/>
              </a:xfrm>
              <a:prstGeom prst="rect">
                <a:avLst/>
              </a:prstGeom>
              <a:solidFill>
                <a:schemeClr val="bg1">
                  <a:lumMod val="65000"/>
                </a:schemeClr>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900" b="1" kern="1200" dirty="0" smtClean="0">
                    <a:solidFill>
                      <a:prstClr val="black"/>
                    </a:solidFill>
                    <a:latin typeface="Calibri"/>
                    <a:ea typeface="+mn-ea"/>
                    <a:cs typeface="+mn-cs"/>
                  </a:rPr>
                  <a:t>↓Flow rate</a:t>
                </a:r>
                <a:endParaRPr lang="en-US" sz="900" b="1" kern="1200" dirty="0">
                  <a:solidFill>
                    <a:prstClr val="black"/>
                  </a:solidFill>
                  <a:latin typeface="Calibri"/>
                  <a:ea typeface="+mn-ea"/>
                  <a:cs typeface="+mn-cs"/>
                </a:endParaRPr>
              </a:p>
            </p:txBody>
          </p:sp>
          <p:sp>
            <p:nvSpPr>
              <p:cNvPr id="23" name="TextBox 15"/>
              <p:cNvSpPr txBox="1"/>
              <p:nvPr/>
            </p:nvSpPr>
            <p:spPr>
              <a:xfrm>
                <a:off x="5271655" y="6180573"/>
                <a:ext cx="2209734" cy="1042815"/>
              </a:xfrm>
              <a:prstGeom prst="rect">
                <a:avLst/>
              </a:prstGeom>
              <a:solidFill>
                <a:schemeClr val="bg1">
                  <a:lumMod val="65000"/>
                </a:schemeClr>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latin typeface="Calibri" pitchFamily="34" charset="0"/>
                  </a:rPr>
                  <a:t>↑Upstream isohalines</a:t>
                </a:r>
                <a:endParaRPr lang="en-US" sz="900" b="1" dirty="0">
                  <a:latin typeface="Calibri" pitchFamily="34" charset="0"/>
                </a:endParaRPr>
              </a:p>
            </p:txBody>
          </p:sp>
          <p:sp>
            <p:nvSpPr>
              <p:cNvPr id="24" name="TextBox 49"/>
              <p:cNvSpPr txBox="1">
                <a:spLocks noChangeAspect="1"/>
              </p:cNvSpPr>
              <p:nvPr/>
            </p:nvSpPr>
            <p:spPr>
              <a:xfrm>
                <a:off x="8939879" y="5668041"/>
                <a:ext cx="2906633" cy="485796"/>
              </a:xfrm>
              <a:prstGeom prst="rect">
                <a:avLst/>
              </a:prstGeom>
              <a:solidFill>
                <a:srgbClr val="00C85A"/>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kern="1200" dirty="0" smtClean="0">
                    <a:solidFill>
                      <a:prstClr val="black"/>
                    </a:solidFill>
                    <a:latin typeface="Calibri"/>
                    <a:ea typeface="+mn-ea"/>
                    <a:cs typeface="+mn-cs"/>
                  </a:rPr>
                  <a:t>↑SAV mortality</a:t>
                </a:r>
                <a:endParaRPr lang="en-US" sz="900" b="1" kern="1200" dirty="0">
                  <a:solidFill>
                    <a:prstClr val="black"/>
                  </a:solidFill>
                  <a:latin typeface="Calibri"/>
                  <a:ea typeface="+mn-ea"/>
                  <a:cs typeface="+mn-cs"/>
                </a:endParaRPr>
              </a:p>
            </p:txBody>
          </p:sp>
          <p:sp>
            <p:nvSpPr>
              <p:cNvPr id="25" name="TextBox 50"/>
              <p:cNvSpPr txBox="1">
                <a:spLocks noChangeAspect="1"/>
              </p:cNvSpPr>
              <p:nvPr/>
            </p:nvSpPr>
            <p:spPr>
              <a:xfrm>
                <a:off x="13399905" y="6044221"/>
                <a:ext cx="3957573" cy="1072212"/>
              </a:xfrm>
              <a:prstGeom prst="rect">
                <a:avLst/>
              </a:prstGeom>
              <a:solidFill>
                <a:srgbClr val="00C85A"/>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000" b="1" kern="1200" dirty="0" smtClean="0">
                    <a:solidFill>
                      <a:prstClr val="black"/>
                    </a:solidFill>
                    <a:latin typeface="Calibri"/>
                    <a:ea typeface="+mn-ea"/>
                    <a:cs typeface="+mn-cs"/>
                  </a:rPr>
                  <a:t>↓SAV abundance and distribution</a:t>
                </a:r>
                <a:endParaRPr lang="en-US" sz="1000" b="1" kern="1200" dirty="0">
                  <a:solidFill>
                    <a:prstClr val="black"/>
                  </a:solidFill>
                  <a:latin typeface="Calibri"/>
                  <a:ea typeface="+mn-ea"/>
                  <a:cs typeface="+mn-cs"/>
                </a:endParaRPr>
              </a:p>
            </p:txBody>
          </p:sp>
          <p:sp>
            <p:nvSpPr>
              <p:cNvPr id="26" name="TextBox 54"/>
              <p:cNvSpPr txBox="1">
                <a:spLocks noChangeAspect="1"/>
              </p:cNvSpPr>
              <p:nvPr/>
            </p:nvSpPr>
            <p:spPr>
              <a:xfrm>
                <a:off x="8939879" y="7009480"/>
                <a:ext cx="3343145" cy="558754"/>
              </a:xfrm>
              <a:prstGeom prst="rect">
                <a:avLst/>
              </a:prstGeom>
              <a:solidFill>
                <a:srgbClr val="00C85A"/>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kern="1200" dirty="0" smtClean="0">
                    <a:solidFill>
                      <a:prstClr val="black"/>
                    </a:solidFill>
                    <a:latin typeface="Calibri"/>
                    <a:ea typeface="+mn-ea"/>
                    <a:cs typeface="+mn-cs"/>
                  </a:rPr>
                  <a:t>↓SAV reproduction</a:t>
                </a:r>
                <a:endParaRPr lang="en-US" sz="900" b="1" kern="1200" dirty="0">
                  <a:solidFill>
                    <a:prstClr val="black"/>
                  </a:solidFill>
                  <a:latin typeface="Calibri"/>
                  <a:ea typeface="+mn-ea"/>
                  <a:cs typeface="+mn-cs"/>
                </a:endParaRPr>
              </a:p>
            </p:txBody>
          </p:sp>
          <p:sp>
            <p:nvSpPr>
              <p:cNvPr id="27" name="TextBox 56"/>
              <p:cNvSpPr txBox="1">
                <a:spLocks noChangeAspect="1"/>
              </p:cNvSpPr>
              <p:nvPr/>
            </p:nvSpPr>
            <p:spPr>
              <a:xfrm>
                <a:off x="8953730" y="6367748"/>
                <a:ext cx="2674522" cy="447003"/>
              </a:xfrm>
              <a:prstGeom prst="rect">
                <a:avLst/>
              </a:prstGeom>
              <a:solidFill>
                <a:srgbClr val="00C85A"/>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kern="1200" dirty="0" smtClean="0">
                    <a:solidFill>
                      <a:prstClr val="black"/>
                    </a:solidFill>
                    <a:latin typeface="Calibri"/>
                    <a:ea typeface="+mn-ea"/>
                    <a:cs typeface="+mn-cs"/>
                  </a:rPr>
                  <a:t>↓SAV growth</a:t>
                </a:r>
                <a:endParaRPr lang="en-US" sz="900" b="1" kern="1200" dirty="0">
                  <a:solidFill>
                    <a:prstClr val="black"/>
                  </a:solidFill>
                  <a:latin typeface="Calibri"/>
                  <a:ea typeface="+mn-ea"/>
                  <a:cs typeface="+mn-cs"/>
                </a:endParaRPr>
              </a:p>
            </p:txBody>
          </p:sp>
          <p:sp>
            <p:nvSpPr>
              <p:cNvPr id="28" name="TextBox 49"/>
              <p:cNvSpPr txBox="1">
                <a:spLocks noChangeAspect="1"/>
              </p:cNvSpPr>
              <p:nvPr/>
            </p:nvSpPr>
            <p:spPr>
              <a:xfrm>
                <a:off x="8000999" y="1233889"/>
                <a:ext cx="3190744" cy="860241"/>
              </a:xfrm>
              <a:prstGeom prst="rect">
                <a:avLst/>
              </a:prstGeom>
              <a:solidFill>
                <a:srgbClr val="B28BFF"/>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prstClr val="black"/>
                    </a:solidFill>
                    <a:latin typeface="Calibri"/>
                  </a:rPr>
                  <a:t>Δ Estuary benthos –diversity, density</a:t>
                </a:r>
                <a:endParaRPr lang="en-US" sz="900" b="1" kern="1200" dirty="0">
                  <a:solidFill>
                    <a:prstClr val="black"/>
                  </a:solidFill>
                  <a:latin typeface="Calibri"/>
                  <a:ea typeface="+mn-ea"/>
                  <a:cs typeface="+mn-cs"/>
                </a:endParaRPr>
              </a:p>
            </p:txBody>
          </p:sp>
          <p:sp>
            <p:nvSpPr>
              <p:cNvPr id="29" name="TextBox 49"/>
              <p:cNvSpPr txBox="1">
                <a:spLocks noChangeAspect="1"/>
              </p:cNvSpPr>
              <p:nvPr/>
            </p:nvSpPr>
            <p:spPr>
              <a:xfrm>
                <a:off x="8000999" y="2743195"/>
                <a:ext cx="2688377" cy="843710"/>
              </a:xfrm>
              <a:prstGeom prst="rect">
                <a:avLst/>
              </a:prstGeom>
              <a:solidFill>
                <a:srgbClr val="B28BFF"/>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prstClr val="black"/>
                    </a:solidFill>
                    <a:latin typeface="Calibri"/>
                  </a:rPr>
                  <a:t>↓Shrimp, crab populations</a:t>
                </a:r>
                <a:endParaRPr lang="en-US" sz="900" b="1" kern="1200" dirty="0">
                  <a:solidFill>
                    <a:prstClr val="black"/>
                  </a:solidFill>
                  <a:latin typeface="Calibri"/>
                  <a:ea typeface="+mn-ea"/>
                  <a:cs typeface="+mn-cs"/>
                </a:endParaRPr>
              </a:p>
            </p:txBody>
          </p:sp>
          <p:sp>
            <p:nvSpPr>
              <p:cNvPr id="30" name="TextBox 49"/>
              <p:cNvSpPr txBox="1">
                <a:spLocks noChangeAspect="1"/>
              </p:cNvSpPr>
              <p:nvPr/>
            </p:nvSpPr>
            <p:spPr>
              <a:xfrm>
                <a:off x="7924799" y="3962397"/>
                <a:ext cx="3048688" cy="1228842"/>
              </a:xfrm>
              <a:prstGeom prst="rect">
                <a:avLst/>
              </a:prstGeom>
              <a:solidFill>
                <a:srgbClr val="FFAE37"/>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prstClr val="black"/>
                    </a:solidFill>
                    <a:latin typeface="Calibri"/>
                  </a:rPr>
                  <a:t>Δ Estuary fish species distributions</a:t>
                </a:r>
                <a:endParaRPr lang="en-US" sz="900" b="1" kern="1200" dirty="0">
                  <a:solidFill>
                    <a:prstClr val="black"/>
                  </a:solidFill>
                  <a:latin typeface="Calibri"/>
                  <a:ea typeface="+mn-ea"/>
                  <a:cs typeface="+mn-cs"/>
                </a:endParaRPr>
              </a:p>
            </p:txBody>
          </p:sp>
          <p:cxnSp>
            <p:nvCxnSpPr>
              <p:cNvPr id="31" name="Elbow Connector 30"/>
              <p:cNvCxnSpPr>
                <a:stCxn id="23" idx="3"/>
                <a:endCxn id="24" idx="1"/>
              </p:cNvCxnSpPr>
              <p:nvPr/>
            </p:nvCxnSpPr>
            <p:spPr>
              <a:xfrm flipV="1">
                <a:off x="7481389" y="5910939"/>
                <a:ext cx="1458489" cy="791043"/>
              </a:xfrm>
              <a:prstGeom prst="bentConnector3">
                <a:avLst>
                  <a:gd name="adj1" fmla="val 50000"/>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23" idx="3"/>
                <a:endCxn id="27" idx="1"/>
              </p:cNvCxnSpPr>
              <p:nvPr/>
            </p:nvCxnSpPr>
            <p:spPr>
              <a:xfrm flipV="1">
                <a:off x="7481389" y="6591251"/>
                <a:ext cx="1472341" cy="110731"/>
              </a:xfrm>
              <a:prstGeom prst="bentConnector3">
                <a:avLst>
                  <a:gd name="adj1" fmla="val 50000"/>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23" idx="3"/>
                <a:endCxn id="26" idx="1"/>
              </p:cNvCxnSpPr>
              <p:nvPr/>
            </p:nvCxnSpPr>
            <p:spPr>
              <a:xfrm>
                <a:off x="7481389" y="6701982"/>
                <a:ext cx="1458489" cy="586876"/>
              </a:xfrm>
              <a:prstGeom prst="bentConnector3">
                <a:avLst>
                  <a:gd name="adj1" fmla="val 50000"/>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24" idx="3"/>
                <a:endCxn id="25" idx="1"/>
              </p:cNvCxnSpPr>
              <p:nvPr/>
            </p:nvCxnSpPr>
            <p:spPr>
              <a:xfrm>
                <a:off x="11846511" y="5910939"/>
                <a:ext cx="1553393" cy="669389"/>
              </a:xfrm>
              <a:prstGeom prst="bentConnector3">
                <a:avLst>
                  <a:gd name="adj1" fmla="val 50000"/>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26" idx="3"/>
                <a:endCxn id="25" idx="1"/>
              </p:cNvCxnSpPr>
              <p:nvPr/>
            </p:nvCxnSpPr>
            <p:spPr>
              <a:xfrm flipV="1">
                <a:off x="12283024" y="6580328"/>
                <a:ext cx="1116881" cy="708530"/>
              </a:xfrm>
              <a:prstGeom prst="bentConnector3">
                <a:avLst>
                  <a:gd name="adj1" fmla="val 50000"/>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27" idx="3"/>
                <a:endCxn id="25" idx="1"/>
              </p:cNvCxnSpPr>
              <p:nvPr/>
            </p:nvCxnSpPr>
            <p:spPr>
              <a:xfrm flipV="1">
                <a:off x="11628252" y="6580328"/>
                <a:ext cx="1771652" cy="10923"/>
              </a:xfrm>
              <a:prstGeom prst="bentConnector3">
                <a:avLst>
                  <a:gd name="adj1" fmla="val 50000"/>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7" name="Shape 36"/>
              <p:cNvCxnSpPr>
                <a:stCxn id="23" idx="0"/>
                <a:endCxn id="28" idx="1"/>
              </p:cNvCxnSpPr>
              <p:nvPr/>
            </p:nvCxnSpPr>
            <p:spPr>
              <a:xfrm rot="5400000" flipH="1" flipV="1">
                <a:off x="4930480" y="3110056"/>
                <a:ext cx="4516563" cy="1624476"/>
              </a:xfrm>
              <a:prstGeom prst="bentConnector2">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hape 37"/>
              <p:cNvCxnSpPr>
                <a:stCxn id="23" idx="0"/>
                <a:endCxn id="29" idx="1"/>
              </p:cNvCxnSpPr>
              <p:nvPr/>
            </p:nvCxnSpPr>
            <p:spPr>
              <a:xfrm rot="5400000" flipH="1" flipV="1">
                <a:off x="5681001" y="3860577"/>
                <a:ext cx="3015522" cy="1624476"/>
              </a:xfrm>
              <a:prstGeom prst="bentConnector2">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9" name="Shape 38"/>
              <p:cNvCxnSpPr>
                <a:stCxn id="23" idx="0"/>
                <a:endCxn id="30" idx="1"/>
              </p:cNvCxnSpPr>
              <p:nvPr/>
            </p:nvCxnSpPr>
            <p:spPr>
              <a:xfrm rot="5400000" flipH="1" flipV="1">
                <a:off x="6348783" y="4604561"/>
                <a:ext cx="1603755" cy="1548275"/>
              </a:xfrm>
              <a:prstGeom prst="bentConnector2">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0" name="Shape 39"/>
              <p:cNvCxnSpPr>
                <a:stCxn id="25" idx="0"/>
                <a:endCxn id="28" idx="3"/>
              </p:cNvCxnSpPr>
              <p:nvPr/>
            </p:nvCxnSpPr>
            <p:spPr>
              <a:xfrm rot="16200000" flipV="1">
                <a:off x="11095113" y="1760642"/>
                <a:ext cx="4380211" cy="4186948"/>
              </a:xfrm>
              <a:prstGeom prst="bentConnector2">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1" name="Shape 40"/>
              <p:cNvCxnSpPr>
                <a:stCxn id="25" idx="0"/>
                <a:endCxn id="29" idx="3"/>
              </p:cNvCxnSpPr>
              <p:nvPr/>
            </p:nvCxnSpPr>
            <p:spPr>
              <a:xfrm rot="16200000" flipV="1">
                <a:off x="11594451" y="2259980"/>
                <a:ext cx="2879169" cy="4689315"/>
              </a:xfrm>
              <a:prstGeom prst="bentConnector2">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2" name="Shape 41"/>
              <p:cNvCxnSpPr>
                <a:stCxn id="25" idx="0"/>
                <a:endCxn id="30" idx="3"/>
              </p:cNvCxnSpPr>
              <p:nvPr/>
            </p:nvCxnSpPr>
            <p:spPr>
              <a:xfrm rot="16200000" flipV="1">
                <a:off x="12442389" y="3107918"/>
                <a:ext cx="1467403" cy="4405204"/>
              </a:xfrm>
              <a:prstGeom prst="bentConnector2">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22" idx="3"/>
                <a:endCxn id="23" idx="1"/>
              </p:cNvCxnSpPr>
              <p:nvPr/>
            </p:nvCxnSpPr>
            <p:spPr>
              <a:xfrm>
                <a:off x="4572004" y="6696991"/>
                <a:ext cx="699651" cy="4991"/>
              </a:xfrm>
              <a:prstGeom prst="bentConnector3">
                <a:avLst>
                  <a:gd name="adj1" fmla="val 50000"/>
                </a:avLst>
              </a:prstGeom>
              <a:ln w="22225">
                <a:solidFill>
                  <a:schemeClr val="tx1"/>
                </a:solidFill>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cxnSp>
          <p:nvCxnSpPr>
            <p:cNvPr id="107" name="Curved Connector 106"/>
            <p:cNvCxnSpPr>
              <a:stCxn id="30" idx="3"/>
              <a:endCxn id="28" idx="3"/>
            </p:cNvCxnSpPr>
            <p:nvPr/>
          </p:nvCxnSpPr>
          <p:spPr>
            <a:xfrm flipV="1">
              <a:off x="4267200" y="305619"/>
              <a:ext cx="76200" cy="1037610"/>
            </a:xfrm>
            <a:prstGeom prst="curvedConnector3">
              <a:avLst>
                <a:gd name="adj1" fmla="val 400000"/>
              </a:avLst>
            </a:prstGeom>
            <a:ln w="22225">
              <a:solidFill>
                <a:schemeClr val="tx1"/>
              </a:solidFill>
              <a:prstDash val="sysDash"/>
              <a:tailEnd type="triangle"/>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cxnSp>
        <p:nvCxnSpPr>
          <p:cNvPr id="120" name="Elbow Connector 119"/>
          <p:cNvCxnSpPr>
            <a:stCxn id="87" idx="3"/>
            <a:endCxn id="91" idx="1"/>
          </p:cNvCxnSpPr>
          <p:nvPr/>
        </p:nvCxnSpPr>
        <p:spPr>
          <a:xfrm>
            <a:off x="4239606" y="2878667"/>
            <a:ext cx="186018" cy="1"/>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hape 121"/>
          <p:cNvCxnSpPr>
            <a:stCxn id="90" idx="2"/>
            <a:endCxn id="44" idx="1"/>
          </p:cNvCxnSpPr>
          <p:nvPr/>
        </p:nvCxnSpPr>
        <p:spPr>
          <a:xfrm rot="16200000" flipH="1">
            <a:off x="5188603" y="3855101"/>
            <a:ext cx="283633" cy="159561"/>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hape 143"/>
          <p:cNvCxnSpPr>
            <a:stCxn id="89" idx="3"/>
            <a:endCxn id="113" idx="0"/>
          </p:cNvCxnSpPr>
          <p:nvPr/>
        </p:nvCxnSpPr>
        <p:spPr>
          <a:xfrm>
            <a:off x="5586588" y="3258848"/>
            <a:ext cx="1831087" cy="253090"/>
          </a:xfrm>
          <a:prstGeom prst="curvedConnector2">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4" name="Curved Connector 153"/>
          <p:cNvCxnSpPr>
            <a:stCxn id="48" idx="3"/>
            <a:endCxn id="91" idx="3"/>
          </p:cNvCxnSpPr>
          <p:nvPr/>
        </p:nvCxnSpPr>
        <p:spPr>
          <a:xfrm flipH="1" flipV="1">
            <a:off x="5319889" y="2878668"/>
            <a:ext cx="2604911" cy="1368321"/>
          </a:xfrm>
          <a:prstGeom prst="curvedConnector3">
            <a:avLst>
              <a:gd name="adj1" fmla="val -8776"/>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5" name="Group 176"/>
          <p:cNvGrpSpPr/>
          <p:nvPr/>
        </p:nvGrpSpPr>
        <p:grpSpPr>
          <a:xfrm>
            <a:off x="1471789" y="2406389"/>
            <a:ext cx="6537251" cy="1462878"/>
            <a:chOff x="1485900" y="2423322"/>
            <a:chExt cx="6537251" cy="1462878"/>
          </a:xfrm>
        </p:grpSpPr>
        <p:sp>
          <p:nvSpPr>
            <p:cNvPr id="6" name="TextBox 42"/>
            <p:cNvSpPr txBox="1">
              <a:spLocks noChangeAspect="1"/>
            </p:cNvSpPr>
            <p:nvPr/>
          </p:nvSpPr>
          <p:spPr>
            <a:xfrm>
              <a:off x="7058507" y="2423322"/>
              <a:ext cx="964644" cy="396078"/>
            </a:xfrm>
            <a:prstGeom prst="rect">
              <a:avLst/>
            </a:prstGeom>
            <a:solidFill>
              <a:srgbClr val="00C85A"/>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000" b="1" kern="1200" dirty="0" smtClean="0">
                  <a:solidFill>
                    <a:prstClr val="black"/>
                  </a:solidFill>
                  <a:latin typeface="Calibri"/>
                  <a:ea typeface="+mn-ea"/>
                  <a:cs typeface="+mn-cs"/>
                </a:rPr>
                <a:t>↑ Shading of SAV</a:t>
              </a:r>
              <a:endParaRPr lang="en-US" sz="1000" b="1" kern="1200" dirty="0">
                <a:solidFill>
                  <a:prstClr val="black"/>
                </a:solidFill>
                <a:latin typeface="Calibri"/>
                <a:ea typeface="+mn-ea"/>
                <a:cs typeface="+mn-cs"/>
              </a:endParaRPr>
            </a:p>
          </p:txBody>
        </p:sp>
        <p:cxnSp>
          <p:nvCxnSpPr>
            <p:cNvPr id="8" name="Elbow Connector 7"/>
            <p:cNvCxnSpPr>
              <a:stCxn id="92" idx="3"/>
              <a:endCxn id="6" idx="1"/>
            </p:cNvCxnSpPr>
            <p:nvPr/>
          </p:nvCxnSpPr>
          <p:spPr>
            <a:xfrm flipV="1">
              <a:off x="6629400" y="2621361"/>
              <a:ext cx="429107" cy="1980"/>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6" name="Group 282"/>
            <p:cNvGrpSpPr/>
            <p:nvPr/>
          </p:nvGrpSpPr>
          <p:grpSpPr>
            <a:xfrm>
              <a:off x="1485900" y="2427282"/>
              <a:ext cx="5143500" cy="1382717"/>
              <a:chOff x="3007142" y="8382000"/>
              <a:chExt cx="14732289" cy="3881604"/>
            </a:xfrm>
          </p:grpSpPr>
          <p:sp>
            <p:nvSpPr>
              <p:cNvPr id="85" name="TextBox 2"/>
              <p:cNvSpPr txBox="1">
                <a:spLocks noChangeAspect="1"/>
              </p:cNvSpPr>
              <p:nvPr/>
            </p:nvSpPr>
            <p:spPr>
              <a:xfrm>
                <a:off x="3007142" y="9937326"/>
                <a:ext cx="1892243" cy="828905"/>
              </a:xfrm>
              <a:prstGeom prst="rect">
                <a:avLst/>
              </a:prstGeom>
              <a:solidFill>
                <a:schemeClr val="bg1">
                  <a:lumMod val="65000"/>
                </a:schemeClr>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900" b="1" kern="1200" dirty="0" smtClean="0">
                    <a:solidFill>
                      <a:prstClr val="black"/>
                    </a:solidFill>
                    <a:latin typeface="Calibri"/>
                    <a:ea typeface="+mn-ea"/>
                    <a:cs typeface="+mn-cs"/>
                  </a:rPr>
                  <a:t>↓Water level</a:t>
                </a:r>
                <a:endParaRPr lang="en-US" sz="900" b="1" kern="1200" dirty="0">
                  <a:solidFill>
                    <a:prstClr val="black"/>
                  </a:solidFill>
                  <a:latin typeface="Calibri"/>
                  <a:ea typeface="+mn-ea"/>
                  <a:cs typeface="+mn-cs"/>
                </a:endParaRPr>
              </a:p>
            </p:txBody>
          </p:sp>
          <p:sp>
            <p:nvSpPr>
              <p:cNvPr id="86" name="TextBox 15"/>
              <p:cNvSpPr txBox="1"/>
              <p:nvPr/>
            </p:nvSpPr>
            <p:spPr>
              <a:xfrm>
                <a:off x="5271592" y="9696676"/>
                <a:ext cx="2428057" cy="1283463"/>
              </a:xfrm>
              <a:prstGeom prst="rect">
                <a:avLst/>
              </a:prstGeom>
              <a:solidFill>
                <a:srgbClr val="6A5034"/>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chemeClr val="bg1"/>
                    </a:solidFill>
                    <a:latin typeface="Calibri" pitchFamily="34" charset="0"/>
                  </a:rPr>
                  <a:t>↑ Oxidation Soil Organic Matter</a:t>
                </a:r>
                <a:endParaRPr lang="en-US" sz="900" b="1" dirty="0">
                  <a:solidFill>
                    <a:schemeClr val="bg1"/>
                  </a:solidFill>
                  <a:latin typeface="Calibri" pitchFamily="34" charset="0"/>
                </a:endParaRPr>
              </a:p>
            </p:txBody>
          </p:sp>
          <p:sp>
            <p:nvSpPr>
              <p:cNvPr id="87" name="TextBox 17"/>
              <p:cNvSpPr txBox="1">
                <a:spLocks noChangeAspect="1"/>
              </p:cNvSpPr>
              <p:nvPr/>
            </p:nvSpPr>
            <p:spPr>
              <a:xfrm>
                <a:off x="8572673" y="9268854"/>
                <a:ext cx="2362199" cy="855644"/>
              </a:xfrm>
              <a:prstGeom prst="rect">
                <a:avLst/>
              </a:prstGeom>
              <a:solidFill>
                <a:srgbClr val="6A5034"/>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schemeClr val="bg1"/>
                    </a:solidFill>
                    <a:latin typeface="Calibri"/>
                  </a:rPr>
                  <a:t>↑C,N,P</a:t>
                </a:r>
                <a:r>
                  <a:rPr lang="en-US" sz="900" b="1" kern="1200" dirty="0" smtClean="0">
                    <a:solidFill>
                      <a:schemeClr val="bg1"/>
                    </a:solidFill>
                    <a:latin typeface="Calibri"/>
                    <a:ea typeface="+mn-ea"/>
                    <a:cs typeface="+mn-cs"/>
                  </a:rPr>
                  <a:t> Release </a:t>
                </a:r>
                <a:endParaRPr lang="en-US" sz="900" b="1" kern="1200" dirty="0">
                  <a:solidFill>
                    <a:schemeClr val="bg1"/>
                  </a:solidFill>
                  <a:latin typeface="Calibri"/>
                  <a:ea typeface="+mn-ea"/>
                  <a:cs typeface="+mn-cs"/>
                </a:endParaRPr>
              </a:p>
            </p:txBody>
          </p:sp>
          <p:sp>
            <p:nvSpPr>
              <p:cNvPr id="88" name="TextBox 28"/>
              <p:cNvSpPr txBox="1">
                <a:spLocks noChangeAspect="1"/>
              </p:cNvSpPr>
              <p:nvPr/>
            </p:nvSpPr>
            <p:spPr>
              <a:xfrm>
                <a:off x="8406607" y="10390918"/>
                <a:ext cx="2623470" cy="1092313"/>
              </a:xfrm>
              <a:prstGeom prst="rect">
                <a:avLst/>
              </a:prstGeom>
              <a:solidFill>
                <a:srgbClr val="6A5034"/>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900" b="1" dirty="0" smtClean="0">
                    <a:solidFill>
                      <a:schemeClr val="bg1"/>
                    </a:solidFill>
                    <a:latin typeface="Calibri"/>
                  </a:rPr>
                  <a:t>↑CDOM/DOM</a:t>
                </a:r>
                <a:r>
                  <a:rPr lang="en-US" sz="900" b="1" kern="1200" dirty="0" smtClean="0">
                    <a:solidFill>
                      <a:schemeClr val="bg1"/>
                    </a:solidFill>
                    <a:latin typeface="Calibri"/>
                    <a:ea typeface="+mn-ea"/>
                    <a:cs typeface="+mn-cs"/>
                  </a:rPr>
                  <a:t> Release</a:t>
                </a:r>
                <a:endParaRPr lang="en-US" sz="900" b="1" kern="1200" dirty="0">
                  <a:solidFill>
                    <a:schemeClr val="bg1"/>
                  </a:solidFill>
                  <a:latin typeface="Calibri"/>
                  <a:ea typeface="+mn-ea"/>
                  <a:cs typeface="+mn-cs"/>
                </a:endParaRPr>
              </a:p>
            </p:txBody>
          </p:sp>
          <p:sp>
            <p:nvSpPr>
              <p:cNvPr id="89" name="TextBox 41"/>
              <p:cNvSpPr txBox="1">
                <a:spLocks noChangeAspect="1"/>
              </p:cNvSpPr>
              <p:nvPr/>
            </p:nvSpPr>
            <p:spPr>
              <a:xfrm>
                <a:off x="12325539" y="10333811"/>
                <a:ext cx="2467431" cy="860242"/>
              </a:xfrm>
              <a:prstGeom prst="rect">
                <a:avLst/>
              </a:prstGeom>
              <a:gradFill flip="none" rotWithShape="1">
                <a:gsLst>
                  <a:gs pos="0">
                    <a:srgbClr val="6E5336"/>
                  </a:gs>
                  <a:gs pos="45000">
                    <a:srgbClr val="6E5336"/>
                  </a:gs>
                  <a:gs pos="51000">
                    <a:srgbClr val="0066FF"/>
                  </a:gs>
                  <a:gs pos="100000">
                    <a:srgbClr val="0066FF"/>
                  </a:gs>
                </a:gsLst>
                <a:lin ang="2700000" scaled="0"/>
                <a:tileRect/>
              </a:gra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chemeClr val="bg1"/>
                    </a:solidFill>
                    <a:latin typeface="Calibri"/>
                  </a:rPr>
                  <a:t>↓ Respiration - inhibition</a:t>
                </a:r>
                <a:endParaRPr lang="en-US" sz="900" b="1" dirty="0">
                  <a:solidFill>
                    <a:schemeClr val="bg1"/>
                  </a:solidFill>
                  <a:latin typeface="Calibri"/>
                </a:endParaRPr>
              </a:p>
            </p:txBody>
          </p:sp>
          <p:sp>
            <p:nvSpPr>
              <p:cNvPr id="90" name="TextBox 41"/>
              <p:cNvSpPr txBox="1">
                <a:spLocks noChangeAspect="1"/>
              </p:cNvSpPr>
              <p:nvPr/>
            </p:nvSpPr>
            <p:spPr>
              <a:xfrm>
                <a:off x="12322838" y="11429994"/>
                <a:ext cx="3015776" cy="833610"/>
              </a:xfrm>
              <a:prstGeom prst="rect">
                <a:avLst/>
              </a:prstGeom>
              <a:gradFill flip="none" rotWithShape="1">
                <a:gsLst>
                  <a:gs pos="0">
                    <a:srgbClr val="6E5336"/>
                  </a:gs>
                  <a:gs pos="45000">
                    <a:srgbClr val="6E5336"/>
                  </a:gs>
                  <a:gs pos="51000">
                    <a:srgbClr val="0066FF"/>
                  </a:gs>
                  <a:gs pos="100000">
                    <a:srgbClr val="0066FF"/>
                  </a:gs>
                </a:gsLst>
                <a:lin ang="2700000" scaled="0"/>
                <a:tileRect/>
              </a:gra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schemeClr val="bg1"/>
                    </a:solidFill>
                    <a:latin typeface="Calibri"/>
                  </a:rPr>
                  <a:t>↓NPP – shading, inhibition</a:t>
                </a:r>
                <a:endParaRPr lang="en-US" sz="900" b="1" kern="1200" dirty="0">
                  <a:solidFill>
                    <a:schemeClr val="bg1"/>
                  </a:solidFill>
                  <a:latin typeface="Calibri"/>
                  <a:ea typeface="+mn-ea"/>
                  <a:cs typeface="+mn-cs"/>
                </a:endParaRPr>
              </a:p>
            </p:txBody>
          </p:sp>
          <p:sp>
            <p:nvSpPr>
              <p:cNvPr id="91" name="TextBox 17"/>
              <p:cNvSpPr txBox="1">
                <a:spLocks noChangeAspect="1"/>
              </p:cNvSpPr>
              <p:nvPr/>
            </p:nvSpPr>
            <p:spPr>
              <a:xfrm>
                <a:off x="11467675" y="9268860"/>
                <a:ext cx="2561402" cy="855638"/>
              </a:xfrm>
              <a:prstGeom prst="rect">
                <a:avLst/>
              </a:prstGeom>
              <a:solidFill>
                <a:srgbClr val="6A5034">
                  <a:alpha val="85000"/>
                </a:srgbClr>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schemeClr val="bg1"/>
                    </a:solidFill>
                    <a:latin typeface="Calibri"/>
                  </a:rPr>
                  <a:t>↑ Nutrient Loading</a:t>
                </a:r>
                <a:endParaRPr lang="en-US" sz="900" b="1" kern="1200" dirty="0">
                  <a:solidFill>
                    <a:schemeClr val="bg1"/>
                  </a:solidFill>
                  <a:latin typeface="Calibri"/>
                  <a:ea typeface="+mn-ea"/>
                  <a:cs typeface="+mn-cs"/>
                </a:endParaRPr>
              </a:p>
            </p:txBody>
          </p:sp>
          <p:sp>
            <p:nvSpPr>
              <p:cNvPr id="92" name="TextBox 42"/>
              <p:cNvSpPr txBox="1">
                <a:spLocks noChangeAspect="1"/>
              </p:cNvSpPr>
              <p:nvPr/>
            </p:nvSpPr>
            <p:spPr>
              <a:xfrm>
                <a:off x="15101737" y="8382000"/>
                <a:ext cx="2637694" cy="1100765"/>
              </a:xfrm>
              <a:prstGeom prst="rect">
                <a:avLst/>
              </a:prstGeom>
              <a:solidFill>
                <a:srgbClr val="00C85A"/>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000" b="1" kern="1200" dirty="0" smtClean="0">
                    <a:solidFill>
                      <a:prstClr val="black"/>
                    </a:solidFill>
                    <a:latin typeface="Calibri"/>
                    <a:ea typeface="+mn-ea"/>
                    <a:cs typeface="+mn-cs"/>
                  </a:rPr>
                  <a:t>↑SAV epiphytes</a:t>
                </a:r>
                <a:endParaRPr lang="en-US" sz="1000" b="1" kern="1200" dirty="0">
                  <a:solidFill>
                    <a:prstClr val="black"/>
                  </a:solidFill>
                  <a:latin typeface="Calibri"/>
                  <a:ea typeface="+mn-ea"/>
                  <a:cs typeface="+mn-cs"/>
                </a:endParaRPr>
              </a:p>
            </p:txBody>
          </p:sp>
          <p:cxnSp>
            <p:nvCxnSpPr>
              <p:cNvPr id="93" name="Elbow Connector 92"/>
              <p:cNvCxnSpPr>
                <a:stCxn id="91" idx="3"/>
                <a:endCxn id="92" idx="1"/>
              </p:cNvCxnSpPr>
              <p:nvPr/>
            </p:nvCxnSpPr>
            <p:spPr>
              <a:xfrm flipV="1">
                <a:off x="14029077" y="8932383"/>
                <a:ext cx="1072660" cy="764296"/>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4" name="Elbow Connector 93"/>
              <p:cNvCxnSpPr>
                <a:stCxn id="85" idx="3"/>
                <a:endCxn id="86" idx="1"/>
              </p:cNvCxnSpPr>
              <p:nvPr/>
            </p:nvCxnSpPr>
            <p:spPr>
              <a:xfrm flipV="1">
                <a:off x="4899385" y="10338409"/>
                <a:ext cx="372207" cy="13371"/>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5" name="Elbow Connector 94"/>
              <p:cNvCxnSpPr>
                <a:stCxn id="86" idx="3"/>
                <a:endCxn id="88" idx="1"/>
              </p:cNvCxnSpPr>
              <p:nvPr/>
            </p:nvCxnSpPr>
            <p:spPr>
              <a:xfrm>
                <a:off x="7699649" y="10338409"/>
                <a:ext cx="706958" cy="598667"/>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6" name="Elbow Connector 95"/>
              <p:cNvCxnSpPr>
                <a:stCxn id="86" idx="3"/>
                <a:endCxn id="87" idx="1"/>
              </p:cNvCxnSpPr>
              <p:nvPr/>
            </p:nvCxnSpPr>
            <p:spPr>
              <a:xfrm flipV="1">
                <a:off x="7699649" y="9696676"/>
                <a:ext cx="873025" cy="641733"/>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7" name="Elbow Connector 96"/>
              <p:cNvCxnSpPr>
                <a:stCxn id="88" idx="3"/>
                <a:endCxn id="89" idx="1"/>
              </p:cNvCxnSpPr>
              <p:nvPr/>
            </p:nvCxnSpPr>
            <p:spPr>
              <a:xfrm flipV="1">
                <a:off x="11030077" y="10763931"/>
                <a:ext cx="1295462" cy="173144"/>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8" name="Elbow Connector 97"/>
              <p:cNvCxnSpPr>
                <a:stCxn id="88" idx="3"/>
                <a:endCxn id="90" idx="1"/>
              </p:cNvCxnSpPr>
              <p:nvPr/>
            </p:nvCxnSpPr>
            <p:spPr>
              <a:xfrm>
                <a:off x="11030077" y="10937076"/>
                <a:ext cx="1292761" cy="909725"/>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cxnSp>
          <p:nvCxnSpPr>
            <p:cNvPr id="10" name="Elbow Connector 9"/>
            <p:cNvCxnSpPr>
              <a:stCxn id="44" idx="0"/>
              <a:endCxn id="6" idx="2"/>
            </p:cNvCxnSpPr>
            <p:nvPr/>
          </p:nvCxnSpPr>
          <p:spPr>
            <a:xfrm rot="5400000" flipH="1" flipV="1">
              <a:off x="6201671" y="2547042"/>
              <a:ext cx="1066800" cy="1611516"/>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6" name="Shape 155"/>
            <p:cNvCxnSpPr>
              <a:stCxn id="91" idx="3"/>
              <a:endCxn id="44" idx="0"/>
            </p:cNvCxnSpPr>
            <p:nvPr/>
          </p:nvCxnSpPr>
          <p:spPr>
            <a:xfrm>
              <a:off x="5334000" y="2895601"/>
              <a:ext cx="595313" cy="990599"/>
            </a:xfrm>
            <a:prstGeom prst="curvedConnector2">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cxnSp>
        <p:nvCxnSpPr>
          <p:cNvPr id="158" name="Elbow Connector 157"/>
          <p:cNvCxnSpPr>
            <a:stCxn id="62" idx="0"/>
            <a:endCxn id="74" idx="2"/>
          </p:cNvCxnSpPr>
          <p:nvPr/>
        </p:nvCxnSpPr>
        <p:spPr>
          <a:xfrm rot="16200000" flipV="1">
            <a:off x="7730930" y="5302056"/>
            <a:ext cx="542925" cy="759216"/>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77"/>
          <p:cNvGrpSpPr/>
          <p:nvPr/>
        </p:nvGrpSpPr>
        <p:grpSpPr>
          <a:xfrm>
            <a:off x="1481479" y="3511938"/>
            <a:ext cx="6443321" cy="1193411"/>
            <a:chOff x="1481479" y="3511938"/>
            <a:chExt cx="6443321" cy="1193411"/>
          </a:xfrm>
        </p:grpSpPr>
        <p:grpSp>
          <p:nvGrpSpPr>
            <p:cNvPr id="18" name="Group 283"/>
            <p:cNvGrpSpPr/>
            <p:nvPr/>
          </p:nvGrpSpPr>
          <p:grpSpPr>
            <a:xfrm>
              <a:off x="1481479" y="3657599"/>
              <a:ext cx="6443321" cy="1047750"/>
              <a:chOff x="2994479" y="10768986"/>
              <a:chExt cx="18455305" cy="2941272"/>
            </a:xfrm>
          </p:grpSpPr>
          <p:sp>
            <p:nvSpPr>
              <p:cNvPr id="44" name="TextBox 42"/>
              <p:cNvSpPr txBox="1">
                <a:spLocks noChangeAspect="1"/>
              </p:cNvSpPr>
              <p:nvPr/>
            </p:nvSpPr>
            <p:spPr>
              <a:xfrm>
                <a:off x="14247332" y="11410718"/>
                <a:ext cx="2973740" cy="1069553"/>
              </a:xfrm>
              <a:prstGeom prst="rect">
                <a:avLst/>
              </a:prstGeom>
              <a:solidFill>
                <a:srgbClr val="0066FF"/>
              </a:solidFill>
              <a:ln w="38100">
                <a:solidFill>
                  <a:srgbClr val="FF000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kern="1200" dirty="0" smtClean="0">
                    <a:solidFill>
                      <a:schemeClr val="bg1"/>
                    </a:solidFill>
                    <a:latin typeface="Calibri"/>
                    <a:ea typeface="+mn-ea"/>
                    <a:cs typeface="+mn-cs"/>
                  </a:rPr>
                  <a:t>↑Phytoplankton Blooms</a:t>
                </a:r>
                <a:endParaRPr lang="en-US" sz="900" b="1" kern="1200" dirty="0">
                  <a:solidFill>
                    <a:schemeClr val="bg1"/>
                  </a:solidFill>
                  <a:latin typeface="Calibri"/>
                  <a:ea typeface="+mn-ea"/>
                  <a:cs typeface="+mn-cs"/>
                </a:endParaRPr>
              </a:p>
            </p:txBody>
          </p:sp>
          <p:sp>
            <p:nvSpPr>
              <p:cNvPr id="45" name="TextBox 2"/>
              <p:cNvSpPr txBox="1">
                <a:spLocks noChangeAspect="1"/>
              </p:cNvSpPr>
              <p:nvPr/>
            </p:nvSpPr>
            <p:spPr>
              <a:xfrm>
                <a:off x="2994479" y="10987066"/>
                <a:ext cx="1752600" cy="854534"/>
              </a:xfrm>
              <a:prstGeom prst="rect">
                <a:avLst/>
              </a:prstGeom>
              <a:solidFill>
                <a:schemeClr val="bg1">
                  <a:lumMod val="65000"/>
                </a:schemeClr>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900" b="1" dirty="0" smtClean="0">
                    <a:solidFill>
                      <a:prstClr val="black"/>
                    </a:solidFill>
                    <a:latin typeface="Calibri"/>
                  </a:rPr>
                  <a:t>↓Flow rate</a:t>
                </a:r>
                <a:r>
                  <a:rPr lang="en-US" sz="900" b="1" kern="1200" dirty="0" smtClean="0">
                    <a:solidFill>
                      <a:prstClr val="black"/>
                    </a:solidFill>
                    <a:latin typeface="Calibri"/>
                    <a:ea typeface="+mn-ea"/>
                    <a:cs typeface="+mn-cs"/>
                  </a:rPr>
                  <a:t> </a:t>
                </a:r>
                <a:endParaRPr lang="en-US" sz="900" b="1" kern="1200" dirty="0">
                  <a:solidFill>
                    <a:prstClr val="black"/>
                  </a:solidFill>
                  <a:latin typeface="Calibri"/>
                  <a:ea typeface="+mn-ea"/>
                  <a:cs typeface="+mn-cs"/>
                </a:endParaRPr>
              </a:p>
            </p:txBody>
          </p:sp>
          <p:sp>
            <p:nvSpPr>
              <p:cNvPr id="46" name="TextBox 2"/>
              <p:cNvSpPr txBox="1">
                <a:spLocks noChangeAspect="1"/>
              </p:cNvSpPr>
              <p:nvPr/>
            </p:nvSpPr>
            <p:spPr>
              <a:xfrm>
                <a:off x="9663954" y="11410715"/>
                <a:ext cx="3055586" cy="1069553"/>
              </a:xfrm>
              <a:prstGeom prst="rect">
                <a:avLst/>
              </a:prstGeom>
              <a:solidFill>
                <a:srgbClr val="0066FF"/>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900" b="1" dirty="0" smtClean="0">
                    <a:solidFill>
                      <a:schemeClr val="bg1"/>
                    </a:solidFill>
                    <a:latin typeface="Calibri"/>
                  </a:rPr>
                  <a:t>↑Phytoplankton growing time</a:t>
                </a:r>
                <a:endParaRPr lang="en-US" sz="900" b="1" kern="1200" dirty="0">
                  <a:solidFill>
                    <a:schemeClr val="bg1"/>
                  </a:solidFill>
                  <a:latin typeface="Calibri"/>
                  <a:ea typeface="+mn-ea"/>
                  <a:cs typeface="+mn-cs"/>
                </a:endParaRPr>
              </a:p>
            </p:txBody>
          </p:sp>
          <p:sp>
            <p:nvSpPr>
              <p:cNvPr id="47" name="TextBox 30"/>
              <p:cNvSpPr txBox="1">
                <a:spLocks noChangeAspect="1"/>
              </p:cNvSpPr>
              <p:nvPr/>
            </p:nvSpPr>
            <p:spPr>
              <a:xfrm>
                <a:off x="18551205" y="11201400"/>
                <a:ext cx="2898579" cy="744097"/>
              </a:xfrm>
              <a:prstGeom prst="rect">
                <a:avLst/>
              </a:prstGeom>
              <a:solidFill>
                <a:srgbClr val="0066FF"/>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schemeClr val="bg1"/>
                    </a:solidFill>
                    <a:latin typeface="Calibri"/>
                  </a:rPr>
                  <a:t>↓Crustacean zooplankton</a:t>
                </a:r>
                <a:endParaRPr lang="en-US" sz="900" b="1" kern="1200" dirty="0">
                  <a:solidFill>
                    <a:schemeClr val="bg1"/>
                  </a:solidFill>
                  <a:latin typeface="Calibri"/>
                  <a:ea typeface="+mn-ea"/>
                  <a:cs typeface="+mn-cs"/>
                </a:endParaRPr>
              </a:p>
            </p:txBody>
          </p:sp>
          <p:sp>
            <p:nvSpPr>
              <p:cNvPr id="48" name="TextBox 42"/>
              <p:cNvSpPr txBox="1">
                <a:spLocks noChangeAspect="1"/>
              </p:cNvSpPr>
              <p:nvPr/>
            </p:nvSpPr>
            <p:spPr>
              <a:xfrm>
                <a:off x="18519360" y="12072671"/>
                <a:ext cx="2930424" cy="701734"/>
              </a:xfrm>
              <a:prstGeom prst="rect">
                <a:avLst/>
              </a:prstGeom>
              <a:solidFill>
                <a:srgbClr val="0066FF"/>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kern="1200" dirty="0" smtClean="0">
                    <a:solidFill>
                      <a:schemeClr val="bg1"/>
                    </a:solidFill>
                    <a:latin typeface="Calibri"/>
                    <a:ea typeface="+mn-ea"/>
                    <a:cs typeface="+mn-cs"/>
                  </a:rPr>
                  <a:t>↑N fixation</a:t>
                </a:r>
                <a:endParaRPr lang="en-US" sz="900" b="1" kern="1200" dirty="0">
                  <a:solidFill>
                    <a:schemeClr val="bg1"/>
                  </a:solidFill>
                  <a:latin typeface="Calibri"/>
                  <a:ea typeface="+mn-ea"/>
                  <a:cs typeface="+mn-cs"/>
                </a:endParaRPr>
              </a:p>
            </p:txBody>
          </p:sp>
          <p:sp>
            <p:nvSpPr>
              <p:cNvPr id="49" name="TextBox 42"/>
              <p:cNvSpPr txBox="1">
                <a:spLocks noChangeAspect="1"/>
              </p:cNvSpPr>
              <p:nvPr/>
            </p:nvSpPr>
            <p:spPr>
              <a:xfrm>
                <a:off x="18546600" y="12908093"/>
                <a:ext cx="2903184" cy="802165"/>
              </a:xfrm>
              <a:prstGeom prst="rect">
                <a:avLst/>
              </a:prstGeom>
              <a:solidFill>
                <a:srgbClr val="0066FF"/>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kern="1200" dirty="0" smtClean="0">
                    <a:solidFill>
                      <a:schemeClr val="bg1"/>
                    </a:solidFill>
                    <a:latin typeface="Calibri"/>
                    <a:ea typeface="+mn-ea"/>
                    <a:cs typeface="+mn-cs"/>
                  </a:rPr>
                  <a:t>↑</a:t>
                </a:r>
                <a:r>
                  <a:rPr lang="en-US" sz="900" b="1" kern="1200" dirty="0" err="1" smtClean="0">
                    <a:solidFill>
                      <a:schemeClr val="bg1"/>
                    </a:solidFill>
                    <a:latin typeface="Calibri"/>
                    <a:ea typeface="+mn-ea"/>
                    <a:cs typeface="+mn-cs"/>
                  </a:rPr>
                  <a:t>Phyto</a:t>
                </a:r>
                <a:r>
                  <a:rPr lang="en-US" sz="900" b="1" kern="1200" dirty="0" smtClean="0">
                    <a:solidFill>
                      <a:schemeClr val="bg1"/>
                    </a:solidFill>
                    <a:latin typeface="Calibri"/>
                    <a:ea typeface="+mn-ea"/>
                    <a:cs typeface="+mn-cs"/>
                  </a:rPr>
                  <a:t> toxins</a:t>
                </a:r>
                <a:endParaRPr lang="en-US" sz="900" b="1" kern="1200" dirty="0">
                  <a:solidFill>
                    <a:schemeClr val="bg1"/>
                  </a:solidFill>
                  <a:latin typeface="Calibri"/>
                  <a:ea typeface="+mn-ea"/>
                  <a:cs typeface="+mn-cs"/>
                </a:endParaRPr>
              </a:p>
            </p:txBody>
          </p:sp>
          <p:cxnSp>
            <p:nvCxnSpPr>
              <p:cNvPr id="50" name="Elbow Connector 49"/>
              <p:cNvCxnSpPr>
                <a:stCxn id="44" idx="3"/>
                <a:endCxn id="47" idx="1"/>
              </p:cNvCxnSpPr>
              <p:nvPr/>
            </p:nvCxnSpPr>
            <p:spPr>
              <a:xfrm flipV="1">
                <a:off x="17221072" y="11573453"/>
                <a:ext cx="1330134" cy="372042"/>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44" idx="3"/>
                <a:endCxn id="48" idx="1"/>
              </p:cNvCxnSpPr>
              <p:nvPr/>
            </p:nvCxnSpPr>
            <p:spPr>
              <a:xfrm>
                <a:off x="17221072" y="11945495"/>
                <a:ext cx="1298289" cy="478045"/>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44" idx="3"/>
                <a:endCxn id="49" idx="1"/>
              </p:cNvCxnSpPr>
              <p:nvPr/>
            </p:nvCxnSpPr>
            <p:spPr>
              <a:xfrm>
                <a:off x="17221072" y="11945495"/>
                <a:ext cx="1325528" cy="1363680"/>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46" idx="3"/>
                <a:endCxn id="44" idx="1"/>
              </p:cNvCxnSpPr>
              <p:nvPr/>
            </p:nvCxnSpPr>
            <p:spPr>
              <a:xfrm>
                <a:off x="12719539" y="11945495"/>
                <a:ext cx="1527793" cy="4458"/>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4" name="TextBox 2"/>
              <p:cNvSpPr txBox="1">
                <a:spLocks noChangeAspect="1"/>
              </p:cNvSpPr>
              <p:nvPr/>
            </p:nvSpPr>
            <p:spPr>
              <a:xfrm>
                <a:off x="5451232" y="10768986"/>
                <a:ext cx="2030160" cy="1069553"/>
              </a:xfrm>
              <a:prstGeom prst="rect">
                <a:avLst/>
              </a:prstGeom>
              <a:solidFill>
                <a:schemeClr val="bg1">
                  <a:lumMod val="65000"/>
                </a:schemeClr>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900" b="1" dirty="0" smtClean="0">
                    <a:solidFill>
                      <a:prstClr val="black"/>
                    </a:solidFill>
                    <a:latin typeface="Calibri"/>
                  </a:rPr>
                  <a:t>↑Salinity/Water age</a:t>
                </a:r>
                <a:endParaRPr lang="en-US" sz="900" b="1" kern="1200" dirty="0">
                  <a:solidFill>
                    <a:prstClr val="black"/>
                  </a:solidFill>
                  <a:latin typeface="Calibri"/>
                  <a:ea typeface="+mn-ea"/>
                  <a:cs typeface="+mn-cs"/>
                </a:endParaRPr>
              </a:p>
            </p:txBody>
          </p:sp>
          <p:cxnSp>
            <p:nvCxnSpPr>
              <p:cNvPr id="55" name="Elbow Connector 54"/>
              <p:cNvCxnSpPr>
                <a:stCxn id="45" idx="3"/>
                <a:endCxn id="54" idx="1"/>
              </p:cNvCxnSpPr>
              <p:nvPr/>
            </p:nvCxnSpPr>
            <p:spPr>
              <a:xfrm flipV="1">
                <a:off x="4747079" y="11303766"/>
                <a:ext cx="704154" cy="110571"/>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54" idx="3"/>
                <a:endCxn id="46" idx="1"/>
              </p:cNvCxnSpPr>
              <p:nvPr/>
            </p:nvCxnSpPr>
            <p:spPr>
              <a:xfrm>
                <a:off x="7481392" y="11303766"/>
                <a:ext cx="2182561" cy="641729"/>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113" name="TextBox 42"/>
            <p:cNvSpPr txBox="1">
              <a:spLocks noChangeAspect="1"/>
            </p:cNvSpPr>
            <p:nvPr/>
          </p:nvSpPr>
          <p:spPr>
            <a:xfrm>
              <a:off x="6910550" y="3511938"/>
              <a:ext cx="1014250" cy="250437"/>
            </a:xfrm>
            <a:prstGeom prst="rect">
              <a:avLst/>
            </a:prstGeom>
            <a:solidFill>
              <a:srgbClr val="0066FF"/>
            </a:solidFill>
            <a:ln w="22225">
              <a:solidFill>
                <a:schemeClr val="tx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900" b="1" dirty="0" smtClean="0">
                  <a:solidFill>
                    <a:schemeClr val="bg1"/>
                  </a:solidFill>
                  <a:latin typeface="Calibri"/>
                </a:rPr>
                <a:t>↓</a:t>
              </a:r>
              <a:r>
                <a:rPr lang="en-US" sz="900" b="1" kern="1200" dirty="0" smtClean="0">
                  <a:solidFill>
                    <a:schemeClr val="bg1"/>
                  </a:solidFill>
                  <a:latin typeface="Calibri"/>
                  <a:ea typeface="+mn-ea"/>
                  <a:cs typeface="+mn-cs"/>
                </a:rPr>
                <a:t>Dis. Oxygen</a:t>
              </a:r>
              <a:endParaRPr lang="en-US" sz="900" b="1" kern="1200" dirty="0">
                <a:solidFill>
                  <a:schemeClr val="bg1"/>
                </a:solidFill>
                <a:latin typeface="Calibri"/>
                <a:ea typeface="+mn-ea"/>
                <a:cs typeface="+mn-cs"/>
              </a:endParaRPr>
            </a:p>
          </p:txBody>
        </p:sp>
        <p:cxnSp>
          <p:nvCxnSpPr>
            <p:cNvPr id="134" name="Elbow Connector 133"/>
            <p:cNvCxnSpPr>
              <a:stCxn id="44" idx="3"/>
              <a:endCxn id="113" idx="1"/>
            </p:cNvCxnSpPr>
            <p:nvPr/>
          </p:nvCxnSpPr>
          <p:spPr>
            <a:xfrm flipV="1">
              <a:off x="6448425" y="3637157"/>
              <a:ext cx="462125" cy="439543"/>
            </a:xfrm>
            <a:prstGeom prst="bentConnector3">
              <a:avLst>
                <a:gd name="adj1" fmla="val 50000"/>
              </a:avLst>
            </a:prstGeom>
            <a:ln w="22225">
              <a:solidFill>
                <a:schemeClr val="tx1"/>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cxnSp>
        <p:nvCxnSpPr>
          <p:cNvPr id="216" name="Shape 215"/>
          <p:cNvCxnSpPr>
            <a:stCxn id="71" idx="2"/>
            <a:endCxn id="70" idx="1"/>
          </p:cNvCxnSpPr>
          <p:nvPr/>
        </p:nvCxnSpPr>
        <p:spPr>
          <a:xfrm rot="16200000" flipH="1">
            <a:off x="3889647" y="4321296"/>
            <a:ext cx="126848" cy="2457058"/>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Elbow Connector 218"/>
          <p:cNvCxnSpPr>
            <a:stCxn id="64" idx="2"/>
            <a:endCxn id="70" idx="0"/>
          </p:cNvCxnSpPr>
          <p:nvPr/>
        </p:nvCxnSpPr>
        <p:spPr>
          <a:xfrm rot="5400000">
            <a:off x="5973508" y="5163188"/>
            <a:ext cx="187023" cy="376246"/>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urved Connector 150"/>
          <p:cNvCxnSpPr>
            <a:stCxn id="59" idx="0"/>
            <a:endCxn id="74" idx="2"/>
          </p:cNvCxnSpPr>
          <p:nvPr/>
        </p:nvCxnSpPr>
        <p:spPr>
          <a:xfrm rot="5400000" flipH="1" flipV="1">
            <a:off x="7164192" y="5342135"/>
            <a:ext cx="390525" cy="526659"/>
          </a:xfrm>
          <a:prstGeom prst="curved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249"/>
          <p:cNvGrpSpPr/>
          <p:nvPr/>
        </p:nvGrpSpPr>
        <p:grpSpPr>
          <a:xfrm>
            <a:off x="76200" y="304800"/>
            <a:ext cx="1097280" cy="3004810"/>
            <a:chOff x="76200" y="304800"/>
            <a:chExt cx="1097280" cy="3004810"/>
          </a:xfrm>
        </p:grpSpPr>
        <p:grpSp>
          <p:nvGrpSpPr>
            <p:cNvPr id="99" name="Group 162"/>
            <p:cNvGrpSpPr/>
            <p:nvPr/>
          </p:nvGrpSpPr>
          <p:grpSpPr>
            <a:xfrm>
              <a:off x="76200" y="304800"/>
              <a:ext cx="1097280" cy="2548354"/>
              <a:chOff x="152400" y="304800"/>
              <a:chExt cx="1097280" cy="2548354"/>
            </a:xfrm>
          </p:grpSpPr>
          <p:grpSp>
            <p:nvGrpSpPr>
              <p:cNvPr id="100" name="Group 148"/>
              <p:cNvGrpSpPr/>
              <p:nvPr/>
            </p:nvGrpSpPr>
            <p:grpSpPr>
              <a:xfrm>
                <a:off x="152400" y="304800"/>
                <a:ext cx="1097280" cy="1953399"/>
                <a:chOff x="76200" y="4495800"/>
                <a:chExt cx="1066800" cy="1953399"/>
              </a:xfrm>
            </p:grpSpPr>
            <p:grpSp>
              <p:nvGrpSpPr>
                <p:cNvPr id="101" name="Group 146"/>
                <p:cNvGrpSpPr/>
                <p:nvPr/>
              </p:nvGrpSpPr>
              <p:grpSpPr>
                <a:xfrm>
                  <a:off x="76200" y="4800600"/>
                  <a:ext cx="1066800" cy="1648599"/>
                  <a:chOff x="7848600" y="304800"/>
                  <a:chExt cx="1066800" cy="1648599"/>
                </a:xfrm>
              </p:grpSpPr>
              <p:sp>
                <p:nvSpPr>
                  <p:cNvPr id="310" name="TextBox 309"/>
                  <p:cNvSpPr txBox="1"/>
                  <p:nvPr/>
                </p:nvSpPr>
                <p:spPr>
                  <a:xfrm>
                    <a:off x="7848600" y="304800"/>
                    <a:ext cx="1066800" cy="215444"/>
                  </a:xfrm>
                  <a:prstGeom prst="rect">
                    <a:avLst/>
                  </a:prstGeom>
                  <a:solidFill>
                    <a:schemeClr val="bg1">
                      <a:lumMod val="65000"/>
                    </a:schemeClr>
                  </a:solidFill>
                  <a:scene3d>
                    <a:camera prst="orthographicFront"/>
                    <a:lightRig rig="threePt" dir="t"/>
                  </a:scene3d>
                  <a:sp3d>
                    <a:bevelT/>
                  </a:sp3d>
                </p:spPr>
                <p:txBody>
                  <a:bodyPr wrap="square" numCol="1" rtlCol="0" anchor="ctr" anchorCtr="0">
                    <a:spAutoFit/>
                  </a:bodyPr>
                  <a:lstStyle/>
                  <a:p>
                    <a:pPr algn="ctr"/>
                    <a:r>
                      <a:rPr lang="en-US" sz="800" b="1" i="1" dirty="0" smtClean="0">
                        <a:latin typeface="Arial" pitchFamily="34" charset="0"/>
                        <a:cs typeface="Arial" pitchFamily="34" charset="0"/>
                      </a:rPr>
                      <a:t>HYDROLOGY</a:t>
                    </a:r>
                    <a:endParaRPr lang="en-US" sz="800" b="1" i="1" dirty="0">
                      <a:latin typeface="Arial" pitchFamily="34" charset="0"/>
                      <a:cs typeface="Arial" pitchFamily="34" charset="0"/>
                    </a:endParaRPr>
                  </a:p>
                </p:txBody>
              </p:sp>
              <p:grpSp>
                <p:nvGrpSpPr>
                  <p:cNvPr id="102" name="Group 145"/>
                  <p:cNvGrpSpPr/>
                  <p:nvPr/>
                </p:nvGrpSpPr>
                <p:grpSpPr>
                  <a:xfrm>
                    <a:off x="7848600" y="533400"/>
                    <a:ext cx="1066800" cy="1419999"/>
                    <a:chOff x="7848600" y="533400"/>
                    <a:chExt cx="1066800" cy="1419999"/>
                  </a:xfrm>
                </p:grpSpPr>
                <p:sp>
                  <p:nvSpPr>
                    <p:cNvPr id="312" name="TextBox 311"/>
                    <p:cNvSpPr txBox="1"/>
                    <p:nvPr/>
                  </p:nvSpPr>
                  <p:spPr>
                    <a:xfrm>
                      <a:off x="7848600" y="990600"/>
                      <a:ext cx="1066800" cy="215444"/>
                    </a:xfrm>
                    <a:prstGeom prst="rect">
                      <a:avLst/>
                    </a:prstGeom>
                    <a:solidFill>
                      <a:srgbClr val="00C85A"/>
                    </a:solidFill>
                    <a:scene3d>
                      <a:camera prst="orthographicFront"/>
                      <a:lightRig rig="threePt" dir="t"/>
                    </a:scene3d>
                    <a:sp3d>
                      <a:bevelT/>
                    </a:sp3d>
                  </p:spPr>
                  <p:txBody>
                    <a:bodyPr wrap="square" numCol="1" rtlCol="0" anchor="ctr" anchorCtr="0">
                      <a:spAutoFit/>
                    </a:bodyPr>
                    <a:lstStyle/>
                    <a:p>
                      <a:pPr algn="ctr"/>
                      <a:r>
                        <a:rPr lang="en-US" sz="800" b="1" i="1" dirty="0" smtClean="0">
                          <a:latin typeface="Arial" pitchFamily="34" charset="0"/>
                          <a:cs typeface="Arial" pitchFamily="34" charset="0"/>
                        </a:rPr>
                        <a:t>SAV</a:t>
                      </a:r>
                      <a:endParaRPr lang="en-US" sz="800" b="1" i="1" dirty="0">
                        <a:latin typeface="Arial" pitchFamily="34" charset="0"/>
                        <a:cs typeface="Arial" pitchFamily="34" charset="0"/>
                      </a:endParaRPr>
                    </a:p>
                  </p:txBody>
                </p:sp>
                <p:sp>
                  <p:nvSpPr>
                    <p:cNvPr id="313" name="TextBox 312"/>
                    <p:cNvSpPr txBox="1"/>
                    <p:nvPr/>
                  </p:nvSpPr>
                  <p:spPr>
                    <a:xfrm>
                      <a:off x="7848600" y="533400"/>
                      <a:ext cx="1066800" cy="200055"/>
                    </a:xfrm>
                    <a:prstGeom prst="rect">
                      <a:avLst/>
                    </a:prstGeom>
                    <a:solidFill>
                      <a:srgbClr val="6A5034"/>
                    </a:solidFill>
                    <a:scene3d>
                      <a:camera prst="orthographicFront"/>
                      <a:lightRig rig="threePt" dir="t"/>
                    </a:scene3d>
                    <a:sp3d>
                      <a:bevelT/>
                    </a:sp3d>
                  </p:spPr>
                  <p:txBody>
                    <a:bodyPr wrap="square" numCol="1" rtlCol="0" anchor="ctr" anchorCtr="0">
                      <a:spAutoFit/>
                    </a:bodyPr>
                    <a:lstStyle/>
                    <a:p>
                      <a:pPr algn="ctr"/>
                      <a:r>
                        <a:rPr lang="en-US" sz="700" b="1" i="1" dirty="0" smtClean="0">
                          <a:solidFill>
                            <a:schemeClr val="bg1"/>
                          </a:solidFill>
                          <a:latin typeface="Arial" pitchFamily="34" charset="0"/>
                          <a:cs typeface="Arial" pitchFamily="34" charset="0"/>
                        </a:rPr>
                        <a:t>BIOGEOCHEMISTRY</a:t>
                      </a:r>
                      <a:endParaRPr lang="en-US" sz="700" b="1" i="1" dirty="0">
                        <a:solidFill>
                          <a:schemeClr val="bg1"/>
                        </a:solidFill>
                        <a:latin typeface="Arial" pitchFamily="34" charset="0"/>
                        <a:cs typeface="Arial" pitchFamily="34" charset="0"/>
                      </a:endParaRPr>
                    </a:p>
                  </p:txBody>
                </p:sp>
                <p:sp>
                  <p:nvSpPr>
                    <p:cNvPr id="314" name="TextBox 313"/>
                    <p:cNvSpPr txBox="1"/>
                    <p:nvPr/>
                  </p:nvSpPr>
                  <p:spPr>
                    <a:xfrm>
                      <a:off x="7848600" y="762000"/>
                      <a:ext cx="1066800" cy="215444"/>
                    </a:xfrm>
                    <a:prstGeom prst="rect">
                      <a:avLst/>
                    </a:prstGeom>
                    <a:solidFill>
                      <a:srgbClr val="0070C0"/>
                    </a:solidFill>
                    <a:scene3d>
                      <a:camera prst="orthographicFront"/>
                      <a:lightRig rig="threePt" dir="t"/>
                    </a:scene3d>
                    <a:sp3d>
                      <a:bevelT/>
                    </a:sp3d>
                  </p:spPr>
                  <p:txBody>
                    <a:bodyPr wrap="square" numCol="1" rtlCol="0" anchor="ctr" anchorCtr="0">
                      <a:spAutoFit/>
                    </a:bodyPr>
                    <a:lstStyle/>
                    <a:p>
                      <a:pPr algn="ctr"/>
                      <a:r>
                        <a:rPr lang="en-US" sz="800" b="1" i="1" dirty="0" smtClean="0">
                          <a:latin typeface="Arial" pitchFamily="34" charset="0"/>
                          <a:cs typeface="Arial" pitchFamily="34" charset="0"/>
                        </a:rPr>
                        <a:t>PHYTOPLANKTON</a:t>
                      </a:r>
                      <a:endParaRPr lang="en-US" sz="800" b="1" i="1" dirty="0">
                        <a:latin typeface="Arial" pitchFamily="34" charset="0"/>
                        <a:cs typeface="Arial" pitchFamily="34" charset="0"/>
                      </a:endParaRPr>
                    </a:p>
                  </p:txBody>
                </p:sp>
                <p:sp>
                  <p:nvSpPr>
                    <p:cNvPr id="315" name="TextBox 314"/>
                    <p:cNvSpPr txBox="1"/>
                    <p:nvPr/>
                  </p:nvSpPr>
                  <p:spPr>
                    <a:xfrm>
                      <a:off x="7848600" y="1676400"/>
                      <a:ext cx="1066800" cy="276999"/>
                    </a:xfrm>
                    <a:prstGeom prst="rect">
                      <a:avLst/>
                    </a:prstGeom>
                    <a:solidFill>
                      <a:srgbClr val="FFFF00"/>
                    </a:solidFill>
                    <a:scene3d>
                      <a:camera prst="orthographicFront"/>
                      <a:lightRig rig="threePt" dir="t"/>
                    </a:scene3d>
                    <a:sp3d>
                      <a:bevelT/>
                    </a:sp3d>
                  </p:spPr>
                  <p:txBody>
                    <a:bodyPr wrap="square" numCol="1" rtlCol="0" anchor="ctr" anchorCtr="0">
                      <a:spAutoFit/>
                    </a:bodyPr>
                    <a:lstStyle/>
                    <a:p>
                      <a:pPr algn="ctr"/>
                      <a:r>
                        <a:rPr lang="en-US" sz="600" b="1" i="1" dirty="0" smtClean="0">
                          <a:latin typeface="Arial" pitchFamily="34" charset="0"/>
                          <a:cs typeface="Arial" pitchFamily="34" charset="0"/>
                        </a:rPr>
                        <a:t>WETLANDS &amp; WETLAND – DEPENDENT SPECIES</a:t>
                      </a:r>
                      <a:endParaRPr lang="en-US" sz="600" b="1" i="1" dirty="0">
                        <a:latin typeface="Arial" pitchFamily="34" charset="0"/>
                        <a:cs typeface="Arial" pitchFamily="34" charset="0"/>
                      </a:endParaRPr>
                    </a:p>
                  </p:txBody>
                </p:sp>
                <p:sp>
                  <p:nvSpPr>
                    <p:cNvPr id="316" name="TextBox 315"/>
                    <p:cNvSpPr txBox="1"/>
                    <p:nvPr/>
                  </p:nvSpPr>
                  <p:spPr>
                    <a:xfrm>
                      <a:off x="7848600" y="1219200"/>
                      <a:ext cx="1066800" cy="215444"/>
                    </a:xfrm>
                    <a:prstGeom prst="rect">
                      <a:avLst/>
                    </a:prstGeom>
                    <a:solidFill>
                      <a:srgbClr val="B28BFF"/>
                    </a:solidFill>
                    <a:scene3d>
                      <a:camera prst="orthographicFront"/>
                      <a:lightRig rig="threePt" dir="t"/>
                    </a:scene3d>
                    <a:sp3d>
                      <a:bevelT/>
                    </a:sp3d>
                  </p:spPr>
                  <p:txBody>
                    <a:bodyPr wrap="square" numCol="1" rtlCol="0" anchor="ctr" anchorCtr="0">
                      <a:spAutoFit/>
                    </a:bodyPr>
                    <a:lstStyle/>
                    <a:p>
                      <a:pPr algn="ctr"/>
                      <a:r>
                        <a:rPr lang="en-US" sz="800" b="1" i="1" dirty="0" smtClean="0">
                          <a:latin typeface="Arial" pitchFamily="34" charset="0"/>
                          <a:cs typeface="Arial" pitchFamily="34" charset="0"/>
                        </a:rPr>
                        <a:t>BENTHOS</a:t>
                      </a:r>
                      <a:endParaRPr lang="en-US" sz="800" b="1" i="1" dirty="0">
                        <a:latin typeface="Arial" pitchFamily="34" charset="0"/>
                        <a:cs typeface="Arial" pitchFamily="34" charset="0"/>
                      </a:endParaRPr>
                    </a:p>
                  </p:txBody>
                </p:sp>
                <p:sp>
                  <p:nvSpPr>
                    <p:cNvPr id="317" name="TextBox 316"/>
                    <p:cNvSpPr txBox="1"/>
                    <p:nvPr/>
                  </p:nvSpPr>
                  <p:spPr>
                    <a:xfrm>
                      <a:off x="7848600" y="1447800"/>
                      <a:ext cx="1066800" cy="215444"/>
                    </a:xfrm>
                    <a:prstGeom prst="rect">
                      <a:avLst/>
                    </a:prstGeom>
                    <a:solidFill>
                      <a:srgbClr val="FFAE37"/>
                    </a:solidFill>
                    <a:scene3d>
                      <a:camera prst="orthographicFront"/>
                      <a:lightRig rig="threePt" dir="t"/>
                    </a:scene3d>
                    <a:sp3d>
                      <a:bevelT/>
                    </a:sp3d>
                  </p:spPr>
                  <p:txBody>
                    <a:bodyPr wrap="square" numCol="1" rtlCol="0" anchor="ctr" anchorCtr="0">
                      <a:spAutoFit/>
                    </a:bodyPr>
                    <a:lstStyle/>
                    <a:p>
                      <a:pPr algn="ctr"/>
                      <a:r>
                        <a:rPr lang="en-US" sz="800" b="1" i="1" dirty="0" smtClean="0">
                          <a:latin typeface="Arial" pitchFamily="34" charset="0"/>
                          <a:cs typeface="Arial" pitchFamily="34" charset="0"/>
                        </a:rPr>
                        <a:t>FISH</a:t>
                      </a:r>
                      <a:endParaRPr lang="en-US" sz="800" b="1" i="1" dirty="0">
                        <a:latin typeface="Arial" pitchFamily="34" charset="0"/>
                        <a:cs typeface="Arial" pitchFamily="34" charset="0"/>
                      </a:endParaRPr>
                    </a:p>
                  </p:txBody>
                </p:sp>
              </p:grpSp>
            </p:grpSp>
            <p:sp>
              <p:nvSpPr>
                <p:cNvPr id="309" name="TextBox 308"/>
                <p:cNvSpPr txBox="1"/>
                <p:nvPr/>
              </p:nvSpPr>
              <p:spPr>
                <a:xfrm>
                  <a:off x="76200" y="4495800"/>
                  <a:ext cx="838200" cy="253916"/>
                </a:xfrm>
                <a:prstGeom prst="rect">
                  <a:avLst/>
                </a:prstGeom>
                <a:noFill/>
              </p:spPr>
              <p:txBody>
                <a:bodyPr wrap="square" numCol="1" rtlCol="0" anchor="ctr" anchorCtr="0">
                  <a:spAutoFit/>
                </a:bodyPr>
                <a:lstStyle/>
                <a:p>
                  <a:r>
                    <a:rPr lang="en-US" sz="1050" b="1" i="1" dirty="0" smtClean="0">
                      <a:latin typeface="Arial" pitchFamily="34" charset="0"/>
                      <a:cs typeface="Arial" pitchFamily="34" charset="0"/>
                    </a:rPr>
                    <a:t>Legend</a:t>
                  </a:r>
                  <a:endParaRPr lang="en-US" sz="1050" b="1" i="1" dirty="0">
                    <a:latin typeface="Arial" pitchFamily="34" charset="0"/>
                    <a:cs typeface="Arial" pitchFamily="34" charset="0"/>
                  </a:endParaRPr>
                </a:p>
              </p:txBody>
            </p:sp>
          </p:grpSp>
          <p:sp>
            <p:nvSpPr>
              <p:cNvPr id="303" name="TextBox 302"/>
              <p:cNvSpPr txBox="1"/>
              <p:nvPr/>
            </p:nvSpPr>
            <p:spPr>
              <a:xfrm>
                <a:off x="152400" y="2286000"/>
                <a:ext cx="1066800" cy="215444"/>
              </a:xfrm>
              <a:prstGeom prst="rect">
                <a:avLst/>
              </a:prstGeom>
              <a:noFill/>
              <a:ln w="19050">
                <a:solidFill>
                  <a:srgbClr val="FF0000"/>
                </a:solidFill>
              </a:ln>
            </p:spPr>
            <p:txBody>
              <a:bodyPr wrap="square" rtlCol="0" anchor="ctr" anchorCtr="0">
                <a:spAutoFit/>
              </a:bodyPr>
              <a:lstStyle/>
              <a:p>
                <a:pPr algn="ctr"/>
                <a:r>
                  <a:rPr lang="en-US" sz="800" b="1" i="1" dirty="0" smtClean="0">
                    <a:latin typeface="Arial" pitchFamily="34" charset="0"/>
                    <a:cs typeface="Arial" pitchFamily="34" charset="0"/>
                  </a:rPr>
                  <a:t>Key Effect</a:t>
                </a:r>
                <a:endParaRPr lang="en-US" sz="800" b="1" i="1" dirty="0">
                  <a:latin typeface="Arial" pitchFamily="34" charset="0"/>
                  <a:cs typeface="Arial" pitchFamily="34" charset="0"/>
                </a:endParaRPr>
              </a:p>
            </p:txBody>
          </p:sp>
          <p:grpSp>
            <p:nvGrpSpPr>
              <p:cNvPr id="104" name="Group 159"/>
              <p:cNvGrpSpPr/>
              <p:nvPr/>
            </p:nvGrpSpPr>
            <p:grpSpPr>
              <a:xfrm>
                <a:off x="152400" y="2514600"/>
                <a:ext cx="914400" cy="338554"/>
                <a:chOff x="152400" y="2667000"/>
                <a:chExt cx="914400" cy="338554"/>
              </a:xfrm>
            </p:grpSpPr>
            <p:sp>
              <p:nvSpPr>
                <p:cNvPr id="306" name="TextBox 305"/>
                <p:cNvSpPr txBox="1"/>
                <p:nvPr/>
              </p:nvSpPr>
              <p:spPr>
                <a:xfrm>
                  <a:off x="152400" y="2667000"/>
                  <a:ext cx="762000" cy="338554"/>
                </a:xfrm>
                <a:prstGeom prst="rect">
                  <a:avLst/>
                </a:prstGeom>
                <a:noFill/>
              </p:spPr>
              <p:txBody>
                <a:bodyPr wrap="square" rtlCol="0">
                  <a:spAutoFit/>
                </a:bodyPr>
                <a:lstStyle/>
                <a:p>
                  <a:r>
                    <a:rPr lang="en-US" sz="800" b="1" i="1" dirty="0" smtClean="0">
                      <a:latin typeface="Arial" pitchFamily="34" charset="0"/>
                      <a:cs typeface="Arial" pitchFamily="34" charset="0"/>
                    </a:rPr>
                    <a:t>Causal Linkage</a:t>
                  </a:r>
                  <a:endParaRPr lang="en-US" sz="800" b="1" i="1" dirty="0">
                    <a:latin typeface="Arial" pitchFamily="34" charset="0"/>
                    <a:cs typeface="Arial" pitchFamily="34" charset="0"/>
                  </a:endParaRPr>
                </a:p>
              </p:txBody>
            </p:sp>
            <p:cxnSp>
              <p:nvCxnSpPr>
                <p:cNvPr id="307" name="Straight Arrow Connector 306"/>
                <p:cNvCxnSpPr/>
                <p:nvPr/>
              </p:nvCxnSpPr>
              <p:spPr>
                <a:xfrm>
                  <a:off x="762000" y="2833511"/>
                  <a:ext cx="304800"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5" name="Group 248"/>
            <p:cNvGrpSpPr/>
            <p:nvPr/>
          </p:nvGrpSpPr>
          <p:grpSpPr>
            <a:xfrm>
              <a:off x="76200" y="2743200"/>
              <a:ext cx="1066800" cy="566410"/>
              <a:chOff x="76200" y="3200400"/>
              <a:chExt cx="1066800" cy="566410"/>
            </a:xfrm>
          </p:grpSpPr>
          <p:sp>
            <p:nvSpPr>
              <p:cNvPr id="245" name="TextBox 244"/>
              <p:cNvSpPr txBox="1"/>
              <p:nvPr/>
            </p:nvSpPr>
            <p:spPr>
              <a:xfrm>
                <a:off x="76200" y="3200400"/>
                <a:ext cx="990600" cy="261610"/>
              </a:xfrm>
              <a:prstGeom prst="rect">
                <a:avLst/>
              </a:prstGeom>
              <a:noFill/>
            </p:spPr>
            <p:txBody>
              <a:bodyPr wrap="square" rtlCol="0">
                <a:spAutoFit/>
              </a:bodyPr>
              <a:lstStyle/>
              <a:p>
                <a:r>
                  <a:rPr lang="en-US" sz="800" b="1" i="1" dirty="0" smtClean="0">
                    <a:latin typeface="Arial" pitchFamily="34" charset="0"/>
                    <a:cs typeface="Arial" pitchFamily="34" charset="0"/>
                  </a:rPr>
                  <a:t>Increase         </a:t>
                </a:r>
                <a:r>
                  <a:rPr lang="en-US" sz="1100" b="1" dirty="0" smtClean="0">
                    <a:cs typeface="Arial" pitchFamily="34" charset="0"/>
                  </a:rPr>
                  <a:t>↑</a:t>
                </a:r>
                <a:r>
                  <a:rPr lang="en-US" sz="800" b="1" i="1" dirty="0" smtClean="0">
                    <a:latin typeface="Arial" pitchFamily="34" charset="0"/>
                    <a:cs typeface="Arial" pitchFamily="34" charset="0"/>
                  </a:rPr>
                  <a:t>      </a:t>
                </a:r>
                <a:endParaRPr lang="en-US" sz="1000" b="1" dirty="0">
                  <a:latin typeface="Arial" pitchFamily="34" charset="0"/>
                  <a:cs typeface="Arial" pitchFamily="34" charset="0"/>
                </a:endParaRPr>
              </a:p>
            </p:txBody>
          </p:sp>
          <p:sp>
            <p:nvSpPr>
              <p:cNvPr id="247" name="TextBox 246"/>
              <p:cNvSpPr txBox="1"/>
              <p:nvPr/>
            </p:nvSpPr>
            <p:spPr>
              <a:xfrm>
                <a:off x="76200" y="3352800"/>
                <a:ext cx="990600" cy="253916"/>
              </a:xfrm>
              <a:prstGeom prst="rect">
                <a:avLst/>
              </a:prstGeom>
              <a:noFill/>
            </p:spPr>
            <p:txBody>
              <a:bodyPr wrap="square" rtlCol="0">
                <a:spAutoFit/>
              </a:bodyPr>
              <a:lstStyle/>
              <a:p>
                <a:r>
                  <a:rPr lang="en-US" sz="800" b="1" i="1" dirty="0" smtClean="0">
                    <a:latin typeface="Arial" pitchFamily="34" charset="0"/>
                    <a:cs typeface="Arial" pitchFamily="34" charset="0"/>
                  </a:rPr>
                  <a:t>Decrease        </a:t>
                </a:r>
                <a:r>
                  <a:rPr lang="en-US" sz="1050" b="1" dirty="0" smtClean="0">
                    <a:cs typeface="Arial" pitchFamily="34" charset="0"/>
                  </a:rPr>
                  <a:t>↓ </a:t>
                </a:r>
                <a:r>
                  <a:rPr lang="en-US" sz="800" b="1" i="1" dirty="0" smtClean="0">
                    <a:latin typeface="Arial" pitchFamily="34" charset="0"/>
                    <a:cs typeface="Arial" pitchFamily="34" charset="0"/>
                  </a:rPr>
                  <a:t>     </a:t>
                </a:r>
                <a:endParaRPr lang="en-US" sz="1000" b="1" dirty="0">
                  <a:latin typeface="Arial" pitchFamily="34" charset="0"/>
                  <a:cs typeface="Arial" pitchFamily="34" charset="0"/>
                </a:endParaRPr>
              </a:p>
            </p:txBody>
          </p:sp>
          <p:sp>
            <p:nvSpPr>
              <p:cNvPr id="248" name="TextBox 247"/>
              <p:cNvSpPr txBox="1"/>
              <p:nvPr/>
            </p:nvSpPr>
            <p:spPr>
              <a:xfrm>
                <a:off x="76200" y="3505200"/>
                <a:ext cx="1066800" cy="261610"/>
              </a:xfrm>
              <a:prstGeom prst="rect">
                <a:avLst/>
              </a:prstGeom>
              <a:noFill/>
            </p:spPr>
            <p:txBody>
              <a:bodyPr wrap="square" rtlCol="0">
                <a:spAutoFit/>
              </a:bodyPr>
              <a:lstStyle/>
              <a:p>
                <a:r>
                  <a:rPr lang="en-US" sz="800" b="1" i="1" dirty="0" smtClean="0">
                    <a:latin typeface="Arial" pitchFamily="34" charset="0"/>
                    <a:cs typeface="Arial" pitchFamily="34" charset="0"/>
                  </a:rPr>
                  <a:t>Change           </a:t>
                </a:r>
                <a:r>
                  <a:rPr lang="el-GR" sz="1100" b="1" dirty="0" smtClean="0">
                    <a:latin typeface="Arial" pitchFamily="34" charset="0"/>
                    <a:cs typeface="Arial" pitchFamily="34" charset="0"/>
                  </a:rPr>
                  <a:t>Δ</a:t>
                </a:r>
                <a:r>
                  <a:rPr lang="en-US" sz="800" b="1" i="1" dirty="0" smtClean="0">
                    <a:latin typeface="Arial" pitchFamily="34" charset="0"/>
                    <a:cs typeface="Arial" pitchFamily="34" charset="0"/>
                  </a:rPr>
                  <a:t>         </a:t>
                </a:r>
                <a:endParaRPr lang="en-US" sz="1000" b="1" dirty="0">
                  <a:latin typeface="Arial" pitchFamily="34" charset="0"/>
                  <a:cs typeface="Arial" pitchFamily="34" charset="0"/>
                </a:endParaRPr>
              </a:p>
            </p:txBody>
          </p:sp>
        </p:grpSp>
      </p:grpSp>
      <p:cxnSp>
        <p:nvCxnSpPr>
          <p:cNvPr id="262" name="Shape 261"/>
          <p:cNvCxnSpPr>
            <a:stCxn id="57" idx="2"/>
            <a:endCxn id="83" idx="1"/>
          </p:cNvCxnSpPr>
          <p:nvPr/>
        </p:nvCxnSpPr>
        <p:spPr>
          <a:xfrm rot="16200000" flipH="1">
            <a:off x="4589162" y="5897261"/>
            <a:ext cx="180975" cy="749902"/>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6" name="Shape 375"/>
          <p:cNvCxnSpPr>
            <a:stCxn id="44" idx="2"/>
            <a:endCxn id="76" idx="3"/>
          </p:cNvCxnSpPr>
          <p:nvPr/>
        </p:nvCxnSpPr>
        <p:spPr>
          <a:xfrm rot="5400000">
            <a:off x="5052795" y="3833594"/>
            <a:ext cx="442913" cy="1310125"/>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stCxn id="45" idx="0"/>
            <a:endCxn id="85" idx="2"/>
          </p:cNvCxnSpPr>
          <p:nvPr/>
        </p:nvCxnSpPr>
        <p:spPr>
          <a:xfrm rot="5400000" flipH="1" flipV="1">
            <a:off x="1556958" y="3490133"/>
            <a:ext cx="475617" cy="1468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45" idx="2"/>
            <a:endCxn id="65" idx="0"/>
          </p:cNvCxnSpPr>
          <p:nvPr/>
        </p:nvCxnSpPr>
        <p:spPr>
          <a:xfrm rot="16200000" flipH="1">
            <a:off x="1332406" y="4494705"/>
            <a:ext cx="913311" cy="327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Rectangle 145"/>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1493.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6705600" y="6324600"/>
            <a:ext cx="2057400" cy="246221"/>
          </a:xfrm>
          <a:prstGeom prst="rect">
            <a:avLst/>
          </a:prstGeom>
          <a:noFill/>
        </p:spPr>
        <p:txBody>
          <a:bodyPr wrap="square" rtlCol="0">
            <a:spAutoFit/>
          </a:bodyPr>
          <a:lstStyle/>
          <a:p>
            <a:r>
              <a:rPr lang="en-US" sz="1000" i="1" dirty="0" smtClean="0">
                <a:solidFill>
                  <a:srgbClr val="FFFF00"/>
                </a:solidFill>
              </a:rPr>
              <a:t>Photograph:  Dean Campbell</a:t>
            </a:r>
            <a:endParaRPr lang="en-US" sz="1000" i="1" dirty="0">
              <a:solidFill>
                <a:srgbClr val="FFFF00"/>
              </a:solidFill>
            </a:endParaRPr>
          </a:p>
        </p:txBody>
      </p:sp>
      <p:sp>
        <p:nvSpPr>
          <p:cNvPr id="5" name="TextBox 4"/>
          <p:cNvSpPr txBox="1"/>
          <p:nvPr/>
        </p:nvSpPr>
        <p:spPr>
          <a:xfrm>
            <a:off x="457200" y="1981200"/>
            <a:ext cx="5257800" cy="830997"/>
          </a:xfrm>
          <a:prstGeom prst="rect">
            <a:avLst/>
          </a:prstGeom>
          <a:noFill/>
        </p:spPr>
        <p:txBody>
          <a:bodyPr wrap="square" rtlCol="0">
            <a:spAutoFit/>
          </a:bodyPr>
          <a:lstStyle/>
          <a:p>
            <a:r>
              <a:rPr lang="en-US" sz="2400" dirty="0" smtClean="0">
                <a:solidFill>
                  <a:srgbClr val="FFFF00"/>
                </a:solidFill>
              </a:rPr>
              <a:t>“Prediction is difficult, especially about the future.”  Yogi Berra &amp; </a:t>
            </a:r>
            <a:r>
              <a:rPr lang="en-US" sz="2400" dirty="0" err="1" smtClean="0">
                <a:solidFill>
                  <a:srgbClr val="FFFF00"/>
                </a:solidFill>
              </a:rPr>
              <a:t>Niels</a:t>
            </a:r>
            <a:r>
              <a:rPr lang="en-US" sz="2400" dirty="0" smtClean="0">
                <a:solidFill>
                  <a:srgbClr val="FFFF00"/>
                </a:solidFill>
              </a:rPr>
              <a:t> Bohr</a:t>
            </a:r>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76200"/>
            <a:ext cx="8686800" cy="923330"/>
          </a:xfrm>
          <a:prstGeom prst="rect">
            <a:avLst/>
          </a:prstGeom>
          <a:noFill/>
        </p:spPr>
        <p:txBody>
          <a:bodyPr wrap="square" rtlCol="0">
            <a:spAutoFit/>
          </a:bodyPr>
          <a:lstStyle/>
          <a:p>
            <a:r>
              <a:rPr lang="en-US" u="sng" dirty="0" smtClean="0">
                <a:latin typeface="Bookman Old Style" pitchFamily="18" charset="0"/>
              </a:rPr>
              <a:t>Managing Complexity and Uncertainty</a:t>
            </a:r>
            <a:r>
              <a:rPr lang="en-US" dirty="0" smtClean="0">
                <a:latin typeface="Bookman Old Style" pitchFamily="18" charset="0"/>
              </a:rPr>
              <a:t>- Perhaps, the most appropriate strategy for managing a complex system and scientific uncertainty is adaptive management.    </a:t>
            </a:r>
            <a:endParaRPr lang="en-US" dirty="0">
              <a:latin typeface="Bookman Old Style" pitchFamily="18" charset="0"/>
            </a:endParaRPr>
          </a:p>
        </p:txBody>
      </p:sp>
      <p:grpSp>
        <p:nvGrpSpPr>
          <p:cNvPr id="2" name="Group 36"/>
          <p:cNvGrpSpPr/>
          <p:nvPr/>
        </p:nvGrpSpPr>
        <p:grpSpPr>
          <a:xfrm>
            <a:off x="990600" y="2667000"/>
            <a:ext cx="5181600" cy="3505200"/>
            <a:chOff x="990600" y="2667000"/>
            <a:chExt cx="5181600" cy="3505200"/>
          </a:xfrm>
        </p:grpSpPr>
        <p:sp>
          <p:nvSpPr>
            <p:cNvPr id="13" name="TextBox 12"/>
            <p:cNvSpPr txBox="1"/>
            <p:nvPr/>
          </p:nvSpPr>
          <p:spPr>
            <a:xfrm>
              <a:off x="4191000" y="5802868"/>
              <a:ext cx="990600" cy="369332"/>
            </a:xfrm>
            <a:prstGeom prst="rect">
              <a:avLst/>
            </a:prstGeom>
            <a:noFill/>
          </p:spPr>
          <p:txBody>
            <a:bodyPr wrap="square" rtlCol="0">
              <a:spAutoFit/>
            </a:bodyPr>
            <a:lstStyle/>
            <a:p>
              <a:r>
                <a:rPr lang="en-US" b="1" dirty="0" smtClean="0"/>
                <a:t>YES</a:t>
              </a:r>
              <a:endParaRPr lang="en-US" b="1" dirty="0"/>
            </a:p>
          </p:txBody>
        </p:sp>
        <p:sp>
          <p:nvSpPr>
            <p:cNvPr id="17" name="TextBox 16"/>
            <p:cNvSpPr txBox="1"/>
            <p:nvPr/>
          </p:nvSpPr>
          <p:spPr>
            <a:xfrm>
              <a:off x="2209800" y="4495800"/>
              <a:ext cx="990600" cy="369332"/>
            </a:xfrm>
            <a:prstGeom prst="rect">
              <a:avLst/>
            </a:prstGeom>
            <a:noFill/>
          </p:spPr>
          <p:txBody>
            <a:bodyPr wrap="square" rtlCol="0">
              <a:spAutoFit/>
            </a:bodyPr>
            <a:lstStyle/>
            <a:p>
              <a:r>
                <a:rPr lang="en-US" b="1" dirty="0" smtClean="0"/>
                <a:t>NO</a:t>
              </a:r>
              <a:endParaRPr lang="en-US" b="1" dirty="0"/>
            </a:p>
          </p:txBody>
        </p:sp>
        <p:grpSp>
          <p:nvGrpSpPr>
            <p:cNvPr id="3" name="Group 34"/>
            <p:cNvGrpSpPr/>
            <p:nvPr/>
          </p:nvGrpSpPr>
          <p:grpSpPr>
            <a:xfrm>
              <a:off x="990600" y="2667000"/>
              <a:ext cx="5181600" cy="2700754"/>
              <a:chOff x="990600" y="2667000"/>
              <a:chExt cx="5181600" cy="2700754"/>
            </a:xfrm>
          </p:grpSpPr>
          <p:sp>
            <p:nvSpPr>
              <p:cNvPr id="5" name="TextBox 4"/>
              <p:cNvSpPr txBox="1"/>
              <p:nvPr/>
            </p:nvSpPr>
            <p:spPr>
              <a:xfrm>
                <a:off x="990600" y="2667000"/>
                <a:ext cx="2362200" cy="830997"/>
              </a:xfrm>
              <a:prstGeom prst="rect">
                <a:avLst/>
              </a:prstGeom>
              <a:noFill/>
              <a:ln w="25400">
                <a:solidFill>
                  <a:schemeClr val="tx1"/>
                </a:solidFill>
              </a:ln>
            </p:spPr>
            <p:txBody>
              <a:bodyPr wrap="square" rtlCol="0" anchor="ctr" anchorCtr="0">
                <a:spAutoFit/>
              </a:bodyPr>
              <a:lstStyle/>
              <a:p>
                <a:r>
                  <a:rPr lang="en-US" sz="1600" b="1" dirty="0" smtClean="0"/>
                  <a:t>Develop/revise predictive mechanistic and empirical models</a:t>
                </a:r>
                <a:endParaRPr lang="en-US" sz="1600" b="1" dirty="0"/>
              </a:p>
            </p:txBody>
          </p:sp>
          <p:cxnSp>
            <p:nvCxnSpPr>
              <p:cNvPr id="12" name="Shape 11"/>
              <p:cNvCxnSpPr>
                <a:stCxn id="10" idx="1"/>
                <a:endCxn id="5" idx="2"/>
              </p:cNvCxnSpPr>
              <p:nvPr/>
            </p:nvCxnSpPr>
            <p:spPr>
              <a:xfrm rot="10800000">
                <a:off x="2171700" y="3497997"/>
                <a:ext cx="495300" cy="1700480"/>
              </a:xfrm>
              <a:prstGeom prst="bentConnector2">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9" name="Shape 18"/>
              <p:cNvCxnSpPr>
                <a:stCxn id="10" idx="2"/>
                <a:endCxn id="9" idx="3"/>
              </p:cNvCxnSpPr>
              <p:nvPr/>
            </p:nvCxnSpPr>
            <p:spPr>
              <a:xfrm rot="5400000" flipH="1" flipV="1">
                <a:off x="4471913" y="3667467"/>
                <a:ext cx="1152674" cy="2247900"/>
              </a:xfrm>
              <a:prstGeom prst="bentConnector4">
                <a:avLst>
                  <a:gd name="adj1" fmla="val -40490"/>
                  <a:gd name="adj2" fmla="val 110169"/>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grpSp>
        <p:nvGrpSpPr>
          <p:cNvPr id="6" name="Group 32"/>
          <p:cNvGrpSpPr/>
          <p:nvPr/>
        </p:nvGrpSpPr>
        <p:grpSpPr>
          <a:xfrm>
            <a:off x="2667000" y="4215080"/>
            <a:ext cx="2514600" cy="1152674"/>
            <a:chOff x="2667000" y="4215080"/>
            <a:chExt cx="2514600" cy="1152674"/>
          </a:xfrm>
        </p:grpSpPr>
        <p:sp>
          <p:nvSpPr>
            <p:cNvPr id="10" name="TextBox 9"/>
            <p:cNvSpPr txBox="1"/>
            <p:nvPr/>
          </p:nvSpPr>
          <p:spPr>
            <a:xfrm>
              <a:off x="2667000" y="5029200"/>
              <a:ext cx="2514600" cy="338554"/>
            </a:xfrm>
            <a:prstGeom prst="rect">
              <a:avLst/>
            </a:prstGeom>
            <a:noFill/>
            <a:ln w="25400">
              <a:solidFill>
                <a:schemeClr val="tx1"/>
              </a:solidFill>
            </a:ln>
          </p:spPr>
          <p:txBody>
            <a:bodyPr wrap="square" rtlCol="0" anchor="ctr" anchorCtr="0">
              <a:spAutoFit/>
            </a:bodyPr>
            <a:lstStyle/>
            <a:p>
              <a:r>
                <a:rPr lang="en-US" sz="1600" b="1" dirty="0" smtClean="0"/>
                <a:t>Responses  fit predictions?</a:t>
              </a:r>
              <a:endParaRPr lang="en-US" sz="1600" b="1" dirty="0"/>
            </a:p>
          </p:txBody>
        </p:sp>
        <p:cxnSp>
          <p:nvCxnSpPr>
            <p:cNvPr id="21" name="Shape 20"/>
            <p:cNvCxnSpPr>
              <a:stCxn id="9" idx="1"/>
              <a:endCxn id="10" idx="0"/>
            </p:cNvCxnSpPr>
            <p:nvPr/>
          </p:nvCxnSpPr>
          <p:spPr>
            <a:xfrm rot="10800000" flipV="1">
              <a:off x="3924300" y="4215080"/>
              <a:ext cx="419100" cy="814120"/>
            </a:xfrm>
            <a:prstGeom prst="bentConnector2">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cxnSp>
        <p:nvCxnSpPr>
          <p:cNvPr id="23" name="Shape 22"/>
          <p:cNvCxnSpPr>
            <a:stCxn id="5" idx="0"/>
            <a:endCxn id="7" idx="1"/>
          </p:cNvCxnSpPr>
          <p:nvPr/>
        </p:nvCxnSpPr>
        <p:spPr>
          <a:xfrm rot="5400000" flipH="1" flipV="1">
            <a:off x="2208000" y="1979400"/>
            <a:ext cx="651301" cy="723900"/>
          </a:xfrm>
          <a:prstGeom prst="bentConnector2">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95600" y="1600200"/>
            <a:ext cx="2133600" cy="830997"/>
          </a:xfrm>
          <a:prstGeom prst="rect">
            <a:avLst/>
          </a:prstGeom>
          <a:noFill/>
          <a:ln w="25400">
            <a:solidFill>
              <a:schemeClr val="tx1"/>
            </a:solidFill>
          </a:ln>
        </p:spPr>
        <p:txBody>
          <a:bodyPr wrap="square" rtlCol="0" anchor="ctr" anchorCtr="0">
            <a:spAutoFit/>
          </a:bodyPr>
          <a:lstStyle/>
          <a:p>
            <a:r>
              <a:rPr lang="en-US" sz="1600" b="1" dirty="0" smtClean="0"/>
              <a:t>Predict effects of potential management action(s)</a:t>
            </a:r>
            <a:endParaRPr lang="en-US" sz="1600" b="1" dirty="0"/>
          </a:p>
        </p:txBody>
      </p:sp>
      <p:grpSp>
        <p:nvGrpSpPr>
          <p:cNvPr id="11" name="Group 27"/>
          <p:cNvGrpSpPr/>
          <p:nvPr/>
        </p:nvGrpSpPr>
        <p:grpSpPr>
          <a:xfrm>
            <a:off x="4342312" y="2015699"/>
            <a:ext cx="1828800" cy="1283701"/>
            <a:chOff x="4342312" y="2015699"/>
            <a:chExt cx="1828800" cy="1283701"/>
          </a:xfrm>
        </p:grpSpPr>
        <p:cxnSp>
          <p:nvCxnSpPr>
            <p:cNvPr id="25" name="Shape 24"/>
            <p:cNvCxnSpPr>
              <a:stCxn id="7" idx="3"/>
              <a:endCxn id="8" idx="0"/>
            </p:cNvCxnSpPr>
            <p:nvPr/>
          </p:nvCxnSpPr>
          <p:spPr>
            <a:xfrm>
              <a:off x="5029200" y="2015699"/>
              <a:ext cx="227512" cy="698926"/>
            </a:xfrm>
            <a:prstGeom prst="bentConnector2">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42312" y="2714625"/>
              <a:ext cx="1828800" cy="584775"/>
            </a:xfrm>
            <a:prstGeom prst="rect">
              <a:avLst/>
            </a:prstGeom>
            <a:noFill/>
            <a:ln w="25400">
              <a:solidFill>
                <a:schemeClr val="tx1"/>
              </a:solidFill>
            </a:ln>
          </p:spPr>
          <p:txBody>
            <a:bodyPr wrap="square" rtlCol="0" anchor="ctr" anchorCtr="0">
              <a:spAutoFit/>
            </a:bodyPr>
            <a:lstStyle/>
            <a:p>
              <a:r>
                <a:rPr lang="en-US" sz="1600" b="1" dirty="0" smtClean="0"/>
                <a:t>Implement selected action(s)</a:t>
              </a:r>
              <a:endParaRPr lang="en-US" sz="1600" b="1" dirty="0"/>
            </a:p>
          </p:txBody>
        </p:sp>
      </p:grpSp>
      <p:grpSp>
        <p:nvGrpSpPr>
          <p:cNvPr id="14" name="Group 30"/>
          <p:cNvGrpSpPr/>
          <p:nvPr/>
        </p:nvGrpSpPr>
        <p:grpSpPr>
          <a:xfrm>
            <a:off x="4343400" y="3299399"/>
            <a:ext cx="1828800" cy="1084958"/>
            <a:chOff x="4343400" y="3299399"/>
            <a:chExt cx="1828800" cy="1084958"/>
          </a:xfrm>
        </p:grpSpPr>
        <p:sp>
          <p:nvSpPr>
            <p:cNvPr id="9" name="TextBox 8"/>
            <p:cNvSpPr txBox="1"/>
            <p:nvPr/>
          </p:nvSpPr>
          <p:spPr>
            <a:xfrm>
              <a:off x="4343400" y="4045803"/>
              <a:ext cx="1828800" cy="338554"/>
            </a:xfrm>
            <a:prstGeom prst="rect">
              <a:avLst/>
            </a:prstGeom>
            <a:noFill/>
            <a:ln w="25400">
              <a:solidFill>
                <a:schemeClr val="tx1"/>
              </a:solidFill>
            </a:ln>
          </p:spPr>
          <p:txBody>
            <a:bodyPr wrap="square" rtlCol="0" anchor="ctr" anchorCtr="0">
              <a:spAutoFit/>
            </a:bodyPr>
            <a:lstStyle/>
            <a:p>
              <a:r>
                <a:rPr lang="en-US" sz="1600" b="1" dirty="0" smtClean="0"/>
                <a:t>Monitor key effects</a:t>
              </a:r>
              <a:endParaRPr lang="en-US" sz="1600" b="1" dirty="0"/>
            </a:p>
          </p:txBody>
        </p:sp>
        <p:cxnSp>
          <p:nvCxnSpPr>
            <p:cNvPr id="27" name="Elbow Connector 26"/>
            <p:cNvCxnSpPr>
              <a:stCxn id="8" idx="2"/>
              <a:endCxn id="9" idx="0"/>
            </p:cNvCxnSpPr>
            <p:nvPr/>
          </p:nvCxnSpPr>
          <p:spPr>
            <a:xfrm rot="16200000" flipH="1">
              <a:off x="4884055" y="3672057"/>
              <a:ext cx="746403" cy="1088"/>
            </a:xfrm>
            <a:prstGeom prst="bentConnector3">
              <a:avLst>
                <a:gd name="adj1" fmla="val 50000"/>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15" name="Group 35"/>
          <p:cNvGrpSpPr/>
          <p:nvPr/>
        </p:nvGrpSpPr>
        <p:grpSpPr>
          <a:xfrm>
            <a:off x="457200" y="2971800"/>
            <a:ext cx="8229600" cy="1524000"/>
            <a:chOff x="457200" y="2971800"/>
            <a:chExt cx="8229600" cy="1524000"/>
          </a:xfrm>
        </p:grpSpPr>
        <p:cxnSp>
          <p:nvCxnSpPr>
            <p:cNvPr id="29" name="Straight Connector 28"/>
            <p:cNvCxnSpPr/>
            <p:nvPr/>
          </p:nvCxnSpPr>
          <p:spPr>
            <a:xfrm>
              <a:off x="457200" y="3732212"/>
              <a:ext cx="8229600" cy="158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086600" y="2971800"/>
              <a:ext cx="1447800" cy="646331"/>
            </a:xfrm>
            <a:prstGeom prst="rect">
              <a:avLst/>
            </a:prstGeom>
            <a:noFill/>
          </p:spPr>
          <p:txBody>
            <a:bodyPr wrap="square" rtlCol="0">
              <a:spAutoFit/>
            </a:bodyPr>
            <a:lstStyle/>
            <a:p>
              <a:r>
                <a:rPr lang="en-US" b="1" dirty="0" smtClean="0"/>
                <a:t>Prediction &amp; Action </a:t>
              </a:r>
              <a:endParaRPr lang="en-US" b="1" dirty="0"/>
            </a:p>
          </p:txBody>
        </p:sp>
        <p:sp>
          <p:nvSpPr>
            <p:cNvPr id="45" name="TextBox 44"/>
            <p:cNvSpPr txBox="1"/>
            <p:nvPr/>
          </p:nvSpPr>
          <p:spPr>
            <a:xfrm>
              <a:off x="7086600" y="3849469"/>
              <a:ext cx="1600200" cy="646331"/>
            </a:xfrm>
            <a:prstGeom prst="rect">
              <a:avLst/>
            </a:prstGeom>
            <a:noFill/>
          </p:spPr>
          <p:txBody>
            <a:bodyPr wrap="square" rtlCol="0">
              <a:spAutoFit/>
            </a:bodyPr>
            <a:lstStyle/>
            <a:p>
              <a:r>
                <a:rPr lang="en-US" b="1" dirty="0" smtClean="0"/>
                <a:t>Monitoring &amp; Verification</a:t>
              </a:r>
              <a:endParaRPr lang="en-US" b="1" dirty="0"/>
            </a:p>
          </p:txBody>
        </p:sp>
      </p:grpSp>
      <p:grpSp>
        <p:nvGrpSpPr>
          <p:cNvPr id="16" name="Group 21"/>
          <p:cNvGrpSpPr/>
          <p:nvPr/>
        </p:nvGrpSpPr>
        <p:grpSpPr>
          <a:xfrm>
            <a:off x="655318" y="1143000"/>
            <a:ext cx="7269482" cy="2160560"/>
            <a:chOff x="655318" y="1143000"/>
            <a:chExt cx="7269482" cy="2160560"/>
          </a:xfrm>
        </p:grpSpPr>
        <p:sp>
          <p:nvSpPr>
            <p:cNvPr id="30" name="TextBox 29"/>
            <p:cNvSpPr txBox="1"/>
            <p:nvPr/>
          </p:nvSpPr>
          <p:spPr>
            <a:xfrm>
              <a:off x="6248400" y="1143000"/>
              <a:ext cx="1676400" cy="646331"/>
            </a:xfrm>
            <a:prstGeom prst="rect">
              <a:avLst/>
            </a:prstGeom>
            <a:noFill/>
          </p:spPr>
          <p:txBody>
            <a:bodyPr wrap="square" rtlCol="0">
              <a:spAutoFit/>
            </a:bodyPr>
            <a:lstStyle/>
            <a:p>
              <a:r>
                <a:rPr lang="en-US" b="1" dirty="0" smtClean="0"/>
                <a:t>Water Supply Impact Study</a:t>
              </a:r>
              <a:endParaRPr lang="en-US" b="1" dirty="0"/>
            </a:p>
          </p:txBody>
        </p:sp>
        <p:sp>
          <p:nvSpPr>
            <p:cNvPr id="32" name="Oval 31"/>
            <p:cNvSpPr/>
            <p:nvPr/>
          </p:nvSpPr>
          <p:spPr>
            <a:xfrm rot="20313712">
              <a:off x="655318" y="1242239"/>
              <a:ext cx="4941009" cy="20613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Curved Connector 33"/>
            <p:cNvCxnSpPr>
              <a:stCxn id="30" idx="1"/>
              <a:endCxn id="32" idx="6"/>
            </p:cNvCxnSpPr>
            <p:nvPr/>
          </p:nvCxnSpPr>
          <p:spPr>
            <a:xfrm rot="10800000">
              <a:off x="5425400" y="1369940"/>
              <a:ext cx="823000" cy="96226"/>
            </a:xfrm>
            <a:prstGeom prst="curvedConnector3">
              <a:avLst>
                <a:gd name="adj1" fmla="val 50000"/>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95600"/>
            <a:ext cx="9144000" cy="707886"/>
          </a:xfrm>
          <a:prstGeom prst="rect">
            <a:avLst/>
          </a:prstGeom>
          <a:noFill/>
        </p:spPr>
        <p:txBody>
          <a:bodyPr wrap="square" rtlCol="0">
            <a:spAutoFit/>
          </a:bodyPr>
          <a:lstStyle/>
          <a:p>
            <a:pPr algn="ctr"/>
            <a:r>
              <a:rPr lang="en-US" sz="4000" dirty="0" smtClean="0"/>
              <a:t>End</a:t>
            </a:r>
            <a:endParaRPr lang="en-US" sz="4000" dirty="0"/>
          </a:p>
        </p:txBody>
      </p:sp>
      <p:pic>
        <p:nvPicPr>
          <p:cNvPr id="5121" name="Picture 1"/>
          <p:cNvPicPr>
            <a:picLocks noChangeAspect="1" noChangeArrowheads="1"/>
          </p:cNvPicPr>
          <p:nvPr/>
        </p:nvPicPr>
        <p:blipFill>
          <a:blip r:embed="rId3" cstate="print"/>
          <a:srcRect/>
          <a:stretch>
            <a:fillRect/>
          </a:stretch>
        </p:blipFill>
        <p:spPr bwMode="auto">
          <a:xfrm>
            <a:off x="-114300" y="0"/>
            <a:ext cx="10287000" cy="6858000"/>
          </a:xfrm>
          <a:prstGeom prst="rect">
            <a:avLst/>
          </a:prstGeom>
          <a:noFill/>
          <a:ln w="9525">
            <a:noFill/>
            <a:miter lim="800000"/>
            <a:headEnd/>
            <a:tailEnd/>
          </a:ln>
          <a:effectLst/>
        </p:spPr>
      </p:pic>
      <p:sp>
        <p:nvSpPr>
          <p:cNvPr id="4" name="TextBox 3"/>
          <p:cNvSpPr txBox="1"/>
          <p:nvPr/>
        </p:nvSpPr>
        <p:spPr>
          <a:xfrm>
            <a:off x="0" y="6477000"/>
            <a:ext cx="2743200" cy="246221"/>
          </a:xfrm>
          <a:prstGeom prst="rect">
            <a:avLst/>
          </a:prstGeom>
          <a:noFill/>
        </p:spPr>
        <p:txBody>
          <a:bodyPr wrap="square" rtlCol="0">
            <a:spAutoFit/>
          </a:bodyPr>
          <a:lstStyle/>
          <a:p>
            <a:r>
              <a:rPr lang="en-US" sz="1000" i="1" dirty="0" smtClean="0">
                <a:solidFill>
                  <a:schemeClr val="bg1"/>
                </a:solidFill>
              </a:rPr>
              <a:t>Photograph:  Dean Campbell</a:t>
            </a:r>
            <a:endParaRPr lang="en-US" sz="1000" i="1" dirty="0">
              <a:solidFill>
                <a:schemeClr val="bg1"/>
              </a:solidFill>
            </a:endParaRPr>
          </a:p>
        </p:txBody>
      </p:sp>
      <p:sp>
        <p:nvSpPr>
          <p:cNvPr id="5" name="Rectangle 4"/>
          <p:cNvSpPr/>
          <p:nvPr/>
        </p:nvSpPr>
        <p:spPr>
          <a:xfrm>
            <a:off x="152400" y="228600"/>
            <a:ext cx="4495800" cy="830997"/>
          </a:xfrm>
          <a:prstGeom prst="rect">
            <a:avLst/>
          </a:prstGeom>
        </p:spPr>
        <p:txBody>
          <a:bodyPr wrap="square">
            <a:spAutoFit/>
          </a:bodyPr>
          <a:lstStyle/>
          <a:p>
            <a:r>
              <a:rPr lang="en-US" sz="1600" b="1" i="1" dirty="0" smtClean="0">
                <a:solidFill>
                  <a:srgbClr val="FEE75C"/>
                </a:solidFill>
              </a:rPr>
              <a:t>"When we try to pick out anything by itself, we find it hitched to everything else in the Universe."   John Muir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152400" y="381000"/>
            <a:ext cx="4819650" cy="5848350"/>
          </a:xfrm>
          <a:prstGeom prst="rect">
            <a:avLst/>
          </a:prstGeom>
          <a:noFill/>
          <a:ln w="9525">
            <a:noFill/>
            <a:miter lim="800000"/>
            <a:headEnd/>
            <a:tailEnd/>
          </a:ln>
          <a:effectLst/>
        </p:spPr>
      </p:pic>
      <p:sp>
        <p:nvSpPr>
          <p:cNvPr id="5" name="TextBox 4"/>
          <p:cNvSpPr txBox="1"/>
          <p:nvPr/>
        </p:nvSpPr>
        <p:spPr>
          <a:xfrm>
            <a:off x="4038600" y="457201"/>
            <a:ext cx="4800600" cy="1938992"/>
          </a:xfrm>
          <a:prstGeom prst="rect">
            <a:avLst/>
          </a:prstGeom>
          <a:noFill/>
          <a:ln w="25400">
            <a:solidFill>
              <a:schemeClr val="tx1"/>
            </a:solidFill>
          </a:ln>
        </p:spPr>
        <p:txBody>
          <a:bodyPr wrap="square" rtlCol="0">
            <a:spAutoFit/>
          </a:bodyPr>
          <a:lstStyle/>
          <a:p>
            <a:r>
              <a:rPr lang="en-US" sz="2000" dirty="0" smtClean="0">
                <a:latin typeface="Bookman Old Style" pitchFamily="18" charset="0"/>
              </a:rPr>
              <a:t>The WSIS evaluated the potential effects on each ecosystem component along the river’s length, from the mouth to the headwaters.  For this aspect of the work, the river was divided into segments.</a:t>
            </a:r>
          </a:p>
        </p:txBody>
      </p:sp>
      <p:sp>
        <p:nvSpPr>
          <p:cNvPr id="6" name="Rectangle 5"/>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chor="t" anchorCtr="0">
            <a:normAutofit fontScale="90000"/>
          </a:bodyPr>
          <a:lstStyle/>
          <a:p>
            <a:pPr algn="l"/>
            <a:r>
              <a:rPr lang="en-US" sz="3600" dirty="0" smtClean="0">
                <a:effectLst>
                  <a:outerShdw blurRad="38100" dist="38100" dir="2700000" algn="tl">
                    <a:srgbClr val="000000">
                      <a:alpha val="43137"/>
                    </a:srgbClr>
                  </a:outerShdw>
                </a:effectLst>
              </a:rPr>
              <a:t>Major Hydrologic and Hydrodynamic Drivers</a:t>
            </a:r>
            <a:endParaRPr lang="en-US" sz="3600"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nvPr>
        </p:nvGraphicFramePr>
        <p:xfrm>
          <a:off x="838200" y="1447800"/>
          <a:ext cx="7620000" cy="4602480"/>
        </p:xfrm>
        <a:graphic>
          <a:graphicData uri="http://schemas.openxmlformats.org/drawingml/2006/table">
            <a:tbl>
              <a:tblPr firstRow="1" bandRow="1">
                <a:tableStyleId>{5C22544A-7EE6-4342-B048-85BDC9FD1C3A}</a:tableStyleId>
              </a:tblPr>
              <a:tblGrid>
                <a:gridCol w="1122947"/>
                <a:gridCol w="3449053"/>
                <a:gridCol w="3048000"/>
              </a:tblGrid>
              <a:tr h="370840">
                <a:tc>
                  <a:txBody>
                    <a:bodyPr/>
                    <a:lstStyle/>
                    <a:p>
                      <a:r>
                        <a:rPr lang="en-US" sz="1600" dirty="0" smtClean="0"/>
                        <a:t>Driver</a:t>
                      </a:r>
                      <a:endParaRPr lang="en-US" sz="1600" dirty="0"/>
                    </a:p>
                  </a:txBody>
                  <a:tcPr/>
                </a:tc>
                <a:tc>
                  <a:txBody>
                    <a:bodyPr/>
                    <a:lstStyle/>
                    <a:p>
                      <a:r>
                        <a:rPr lang="en-US" sz="1600" dirty="0" smtClean="0"/>
                        <a:t>Definition</a:t>
                      </a:r>
                      <a:endParaRPr lang="en-US" sz="1600" dirty="0"/>
                    </a:p>
                  </a:txBody>
                  <a:tcPr/>
                </a:tc>
                <a:tc>
                  <a:txBody>
                    <a:bodyPr/>
                    <a:lstStyle/>
                    <a:p>
                      <a:r>
                        <a:rPr lang="en-US" sz="1600" dirty="0" smtClean="0"/>
                        <a:t>Key Ecological Attributes Potentially Affected</a:t>
                      </a:r>
                      <a:endParaRPr lang="en-US" sz="1600" dirty="0"/>
                    </a:p>
                  </a:txBody>
                  <a:tcPr/>
                </a:tc>
              </a:tr>
              <a:tr h="370840">
                <a:tc>
                  <a:txBody>
                    <a:bodyPr/>
                    <a:lstStyle/>
                    <a:p>
                      <a:r>
                        <a:rPr lang="en-US" sz="1600" dirty="0" smtClean="0"/>
                        <a:t>Discharge</a:t>
                      </a:r>
                      <a:endParaRPr lang="en-US" sz="1600" dirty="0"/>
                    </a:p>
                  </a:txBody>
                  <a:tcPr/>
                </a:tc>
                <a:tc>
                  <a:txBody>
                    <a:bodyPr/>
                    <a:lstStyle/>
                    <a:p>
                      <a:r>
                        <a:rPr lang="en-US" sz="1600" dirty="0" smtClean="0"/>
                        <a:t>Flow rate as volume per unit time; e.g. millions of gallons per day (</a:t>
                      </a:r>
                      <a:r>
                        <a:rPr lang="en-US" sz="1600" dirty="0" err="1" smtClean="0"/>
                        <a:t>mgd</a:t>
                      </a:r>
                      <a:r>
                        <a:rPr lang="en-US" sz="1600" dirty="0" smtClean="0"/>
                        <a:t>)</a:t>
                      </a:r>
                      <a:endParaRPr lang="en-US" sz="1600" dirty="0"/>
                    </a:p>
                  </a:txBody>
                  <a:tcPr/>
                </a:tc>
                <a:tc>
                  <a:txBody>
                    <a:bodyPr/>
                    <a:lstStyle/>
                    <a:p>
                      <a:r>
                        <a:rPr lang="en-US" sz="1600" dirty="0" smtClean="0"/>
                        <a:t>Populations of fish, benthic macroinvertebrates, and wildlife in the estuary</a:t>
                      </a:r>
                      <a:endParaRPr lang="en-US" sz="1600" dirty="0"/>
                    </a:p>
                  </a:txBody>
                  <a:tcPr/>
                </a:tc>
              </a:tr>
              <a:tr h="370840">
                <a:tc>
                  <a:txBody>
                    <a:bodyPr/>
                    <a:lstStyle/>
                    <a:p>
                      <a:r>
                        <a:rPr lang="en-US" sz="1600" dirty="0" smtClean="0"/>
                        <a:t>Residence Time</a:t>
                      </a:r>
                      <a:endParaRPr lang="en-US" sz="1600" dirty="0"/>
                    </a:p>
                  </a:txBody>
                  <a:tcPr/>
                </a:tc>
                <a:tc>
                  <a:txBody>
                    <a:bodyPr/>
                    <a:lstStyle/>
                    <a:p>
                      <a:r>
                        <a:rPr lang="en-US" sz="1600" dirty="0" smtClean="0"/>
                        <a:t>Days required for a parcel of water to traverse a portion of the river</a:t>
                      </a:r>
                      <a:endParaRPr lang="en-US" sz="1600" dirty="0"/>
                    </a:p>
                  </a:txBody>
                  <a:tcPr/>
                </a:tc>
                <a:tc>
                  <a:txBody>
                    <a:bodyPr/>
                    <a:lstStyle/>
                    <a:p>
                      <a:r>
                        <a:rPr lang="en-US" sz="1600" dirty="0" smtClean="0"/>
                        <a:t>Phytoplankton blooms – longer</a:t>
                      </a:r>
                      <a:r>
                        <a:rPr lang="en-US" sz="1600" baseline="0" dirty="0" smtClean="0"/>
                        <a:t> residence time increases blooms by increasing the growing time</a:t>
                      </a:r>
                      <a:r>
                        <a:rPr lang="en-US" sz="1600" dirty="0" smtClean="0"/>
                        <a:t> </a:t>
                      </a:r>
                      <a:endParaRPr lang="en-US" sz="1600" dirty="0"/>
                    </a:p>
                  </a:txBody>
                  <a:tcPr/>
                </a:tc>
              </a:tr>
              <a:tr h="370840">
                <a:tc>
                  <a:txBody>
                    <a:bodyPr/>
                    <a:lstStyle/>
                    <a:p>
                      <a:r>
                        <a:rPr lang="en-US" sz="1600" dirty="0" smtClean="0"/>
                        <a:t>Water Level</a:t>
                      </a:r>
                      <a:endParaRPr lang="en-US" sz="1600" dirty="0"/>
                    </a:p>
                  </a:txBody>
                  <a:tcPr/>
                </a:tc>
                <a:tc>
                  <a:txBody>
                    <a:bodyPr/>
                    <a:lstStyle/>
                    <a:p>
                      <a:r>
                        <a:rPr lang="en-US" sz="1600" dirty="0" smtClean="0"/>
                        <a:t>Elevation</a:t>
                      </a:r>
                      <a:r>
                        <a:rPr lang="en-US" sz="1600" baseline="0" dirty="0" smtClean="0"/>
                        <a:t> of the water surface (as feet or meters above sea level)</a:t>
                      </a:r>
                      <a:endParaRPr lang="en-US" sz="1600" dirty="0"/>
                    </a:p>
                  </a:txBody>
                  <a:tcPr/>
                </a:tc>
                <a:tc>
                  <a:txBody>
                    <a:bodyPr/>
                    <a:lstStyle/>
                    <a:p>
                      <a:r>
                        <a:rPr lang="en-US" sz="1600" dirty="0" smtClean="0"/>
                        <a:t>Wetland vegetation and wildlife, submersed aquatic vegetation, benthic macroinvertebrates, nutrient releases from floodplain soils</a:t>
                      </a:r>
                      <a:endParaRPr lang="en-US" sz="1600" dirty="0"/>
                    </a:p>
                  </a:txBody>
                  <a:tcPr/>
                </a:tc>
              </a:tr>
              <a:tr h="370840">
                <a:tc>
                  <a:txBody>
                    <a:bodyPr/>
                    <a:lstStyle/>
                    <a:p>
                      <a:r>
                        <a:rPr lang="en-US" sz="1600" dirty="0" smtClean="0"/>
                        <a:t>Salinity</a:t>
                      </a:r>
                      <a:endParaRPr lang="en-US" sz="1600" dirty="0"/>
                    </a:p>
                  </a:txBody>
                  <a:tcPr/>
                </a:tc>
                <a:tc>
                  <a:txBody>
                    <a:bodyPr/>
                    <a:lstStyle/>
                    <a:p>
                      <a:r>
                        <a:rPr lang="en-US" sz="1600" dirty="0" smtClean="0"/>
                        <a:t>Concentration of dissolved salts as practical salinity</a:t>
                      </a:r>
                      <a:r>
                        <a:rPr lang="en-US" sz="1600" baseline="0" dirty="0" smtClean="0"/>
                        <a:t> units (</a:t>
                      </a:r>
                      <a:r>
                        <a:rPr lang="en-US" sz="1600" baseline="0" dirty="0" err="1" smtClean="0"/>
                        <a:t>psu</a:t>
                      </a:r>
                      <a:r>
                        <a:rPr lang="en-US" sz="1600" baseline="0" dirty="0" smtClean="0"/>
                        <a:t>) – roughly, parts per thousand</a:t>
                      </a:r>
                      <a:endParaRPr lang="en-US" sz="1600" dirty="0"/>
                    </a:p>
                  </a:txBody>
                  <a:tcPr/>
                </a:tc>
                <a:tc>
                  <a:txBody>
                    <a:bodyPr/>
                    <a:lstStyle/>
                    <a:p>
                      <a:r>
                        <a:rPr lang="en-US" sz="1600" dirty="0" smtClean="0"/>
                        <a:t>Populations of fish, benthic macroinvertebrates, and wildlife in the estuary; submersed aquatic vegetation in the estuary </a:t>
                      </a:r>
                      <a:endParaRPr lang="en-US" sz="1600" dirty="0"/>
                    </a:p>
                  </a:txBody>
                  <a:tcPr/>
                </a:tc>
              </a:tr>
            </a:tbl>
          </a:graphicData>
        </a:graphic>
      </p:graphicFrame>
      <p:sp>
        <p:nvSpPr>
          <p:cNvPr id="5" name="Footer Placeholder 4"/>
          <p:cNvSpPr>
            <a:spLocks noGrp="1"/>
          </p:cNvSpPr>
          <p:nvPr>
            <p:ph type="ftr" sz="quarter" idx="4294967295"/>
          </p:nvPr>
        </p:nvSpPr>
        <p:spPr>
          <a:xfrm>
            <a:off x="3124200" y="6356350"/>
            <a:ext cx="2895600" cy="365125"/>
          </a:xfrm>
          <a:prstGeom prst="rect">
            <a:avLst/>
          </a:prstGeom>
        </p:spPr>
        <p:txBody>
          <a:bodyPr/>
          <a:lstStyle/>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04800" y="76201"/>
            <a:ext cx="8382000" cy="954107"/>
          </a:xfrm>
          <a:prstGeom prst="rect">
            <a:avLst/>
          </a:prstGeom>
          <a:noFill/>
        </p:spPr>
        <p:txBody>
          <a:bodyPr wrap="square" rtlCol="0">
            <a:spAutoFit/>
          </a:bodyPr>
          <a:lstStyle/>
          <a:p>
            <a:r>
              <a:rPr lang="en-US" sz="1400" b="1" dirty="0" smtClean="0">
                <a:solidFill>
                  <a:prstClr val="black"/>
                </a:solidFill>
                <a:latin typeface="Arial" pitchFamily="34" charset="0"/>
                <a:cs typeface="Arial" pitchFamily="34" charset="0"/>
              </a:rPr>
              <a:t>We assessed forcings for the major hydrologic and hydrodynamic (H&amp;H) drivers by modeling deviations from </a:t>
            </a:r>
            <a:r>
              <a:rPr lang="en-US" sz="1400" b="1" dirty="0">
                <a:solidFill>
                  <a:prstClr val="black"/>
                </a:solidFill>
                <a:latin typeface="Arial" pitchFamily="34" charset="0"/>
                <a:cs typeface="Arial" pitchFamily="34" charset="0"/>
              </a:rPr>
              <a:t>the baseline </a:t>
            </a:r>
            <a:r>
              <a:rPr lang="en-US" sz="1400" b="1" dirty="0" smtClean="0">
                <a:solidFill>
                  <a:prstClr val="black"/>
                </a:solidFill>
                <a:latin typeface="Arial" pitchFamily="34" charset="0"/>
                <a:cs typeface="Arial" pitchFamily="34" charset="0"/>
              </a:rPr>
              <a:t>condition </a:t>
            </a:r>
            <a:r>
              <a:rPr lang="en-US" sz="1400" b="1" dirty="0">
                <a:solidFill>
                  <a:prstClr val="black"/>
                </a:solidFill>
                <a:latin typeface="Arial" pitchFamily="34" charset="0"/>
                <a:cs typeface="Arial" pitchFamily="34" charset="0"/>
              </a:rPr>
              <a:t>caused by a water withdrawal (top </a:t>
            </a:r>
            <a:r>
              <a:rPr lang="en-US" sz="1400" b="1" dirty="0" smtClean="0">
                <a:solidFill>
                  <a:prstClr val="black"/>
                </a:solidFill>
                <a:latin typeface="Arial" pitchFamily="34" charset="0"/>
                <a:cs typeface="Arial" pitchFamily="34" charset="0"/>
              </a:rPr>
              <a:t>panel).  The forcings became inputs to hydroecological </a:t>
            </a:r>
            <a:r>
              <a:rPr lang="en-US" sz="1400" b="1" dirty="0">
                <a:solidFill>
                  <a:prstClr val="black"/>
                </a:solidFill>
                <a:latin typeface="Arial" pitchFamily="34" charset="0"/>
                <a:cs typeface="Arial" pitchFamily="34" charset="0"/>
              </a:rPr>
              <a:t>(HE) </a:t>
            </a:r>
            <a:r>
              <a:rPr lang="en-US" sz="1400" b="1" dirty="0" smtClean="0">
                <a:solidFill>
                  <a:prstClr val="black"/>
                </a:solidFill>
                <a:latin typeface="Arial" pitchFamily="34" charset="0"/>
                <a:cs typeface="Arial" pitchFamily="34" charset="0"/>
              </a:rPr>
              <a:t>models that assessed the potential ecological effects as deviations in ecological attributes from the baseline condition </a:t>
            </a:r>
            <a:r>
              <a:rPr lang="en-US" sz="1400" b="1" dirty="0">
                <a:solidFill>
                  <a:prstClr val="black"/>
                </a:solidFill>
                <a:latin typeface="Arial" pitchFamily="34" charset="0"/>
                <a:cs typeface="Arial" pitchFamily="34" charset="0"/>
              </a:rPr>
              <a:t>(bottom panel</a:t>
            </a:r>
            <a:r>
              <a:rPr lang="en-US" sz="1400" b="1" dirty="0" smtClean="0">
                <a:solidFill>
                  <a:prstClr val="black"/>
                </a:solidFill>
                <a:latin typeface="Arial" pitchFamily="34" charset="0"/>
                <a:cs typeface="Arial" pitchFamily="34" charset="0"/>
              </a:rPr>
              <a:t>).</a:t>
            </a:r>
            <a:endParaRPr lang="en-US" sz="1400" b="1" dirty="0">
              <a:solidFill>
                <a:prstClr val="black"/>
              </a:solidFill>
              <a:latin typeface="Arial" pitchFamily="34" charset="0"/>
              <a:cs typeface="Arial" pitchFamily="34" charset="0"/>
            </a:endParaRPr>
          </a:p>
        </p:txBody>
      </p:sp>
      <p:grpSp>
        <p:nvGrpSpPr>
          <p:cNvPr id="2" name="Group 34"/>
          <p:cNvGrpSpPr/>
          <p:nvPr/>
        </p:nvGrpSpPr>
        <p:grpSpPr>
          <a:xfrm>
            <a:off x="609600" y="1600204"/>
            <a:ext cx="4495801" cy="4858511"/>
            <a:chOff x="1981199" y="1524000"/>
            <a:chExt cx="4495801" cy="4858511"/>
          </a:xfrm>
        </p:grpSpPr>
        <p:grpSp>
          <p:nvGrpSpPr>
            <p:cNvPr id="3" name="Group 69"/>
            <p:cNvGrpSpPr/>
            <p:nvPr/>
          </p:nvGrpSpPr>
          <p:grpSpPr>
            <a:xfrm>
              <a:off x="1981199" y="1524000"/>
              <a:ext cx="4495801" cy="4858511"/>
              <a:chOff x="1981199" y="685800"/>
              <a:chExt cx="4495801" cy="4858511"/>
            </a:xfrm>
          </p:grpSpPr>
          <p:cxnSp>
            <p:nvCxnSpPr>
              <p:cNvPr id="55" name="Curved Connector 12"/>
              <p:cNvCxnSpPr>
                <a:stCxn id="54" idx="1"/>
              </p:cNvCxnSpPr>
              <p:nvPr/>
            </p:nvCxnSpPr>
            <p:spPr>
              <a:xfrm rot="10800000" flipV="1">
                <a:off x="4114803" y="4498033"/>
                <a:ext cx="685797" cy="531164"/>
              </a:xfrm>
              <a:prstGeom prst="curved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4" name="Group 66"/>
              <p:cNvGrpSpPr/>
              <p:nvPr/>
            </p:nvGrpSpPr>
            <p:grpSpPr>
              <a:xfrm>
                <a:off x="1981199" y="685800"/>
                <a:ext cx="4495801" cy="4858511"/>
                <a:chOff x="685800" y="685800"/>
                <a:chExt cx="4495801" cy="4858511"/>
              </a:xfrm>
            </p:grpSpPr>
            <p:grpSp>
              <p:nvGrpSpPr>
                <p:cNvPr id="8" name="Group 33"/>
                <p:cNvGrpSpPr/>
                <p:nvPr/>
              </p:nvGrpSpPr>
              <p:grpSpPr>
                <a:xfrm>
                  <a:off x="685800" y="685800"/>
                  <a:ext cx="4495800" cy="2150588"/>
                  <a:chOff x="1143000" y="1962090"/>
                  <a:chExt cx="6400800" cy="3352800"/>
                </a:xfrm>
              </p:grpSpPr>
              <p:grpSp>
                <p:nvGrpSpPr>
                  <p:cNvPr id="9" name="Group 30"/>
                  <p:cNvGrpSpPr/>
                  <p:nvPr/>
                </p:nvGrpSpPr>
                <p:grpSpPr>
                  <a:xfrm>
                    <a:off x="1143000" y="1962090"/>
                    <a:ext cx="6400800" cy="3352800"/>
                    <a:chOff x="1143000" y="1524000"/>
                    <a:chExt cx="6400800" cy="3352800"/>
                  </a:xfrm>
                </p:grpSpPr>
                <p:sp>
                  <p:nvSpPr>
                    <p:cNvPr id="5" name="Rectangle 4"/>
                    <p:cNvSpPr/>
                    <p:nvPr/>
                  </p:nvSpPr>
                  <p:spPr>
                    <a:xfrm>
                      <a:off x="1828800" y="1524000"/>
                      <a:ext cx="5715000" cy="3352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6" name="Freeform 5"/>
                    <p:cNvSpPr/>
                    <p:nvPr/>
                  </p:nvSpPr>
                  <p:spPr>
                    <a:xfrm>
                      <a:off x="2209800" y="1524000"/>
                      <a:ext cx="5280212" cy="3303494"/>
                    </a:xfrm>
                    <a:custGeom>
                      <a:avLst/>
                      <a:gdLst>
                        <a:gd name="connsiteX0" fmla="*/ 0 w 5499847"/>
                        <a:gd name="connsiteY0" fmla="*/ 0 h 3509682"/>
                        <a:gd name="connsiteX1" fmla="*/ 1613647 w 5499847"/>
                        <a:gd name="connsiteY1" fmla="*/ 470647 h 3509682"/>
                        <a:gd name="connsiteX2" fmla="*/ 3186953 w 5499847"/>
                        <a:gd name="connsiteY2" fmla="*/ 2689412 h 3509682"/>
                        <a:gd name="connsiteX3" fmla="*/ 5499847 w 5499847"/>
                        <a:gd name="connsiteY3" fmla="*/ 3509682 h 3509682"/>
                      </a:gdLst>
                      <a:ahLst/>
                      <a:cxnLst>
                        <a:cxn ang="0">
                          <a:pos x="connsiteX0" y="connsiteY0"/>
                        </a:cxn>
                        <a:cxn ang="0">
                          <a:pos x="connsiteX1" y="connsiteY1"/>
                        </a:cxn>
                        <a:cxn ang="0">
                          <a:pos x="connsiteX2" y="connsiteY2"/>
                        </a:cxn>
                        <a:cxn ang="0">
                          <a:pos x="connsiteX3" y="connsiteY3"/>
                        </a:cxn>
                      </a:cxnLst>
                      <a:rect l="l" t="t" r="r" b="b"/>
                      <a:pathLst>
                        <a:path w="5499847" h="3509682">
                          <a:moveTo>
                            <a:pt x="0" y="0"/>
                          </a:moveTo>
                          <a:cubicBezTo>
                            <a:pt x="541244" y="11206"/>
                            <a:pt x="1082488" y="22412"/>
                            <a:pt x="1613647" y="470647"/>
                          </a:cubicBezTo>
                          <a:cubicBezTo>
                            <a:pt x="2144806" y="918882"/>
                            <a:pt x="2539253" y="2182906"/>
                            <a:pt x="3186953" y="2689412"/>
                          </a:cubicBezTo>
                          <a:cubicBezTo>
                            <a:pt x="3834653" y="3195918"/>
                            <a:pt x="4667250" y="3352800"/>
                            <a:pt x="5499847" y="3509682"/>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prstClr val="black"/>
                        </a:solidFill>
                      </a:endParaRPr>
                    </a:p>
                  </p:txBody>
                </p:sp>
                <p:sp>
                  <p:nvSpPr>
                    <p:cNvPr id="7" name="Freeform 6"/>
                    <p:cNvSpPr/>
                    <p:nvPr/>
                  </p:nvSpPr>
                  <p:spPr>
                    <a:xfrm>
                      <a:off x="1828800" y="1543110"/>
                      <a:ext cx="5638800" cy="3276600"/>
                    </a:xfrm>
                    <a:custGeom>
                      <a:avLst/>
                      <a:gdLst>
                        <a:gd name="connsiteX0" fmla="*/ 0 w 5499847"/>
                        <a:gd name="connsiteY0" fmla="*/ 0 h 3509682"/>
                        <a:gd name="connsiteX1" fmla="*/ 1613647 w 5499847"/>
                        <a:gd name="connsiteY1" fmla="*/ 470647 h 3509682"/>
                        <a:gd name="connsiteX2" fmla="*/ 3186953 w 5499847"/>
                        <a:gd name="connsiteY2" fmla="*/ 2689412 h 3509682"/>
                        <a:gd name="connsiteX3" fmla="*/ 5499847 w 5499847"/>
                        <a:gd name="connsiteY3" fmla="*/ 3509682 h 3509682"/>
                      </a:gdLst>
                      <a:ahLst/>
                      <a:cxnLst>
                        <a:cxn ang="0">
                          <a:pos x="connsiteX0" y="connsiteY0"/>
                        </a:cxn>
                        <a:cxn ang="0">
                          <a:pos x="connsiteX1" y="connsiteY1"/>
                        </a:cxn>
                        <a:cxn ang="0">
                          <a:pos x="connsiteX2" y="connsiteY2"/>
                        </a:cxn>
                        <a:cxn ang="0">
                          <a:pos x="connsiteX3" y="connsiteY3"/>
                        </a:cxn>
                      </a:cxnLst>
                      <a:rect l="l" t="t" r="r" b="b"/>
                      <a:pathLst>
                        <a:path w="5499847" h="3509682">
                          <a:moveTo>
                            <a:pt x="0" y="0"/>
                          </a:moveTo>
                          <a:cubicBezTo>
                            <a:pt x="541244" y="11206"/>
                            <a:pt x="1082488" y="22412"/>
                            <a:pt x="1613647" y="470647"/>
                          </a:cubicBezTo>
                          <a:cubicBezTo>
                            <a:pt x="2144806" y="918882"/>
                            <a:pt x="2539253" y="2182906"/>
                            <a:pt x="3186953" y="2689412"/>
                          </a:cubicBezTo>
                          <a:cubicBezTo>
                            <a:pt x="3834653" y="3195918"/>
                            <a:pt x="4667250" y="3352800"/>
                            <a:pt x="5499847" y="3509682"/>
                          </a:cubicBezTo>
                        </a:path>
                      </a:pathLst>
                    </a:cu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prstClr val="black"/>
                        </a:solidFill>
                      </a:endParaRPr>
                    </a:p>
                  </p:txBody>
                </p:sp>
                <p:sp>
                  <p:nvSpPr>
                    <p:cNvPr id="10" name="TextBox 9"/>
                    <p:cNvSpPr txBox="1"/>
                    <p:nvPr/>
                  </p:nvSpPr>
                  <p:spPr>
                    <a:xfrm rot="16200000">
                      <a:off x="-142845" y="2962245"/>
                      <a:ext cx="2971800" cy="400110"/>
                    </a:xfrm>
                    <a:prstGeom prst="rect">
                      <a:avLst/>
                    </a:prstGeom>
                    <a:noFill/>
                  </p:spPr>
                  <p:txBody>
                    <a:bodyPr wrap="square" rtlCol="0">
                      <a:spAutoFit/>
                    </a:bodyPr>
                    <a:lstStyle/>
                    <a:p>
                      <a:r>
                        <a:rPr lang="en-US" sz="1200" b="1" dirty="0" err="1">
                          <a:solidFill>
                            <a:prstClr val="black"/>
                          </a:solidFill>
                        </a:rPr>
                        <a:t>Exceedance</a:t>
                      </a:r>
                      <a:r>
                        <a:rPr lang="en-US" sz="1200" b="1" dirty="0">
                          <a:solidFill>
                            <a:prstClr val="black"/>
                          </a:solidFill>
                        </a:rPr>
                        <a:t> Frequency </a:t>
                      </a:r>
                      <a:r>
                        <a:rPr lang="en-US" sz="1200" b="1" dirty="0">
                          <a:solidFill>
                            <a:prstClr val="black"/>
                          </a:solidFill>
                          <a:sym typeface="Wingdings" pitchFamily="2" charset="2"/>
                        </a:rPr>
                        <a:t></a:t>
                      </a:r>
                      <a:endParaRPr lang="en-US" sz="1200" b="1" dirty="0">
                        <a:solidFill>
                          <a:prstClr val="black"/>
                        </a:solidFill>
                      </a:endParaRPr>
                    </a:p>
                  </p:txBody>
                </p:sp>
                <p:sp>
                  <p:nvSpPr>
                    <p:cNvPr id="24" name="TextBox 23"/>
                    <p:cNvSpPr txBox="1"/>
                    <p:nvPr/>
                  </p:nvSpPr>
                  <p:spPr>
                    <a:xfrm>
                      <a:off x="5562600" y="2819400"/>
                      <a:ext cx="1219200" cy="431846"/>
                    </a:xfrm>
                    <a:prstGeom prst="rect">
                      <a:avLst/>
                    </a:prstGeom>
                    <a:noFill/>
                    <a:ln w="25400">
                      <a:solidFill>
                        <a:schemeClr val="tx1"/>
                      </a:solidFill>
                    </a:ln>
                  </p:spPr>
                  <p:txBody>
                    <a:bodyPr wrap="square" rtlCol="0">
                      <a:spAutoFit/>
                    </a:bodyPr>
                    <a:lstStyle/>
                    <a:p>
                      <a:r>
                        <a:rPr lang="en-US" sz="1200" b="1" i="1" dirty="0">
                          <a:solidFill>
                            <a:prstClr val="black"/>
                          </a:solidFill>
                        </a:rPr>
                        <a:t>Baseline</a:t>
                      </a:r>
                    </a:p>
                  </p:txBody>
                </p:sp>
                <p:cxnSp>
                  <p:nvCxnSpPr>
                    <p:cNvPr id="25" name="Curved Connector 12"/>
                    <p:cNvCxnSpPr>
                      <a:stCxn id="24" idx="1"/>
                    </p:cNvCxnSpPr>
                    <p:nvPr/>
                  </p:nvCxnSpPr>
                  <p:spPr>
                    <a:xfrm rot="10800000" flipV="1">
                      <a:off x="4648202" y="3035322"/>
                      <a:ext cx="914398" cy="241275"/>
                    </a:xfrm>
                    <a:prstGeom prst="curved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Curved Connector 12"/>
                    <p:cNvCxnSpPr>
                      <a:stCxn id="20" idx="3"/>
                    </p:cNvCxnSpPr>
                    <p:nvPr/>
                  </p:nvCxnSpPr>
                  <p:spPr>
                    <a:xfrm flipV="1">
                      <a:off x="3733799" y="3371911"/>
                      <a:ext cx="762001" cy="292124"/>
                    </a:xfrm>
                    <a:prstGeom prst="curvedConnector3">
                      <a:avLst>
                        <a:gd name="adj1" fmla="val 50000"/>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2285999" y="3886201"/>
                    <a:ext cx="1447800" cy="431846"/>
                  </a:xfrm>
                  <a:prstGeom prst="rect">
                    <a:avLst/>
                  </a:prstGeom>
                  <a:noFill/>
                  <a:ln w="25400">
                    <a:solidFill>
                      <a:schemeClr val="tx1"/>
                    </a:solidFill>
                  </a:ln>
                </p:spPr>
                <p:txBody>
                  <a:bodyPr wrap="square" rtlCol="0">
                    <a:spAutoFit/>
                  </a:bodyPr>
                  <a:lstStyle/>
                  <a:p>
                    <a:r>
                      <a:rPr lang="en-US" sz="1200" b="1" i="1" dirty="0">
                        <a:solidFill>
                          <a:prstClr val="black"/>
                        </a:solidFill>
                      </a:rPr>
                      <a:t>Withdrawal</a:t>
                    </a:r>
                  </a:p>
                </p:txBody>
              </p:sp>
              <p:sp>
                <p:nvSpPr>
                  <p:cNvPr id="29" name="TextBox 28"/>
                  <p:cNvSpPr txBox="1"/>
                  <p:nvPr/>
                </p:nvSpPr>
                <p:spPr>
                  <a:xfrm>
                    <a:off x="4869118" y="2318475"/>
                    <a:ext cx="2200759" cy="719743"/>
                  </a:xfrm>
                  <a:prstGeom prst="rect">
                    <a:avLst/>
                  </a:prstGeom>
                  <a:noFill/>
                  <a:ln w="25400">
                    <a:solidFill>
                      <a:schemeClr val="tx1"/>
                    </a:solidFill>
                  </a:ln>
                </p:spPr>
                <p:txBody>
                  <a:bodyPr wrap="square" rtlCol="0">
                    <a:spAutoFit/>
                  </a:bodyPr>
                  <a:lstStyle/>
                  <a:p>
                    <a:r>
                      <a:rPr lang="en-US" sz="1200" b="1" i="1" dirty="0" smtClean="0">
                        <a:solidFill>
                          <a:prstClr val="black"/>
                        </a:solidFill>
                      </a:rPr>
                      <a:t>Deviation in H&amp;H Driver </a:t>
                    </a:r>
                    <a:r>
                      <a:rPr lang="en-US" sz="1200" b="1" i="1" dirty="0">
                        <a:solidFill>
                          <a:prstClr val="black"/>
                        </a:solidFill>
                      </a:rPr>
                      <a:t>(Forcing)</a:t>
                    </a:r>
                  </a:p>
                </p:txBody>
              </p:sp>
              <p:cxnSp>
                <p:nvCxnSpPr>
                  <p:cNvPr id="30" name="Curved Connector 12"/>
                  <p:cNvCxnSpPr>
                    <a:stCxn id="29" idx="1"/>
                  </p:cNvCxnSpPr>
                  <p:nvPr/>
                </p:nvCxnSpPr>
                <p:spPr>
                  <a:xfrm rot="10800000" flipV="1">
                    <a:off x="4029926" y="2678347"/>
                    <a:ext cx="839191" cy="270377"/>
                  </a:xfrm>
                  <a:prstGeom prst="curvedConnector3">
                    <a:avLst>
                      <a:gd name="adj1" fmla="val 50000"/>
                    </a:avLst>
                  </a:prstGeom>
                  <a:ln w="254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grpSp>
            <p:grpSp>
              <p:nvGrpSpPr>
                <p:cNvPr id="11" name="Group 65"/>
                <p:cNvGrpSpPr/>
                <p:nvPr/>
              </p:nvGrpSpPr>
              <p:grpSpPr>
                <a:xfrm>
                  <a:off x="694267" y="2764814"/>
                  <a:ext cx="4487334" cy="2779497"/>
                  <a:chOff x="843443" y="3657600"/>
                  <a:chExt cx="4566757" cy="2607379"/>
                </a:xfrm>
              </p:grpSpPr>
              <p:grpSp>
                <p:nvGrpSpPr>
                  <p:cNvPr id="12" name="Group 30"/>
                  <p:cNvGrpSpPr/>
                  <p:nvPr/>
                </p:nvGrpSpPr>
                <p:grpSpPr>
                  <a:xfrm>
                    <a:off x="843443" y="3657600"/>
                    <a:ext cx="4566757" cy="2607379"/>
                    <a:chOff x="1149119" y="1424046"/>
                    <a:chExt cx="6394681" cy="4004205"/>
                  </a:xfrm>
                </p:grpSpPr>
                <p:sp>
                  <p:nvSpPr>
                    <p:cNvPr id="40" name="Rectangle 39"/>
                    <p:cNvSpPr/>
                    <p:nvPr/>
                  </p:nvSpPr>
                  <p:spPr>
                    <a:xfrm>
                      <a:off x="1828800" y="1524000"/>
                      <a:ext cx="5715000" cy="3352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43" name="TextBox 42"/>
                    <p:cNvSpPr txBox="1"/>
                    <p:nvPr/>
                  </p:nvSpPr>
                  <p:spPr>
                    <a:xfrm>
                      <a:off x="2440120" y="5029200"/>
                      <a:ext cx="4560734" cy="399051"/>
                    </a:xfrm>
                    <a:prstGeom prst="rect">
                      <a:avLst/>
                    </a:prstGeom>
                    <a:noFill/>
                  </p:spPr>
                  <p:txBody>
                    <a:bodyPr wrap="square" rtlCol="0">
                      <a:spAutoFit/>
                    </a:bodyPr>
                    <a:lstStyle/>
                    <a:p>
                      <a:r>
                        <a:rPr lang="en-US" sz="1200" b="1" dirty="0">
                          <a:solidFill>
                            <a:prstClr val="black"/>
                          </a:solidFill>
                        </a:rPr>
                        <a:t>Level of </a:t>
                      </a:r>
                      <a:r>
                        <a:rPr lang="en-US" sz="1200" b="1" dirty="0" smtClean="0">
                          <a:solidFill>
                            <a:prstClr val="black"/>
                          </a:solidFill>
                        </a:rPr>
                        <a:t>Hydrologic or Hydrodynamic </a:t>
                      </a:r>
                      <a:r>
                        <a:rPr lang="en-US" sz="1200" b="1" dirty="0">
                          <a:solidFill>
                            <a:prstClr val="black"/>
                          </a:solidFill>
                        </a:rPr>
                        <a:t>Driver </a:t>
                      </a:r>
                      <a:r>
                        <a:rPr lang="en-US" sz="1200" b="1" dirty="0">
                          <a:solidFill>
                            <a:prstClr val="black"/>
                          </a:solidFill>
                          <a:sym typeface="Wingdings" pitchFamily="2" charset="2"/>
                        </a:rPr>
                        <a:t></a:t>
                      </a:r>
                      <a:endParaRPr lang="en-US" sz="1200" b="1" dirty="0">
                        <a:solidFill>
                          <a:prstClr val="black"/>
                        </a:solidFill>
                      </a:endParaRPr>
                    </a:p>
                  </p:txBody>
                </p:sp>
                <p:sp>
                  <p:nvSpPr>
                    <p:cNvPr id="44" name="TextBox 43"/>
                    <p:cNvSpPr txBox="1"/>
                    <p:nvPr/>
                  </p:nvSpPr>
                  <p:spPr>
                    <a:xfrm rot="16200000">
                      <a:off x="-412272" y="2985437"/>
                      <a:ext cx="3510655" cy="387873"/>
                    </a:xfrm>
                    <a:prstGeom prst="rect">
                      <a:avLst/>
                    </a:prstGeom>
                    <a:noFill/>
                  </p:spPr>
                  <p:txBody>
                    <a:bodyPr wrap="square" rtlCol="0">
                      <a:spAutoFit/>
                    </a:bodyPr>
                    <a:lstStyle/>
                    <a:p>
                      <a:r>
                        <a:rPr lang="en-US" sz="1200" b="1" dirty="0">
                          <a:solidFill>
                            <a:prstClr val="black"/>
                          </a:solidFill>
                        </a:rPr>
                        <a:t>Level of Ecological Attribute </a:t>
                      </a:r>
                      <a:r>
                        <a:rPr lang="en-US" sz="1200" b="1" dirty="0">
                          <a:solidFill>
                            <a:prstClr val="black"/>
                          </a:solidFill>
                          <a:sym typeface="Wingdings" pitchFamily="2" charset="2"/>
                        </a:rPr>
                        <a:t></a:t>
                      </a:r>
                      <a:endParaRPr lang="en-US" sz="1200" b="1" dirty="0">
                        <a:solidFill>
                          <a:prstClr val="black"/>
                        </a:solidFill>
                      </a:endParaRPr>
                    </a:p>
                  </p:txBody>
                </p:sp>
              </p:grpSp>
              <p:cxnSp>
                <p:nvCxnSpPr>
                  <p:cNvPr id="49" name="Straight Connector 48"/>
                  <p:cNvCxnSpPr/>
                  <p:nvPr/>
                </p:nvCxnSpPr>
                <p:spPr>
                  <a:xfrm flipV="1">
                    <a:off x="1524000" y="3962400"/>
                    <a:ext cx="3505200" cy="1752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flipH="1" flipV="1">
                    <a:off x="2400300" y="5490632"/>
                    <a:ext cx="83820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V="1">
                    <a:off x="2696635" y="5389032"/>
                    <a:ext cx="999065" cy="8467"/>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704128" y="5066952"/>
                    <a:ext cx="1550973" cy="433077"/>
                  </a:xfrm>
                  <a:prstGeom prst="rect">
                    <a:avLst/>
                  </a:prstGeom>
                  <a:noFill/>
                  <a:ln w="25400">
                    <a:solidFill>
                      <a:schemeClr val="tx1"/>
                    </a:solidFill>
                  </a:ln>
                </p:spPr>
                <p:txBody>
                  <a:bodyPr wrap="square" rtlCol="0">
                    <a:spAutoFit/>
                  </a:bodyPr>
                  <a:lstStyle/>
                  <a:p>
                    <a:r>
                      <a:rPr lang="en-US" sz="1200" b="1" i="1" dirty="0">
                        <a:solidFill>
                          <a:prstClr val="black"/>
                        </a:solidFill>
                      </a:rPr>
                      <a:t>Deviation in </a:t>
                    </a:r>
                    <a:r>
                      <a:rPr lang="en-US" sz="1200" b="1" i="1" dirty="0" smtClean="0">
                        <a:solidFill>
                          <a:prstClr val="black"/>
                        </a:solidFill>
                      </a:rPr>
                      <a:t>H&amp;H Driver (Forcing)</a:t>
                    </a:r>
                    <a:endParaRPr lang="en-US" sz="1200" b="1" i="1" dirty="0">
                      <a:solidFill>
                        <a:prstClr val="black"/>
                      </a:solidFill>
                    </a:endParaRPr>
                  </a:p>
                </p:txBody>
              </p:sp>
              <p:cxnSp>
                <p:nvCxnSpPr>
                  <p:cNvPr id="56" name="Straight Connector 55"/>
                  <p:cNvCxnSpPr/>
                  <p:nvPr/>
                </p:nvCxnSpPr>
                <p:spPr>
                  <a:xfrm flipV="1">
                    <a:off x="1354667" y="5063068"/>
                    <a:ext cx="1464733" cy="1693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354667" y="4876800"/>
                    <a:ext cx="1845733" cy="16933"/>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836215" y="4191000"/>
                    <a:ext cx="1635267" cy="433077"/>
                  </a:xfrm>
                  <a:prstGeom prst="rect">
                    <a:avLst/>
                  </a:prstGeom>
                  <a:noFill/>
                  <a:ln w="25400">
                    <a:solidFill>
                      <a:schemeClr val="tx1"/>
                    </a:solidFill>
                  </a:ln>
                </p:spPr>
                <p:txBody>
                  <a:bodyPr wrap="square" rtlCol="0">
                    <a:spAutoFit/>
                  </a:bodyPr>
                  <a:lstStyle/>
                  <a:p>
                    <a:r>
                      <a:rPr lang="en-US" sz="1200" b="1" i="1" dirty="0">
                        <a:solidFill>
                          <a:prstClr val="black"/>
                        </a:solidFill>
                      </a:rPr>
                      <a:t>Deviation in Attribute </a:t>
                    </a:r>
                    <a:r>
                      <a:rPr lang="en-US" sz="1200" b="1" i="1" dirty="0" smtClean="0">
                        <a:solidFill>
                          <a:prstClr val="black"/>
                        </a:solidFill>
                      </a:rPr>
                      <a:t>(Effect)</a:t>
                    </a:r>
                    <a:endParaRPr lang="en-US" sz="1200" b="1" i="1" dirty="0">
                      <a:solidFill>
                        <a:prstClr val="black"/>
                      </a:solidFill>
                    </a:endParaRPr>
                  </a:p>
                </p:txBody>
              </p:sp>
              <p:cxnSp>
                <p:nvCxnSpPr>
                  <p:cNvPr id="63" name="Curved Connector 12"/>
                  <p:cNvCxnSpPr>
                    <a:stCxn id="62" idx="2"/>
                  </p:cNvCxnSpPr>
                  <p:nvPr/>
                </p:nvCxnSpPr>
                <p:spPr>
                  <a:xfrm rot="5400000">
                    <a:off x="1890074" y="4189228"/>
                    <a:ext cx="328925" cy="1198624"/>
                  </a:xfrm>
                  <a:prstGeom prst="curvedConnector2">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grpSp>
        <p:grpSp>
          <p:nvGrpSpPr>
            <p:cNvPr id="13" name="Group 33"/>
            <p:cNvGrpSpPr/>
            <p:nvPr/>
          </p:nvGrpSpPr>
          <p:grpSpPr>
            <a:xfrm>
              <a:off x="2514599" y="3349819"/>
              <a:ext cx="2743200" cy="615554"/>
              <a:chOff x="2514599" y="3349819"/>
              <a:chExt cx="2743200" cy="615554"/>
            </a:xfrm>
          </p:grpSpPr>
          <p:sp>
            <p:nvSpPr>
              <p:cNvPr id="32" name="TextBox 31"/>
              <p:cNvSpPr txBox="1"/>
              <p:nvPr/>
            </p:nvSpPr>
            <p:spPr>
              <a:xfrm>
                <a:off x="2514599" y="3657596"/>
                <a:ext cx="2514599" cy="307777"/>
              </a:xfrm>
              <a:prstGeom prst="rect">
                <a:avLst/>
              </a:prstGeom>
              <a:noFill/>
            </p:spPr>
            <p:txBody>
              <a:bodyPr wrap="square" rtlCol="0">
                <a:spAutoFit/>
              </a:bodyPr>
              <a:lstStyle/>
              <a:p>
                <a:r>
                  <a:rPr lang="en-US" sz="1400" b="1" i="1" dirty="0" smtClean="0">
                    <a:solidFill>
                      <a:schemeClr val="accent2">
                        <a:lumMod val="75000"/>
                      </a:schemeClr>
                    </a:solidFill>
                  </a:rPr>
                  <a:t>Hydroecological </a:t>
                </a:r>
                <a:r>
                  <a:rPr lang="en-US" sz="1400" b="1" i="1" dirty="0">
                    <a:solidFill>
                      <a:schemeClr val="accent2">
                        <a:lumMod val="75000"/>
                      </a:schemeClr>
                    </a:solidFill>
                  </a:rPr>
                  <a:t>models</a:t>
                </a:r>
              </a:p>
            </p:txBody>
          </p:sp>
          <p:sp>
            <p:nvSpPr>
              <p:cNvPr id="33" name="TextBox 32"/>
              <p:cNvSpPr txBox="1"/>
              <p:nvPr/>
            </p:nvSpPr>
            <p:spPr>
              <a:xfrm>
                <a:off x="2514599" y="3349819"/>
                <a:ext cx="2743200" cy="307777"/>
              </a:xfrm>
              <a:prstGeom prst="rect">
                <a:avLst/>
              </a:prstGeom>
              <a:noFill/>
            </p:spPr>
            <p:txBody>
              <a:bodyPr wrap="square" rtlCol="0">
                <a:spAutoFit/>
              </a:bodyPr>
              <a:lstStyle/>
              <a:p>
                <a:r>
                  <a:rPr lang="en-US" sz="1400" b="1" i="1" dirty="0" smtClean="0">
                    <a:solidFill>
                      <a:schemeClr val="accent2">
                        <a:lumMod val="75000"/>
                      </a:schemeClr>
                    </a:solidFill>
                  </a:rPr>
                  <a:t>Hydrologic/Hydrodynamic models</a:t>
                </a:r>
                <a:endParaRPr lang="en-US" sz="1400" b="1" i="1" dirty="0">
                  <a:solidFill>
                    <a:schemeClr val="accent2">
                      <a:lumMod val="75000"/>
                    </a:schemeClr>
                  </a:solidFill>
                </a:endParaRPr>
              </a:p>
            </p:txBody>
          </p:sp>
        </p:grpSp>
      </p:grpSp>
      <p:sp>
        <p:nvSpPr>
          <p:cNvPr id="41" name="TextBox 40"/>
          <p:cNvSpPr txBox="1"/>
          <p:nvPr/>
        </p:nvSpPr>
        <p:spPr>
          <a:xfrm>
            <a:off x="5486400" y="1972270"/>
            <a:ext cx="3429000" cy="923330"/>
          </a:xfrm>
          <a:prstGeom prst="rect">
            <a:avLst/>
          </a:prstGeom>
          <a:noFill/>
        </p:spPr>
        <p:txBody>
          <a:bodyPr wrap="square" rtlCol="0">
            <a:spAutoFit/>
          </a:bodyPr>
          <a:lstStyle/>
          <a:p>
            <a:r>
              <a:rPr lang="en-US" dirty="0" smtClean="0"/>
              <a:t>Forcings – deviations from the baseline condition in hydrologic and hydrodynamic (H&amp;H) drivers</a:t>
            </a:r>
            <a:endParaRPr lang="en-US" dirty="0"/>
          </a:p>
        </p:txBody>
      </p:sp>
      <p:sp>
        <p:nvSpPr>
          <p:cNvPr id="42" name="TextBox 41"/>
          <p:cNvSpPr txBox="1"/>
          <p:nvPr/>
        </p:nvSpPr>
        <p:spPr>
          <a:xfrm>
            <a:off x="5486400" y="3962400"/>
            <a:ext cx="3429000" cy="923330"/>
          </a:xfrm>
          <a:prstGeom prst="rect">
            <a:avLst/>
          </a:prstGeom>
          <a:noFill/>
        </p:spPr>
        <p:txBody>
          <a:bodyPr wrap="square" rtlCol="0">
            <a:spAutoFit/>
          </a:bodyPr>
          <a:lstStyle/>
          <a:p>
            <a:r>
              <a:rPr lang="en-US" dirty="0" smtClean="0"/>
              <a:t>Effects – deviations from the baseline condition in ecological attributes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hape 67"/>
          <p:cNvCxnSpPr>
            <a:stCxn id="37" idx="2"/>
            <a:endCxn id="62" idx="0"/>
          </p:cNvCxnSpPr>
          <p:nvPr/>
        </p:nvCxnSpPr>
        <p:spPr>
          <a:xfrm rot="5400000">
            <a:off x="5962651" y="3466349"/>
            <a:ext cx="1028700" cy="2097003"/>
          </a:xfrm>
          <a:prstGeom prst="bentConnector3">
            <a:avLst>
              <a:gd name="adj1" fmla="val 50000"/>
            </a:avLst>
          </a:prstGeom>
          <a:ln w="317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grpSp>
        <p:nvGrpSpPr>
          <p:cNvPr id="2" name="Group 73"/>
          <p:cNvGrpSpPr/>
          <p:nvPr/>
        </p:nvGrpSpPr>
        <p:grpSpPr>
          <a:xfrm>
            <a:off x="1828800" y="1295400"/>
            <a:ext cx="6324600" cy="4800600"/>
            <a:chOff x="1636797" y="656268"/>
            <a:chExt cx="6324600" cy="4800600"/>
          </a:xfrm>
        </p:grpSpPr>
        <p:sp>
          <p:nvSpPr>
            <p:cNvPr id="5" name="TextBox 55"/>
            <p:cNvSpPr txBox="1">
              <a:spLocks noChangeAspect="1"/>
            </p:cNvSpPr>
            <p:nvPr/>
          </p:nvSpPr>
          <p:spPr>
            <a:xfrm>
              <a:off x="2627397" y="2866068"/>
              <a:ext cx="1255797" cy="501032"/>
            </a:xfrm>
            <a:prstGeom prst="rect">
              <a:avLst/>
            </a:prstGeom>
            <a:solidFill>
              <a:schemeClr val="bg1">
                <a:lumMod val="65000"/>
              </a:schemeClr>
            </a:solidFill>
            <a:ln w="25400">
              <a:solidFill>
                <a:schemeClr val="tx1"/>
              </a:solidFill>
            </a:ln>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100" b="1" dirty="0" smtClean="0">
                  <a:latin typeface="Calibri"/>
                </a:rPr>
                <a:t>Discharge and Level Forcings</a:t>
              </a:r>
              <a:endParaRPr lang="en-US" sz="1100" b="1" kern="1200" dirty="0">
                <a:latin typeface="Calibri"/>
                <a:ea typeface="+mn-ea"/>
                <a:cs typeface="+mn-cs"/>
              </a:endParaRPr>
            </a:p>
          </p:txBody>
        </p:sp>
        <p:sp>
          <p:nvSpPr>
            <p:cNvPr id="6" name="TextBox 55"/>
            <p:cNvSpPr txBox="1">
              <a:spLocks noChangeAspect="1"/>
            </p:cNvSpPr>
            <p:nvPr/>
          </p:nvSpPr>
          <p:spPr>
            <a:xfrm>
              <a:off x="1636797" y="1799268"/>
              <a:ext cx="1295400" cy="417086"/>
            </a:xfrm>
            <a:prstGeom prst="rect">
              <a:avLst/>
            </a:prstGeom>
            <a:solidFill>
              <a:schemeClr val="accent1">
                <a:lumMod val="60000"/>
                <a:lumOff val="40000"/>
              </a:schemeClr>
            </a:solidFill>
            <a:ln w="25400">
              <a:solidFill>
                <a:schemeClr val="tx1"/>
              </a:solidFill>
            </a:ln>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100" b="1" kern="1200" dirty="0" smtClean="0">
                  <a:latin typeface="Calibri"/>
                  <a:ea typeface="+mn-ea"/>
                  <a:cs typeface="+mn-cs"/>
                </a:rPr>
                <a:t>Hydrologic Models</a:t>
              </a:r>
              <a:endParaRPr lang="en-US" sz="1100" b="1" kern="1200" dirty="0">
                <a:latin typeface="Calibri"/>
                <a:ea typeface="+mn-ea"/>
                <a:cs typeface="+mn-cs"/>
              </a:endParaRPr>
            </a:p>
          </p:txBody>
        </p:sp>
        <p:sp>
          <p:nvSpPr>
            <p:cNvPr id="19" name="TextBox 55"/>
            <p:cNvSpPr txBox="1">
              <a:spLocks noChangeAspect="1"/>
            </p:cNvSpPr>
            <p:nvPr/>
          </p:nvSpPr>
          <p:spPr>
            <a:xfrm>
              <a:off x="3124200" y="656268"/>
              <a:ext cx="1255797" cy="427668"/>
            </a:xfrm>
            <a:prstGeom prst="rect">
              <a:avLst/>
            </a:prstGeom>
            <a:solidFill>
              <a:schemeClr val="bg1">
                <a:lumMod val="65000"/>
              </a:schemeClr>
            </a:solidFill>
            <a:ln w="25400">
              <a:solidFill>
                <a:schemeClr val="tx1"/>
              </a:solidFill>
            </a:ln>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100" b="1" kern="1200" dirty="0" smtClean="0">
                  <a:latin typeface="Calibri"/>
                  <a:ea typeface="+mn-ea"/>
                  <a:cs typeface="+mn-cs"/>
                </a:rPr>
                <a:t>Water Withdrawal</a:t>
              </a:r>
              <a:endParaRPr lang="en-US" sz="1100" b="1" kern="1200" dirty="0">
                <a:latin typeface="Calibri"/>
                <a:ea typeface="+mn-ea"/>
                <a:cs typeface="+mn-cs"/>
              </a:endParaRPr>
            </a:p>
          </p:txBody>
        </p:sp>
        <p:sp>
          <p:nvSpPr>
            <p:cNvPr id="30" name="TextBox 55"/>
            <p:cNvSpPr txBox="1">
              <a:spLocks noChangeAspect="1"/>
            </p:cNvSpPr>
            <p:nvPr/>
          </p:nvSpPr>
          <p:spPr>
            <a:xfrm>
              <a:off x="4602480" y="1798794"/>
              <a:ext cx="1255797" cy="404334"/>
            </a:xfrm>
            <a:prstGeom prst="rect">
              <a:avLst/>
            </a:prstGeom>
            <a:solidFill>
              <a:schemeClr val="accent1">
                <a:lumMod val="60000"/>
                <a:lumOff val="40000"/>
              </a:schemeClr>
            </a:solidFill>
            <a:ln w="25400">
              <a:solidFill>
                <a:schemeClr val="tx1"/>
              </a:solidFill>
            </a:ln>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100" b="1" kern="1200" dirty="0" smtClean="0">
                  <a:latin typeface="Calibri"/>
                  <a:ea typeface="+mn-ea"/>
                  <a:cs typeface="+mn-cs"/>
                </a:rPr>
                <a:t>Hydrodynamic Models</a:t>
              </a:r>
              <a:endParaRPr lang="en-US" sz="1100" b="1" kern="1200" dirty="0">
                <a:latin typeface="Calibri"/>
                <a:ea typeface="+mn-ea"/>
                <a:cs typeface="+mn-cs"/>
              </a:endParaRPr>
            </a:p>
          </p:txBody>
        </p:sp>
        <p:cxnSp>
          <p:nvCxnSpPr>
            <p:cNvPr id="34" name="Elbow Connector 33"/>
            <p:cNvCxnSpPr>
              <a:stCxn id="5" idx="0"/>
              <a:endCxn id="30" idx="1"/>
            </p:cNvCxnSpPr>
            <p:nvPr/>
          </p:nvCxnSpPr>
          <p:spPr>
            <a:xfrm rot="5400000" flipH="1" flipV="1">
              <a:off x="3496335" y="1759923"/>
              <a:ext cx="865107" cy="1347184"/>
            </a:xfrm>
            <a:prstGeom prst="bentConnector2">
              <a:avLst/>
            </a:prstGeom>
            <a:ln w="31750">
              <a:solidFill>
                <a:schemeClr val="tx1"/>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sp>
          <p:nvSpPr>
            <p:cNvPr id="37" name="TextBox 55"/>
            <p:cNvSpPr txBox="1">
              <a:spLocks noChangeAspect="1"/>
            </p:cNvSpPr>
            <p:nvPr/>
          </p:nvSpPr>
          <p:spPr>
            <a:xfrm>
              <a:off x="6705600" y="2904168"/>
              <a:ext cx="1255797" cy="457200"/>
            </a:xfrm>
            <a:prstGeom prst="rect">
              <a:avLst/>
            </a:prstGeom>
            <a:solidFill>
              <a:schemeClr val="bg1">
                <a:lumMod val="65000"/>
              </a:schemeClr>
            </a:solidFill>
            <a:ln w="25400">
              <a:solidFill>
                <a:schemeClr val="tx1"/>
              </a:solidFill>
            </a:ln>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100" b="1" dirty="0" smtClean="0">
                  <a:latin typeface="Calibri"/>
                </a:rPr>
                <a:t>Salinity Forcings</a:t>
              </a:r>
              <a:endParaRPr lang="en-US" sz="1100" b="1" kern="1200" dirty="0">
                <a:latin typeface="Calibri"/>
                <a:ea typeface="+mn-ea"/>
                <a:cs typeface="+mn-cs"/>
              </a:endParaRPr>
            </a:p>
          </p:txBody>
        </p:sp>
        <p:cxnSp>
          <p:nvCxnSpPr>
            <p:cNvPr id="39" name="Elbow Connector 38"/>
            <p:cNvCxnSpPr>
              <a:stCxn id="30" idx="3"/>
              <a:endCxn id="37" idx="0"/>
            </p:cNvCxnSpPr>
            <p:nvPr/>
          </p:nvCxnSpPr>
          <p:spPr>
            <a:xfrm>
              <a:off x="5858277" y="2000961"/>
              <a:ext cx="1475222" cy="903207"/>
            </a:xfrm>
            <a:prstGeom prst="bentConnector2">
              <a:avLst/>
            </a:prstGeom>
            <a:ln w="317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40" name="TextBox 55"/>
            <p:cNvSpPr txBox="1">
              <a:spLocks noChangeAspect="1"/>
            </p:cNvSpPr>
            <p:nvPr/>
          </p:nvSpPr>
          <p:spPr>
            <a:xfrm>
              <a:off x="4471438" y="2713668"/>
              <a:ext cx="1524000" cy="669616"/>
            </a:xfrm>
            <a:prstGeom prst="rect">
              <a:avLst/>
            </a:prstGeom>
            <a:solidFill>
              <a:schemeClr val="bg1">
                <a:lumMod val="65000"/>
              </a:schemeClr>
            </a:solidFill>
            <a:ln w="25400">
              <a:solidFill>
                <a:schemeClr val="tx1"/>
              </a:solidFill>
            </a:ln>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100" b="1" kern="1200" dirty="0" smtClean="0">
                  <a:latin typeface="Calibri"/>
                  <a:ea typeface="+mn-ea"/>
                  <a:cs typeface="+mn-cs"/>
                </a:rPr>
                <a:t>Water Residence Time (Water Age) Forcings</a:t>
              </a:r>
              <a:endParaRPr lang="en-US" sz="1100" b="1" kern="1200" dirty="0">
                <a:latin typeface="Calibri"/>
                <a:ea typeface="+mn-ea"/>
                <a:cs typeface="+mn-cs"/>
              </a:endParaRPr>
            </a:p>
          </p:txBody>
        </p:sp>
        <p:cxnSp>
          <p:nvCxnSpPr>
            <p:cNvPr id="47" name="Elbow Connector 46"/>
            <p:cNvCxnSpPr>
              <a:stCxn id="6" idx="2"/>
              <a:endCxn id="5" idx="1"/>
            </p:cNvCxnSpPr>
            <p:nvPr/>
          </p:nvCxnSpPr>
          <p:spPr>
            <a:xfrm rot="16200000" flipH="1">
              <a:off x="2005832" y="2495019"/>
              <a:ext cx="900230" cy="342900"/>
            </a:xfrm>
            <a:prstGeom prst="bentConnector2">
              <a:avLst/>
            </a:prstGeom>
            <a:ln w="317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9" idx="2"/>
              <a:endCxn id="6" idx="0"/>
            </p:cNvCxnSpPr>
            <p:nvPr/>
          </p:nvCxnSpPr>
          <p:spPr>
            <a:xfrm rot="5400000">
              <a:off x="2660632" y="707801"/>
              <a:ext cx="715332" cy="1467602"/>
            </a:xfrm>
            <a:prstGeom prst="bentConnector3">
              <a:avLst>
                <a:gd name="adj1" fmla="val 50000"/>
              </a:avLst>
            </a:prstGeom>
            <a:ln w="317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53" name="Shape 52"/>
            <p:cNvCxnSpPr>
              <a:stCxn id="19" idx="2"/>
              <a:endCxn id="30" idx="0"/>
            </p:cNvCxnSpPr>
            <p:nvPr/>
          </p:nvCxnSpPr>
          <p:spPr>
            <a:xfrm rot="16200000" flipH="1">
              <a:off x="4133810" y="702225"/>
              <a:ext cx="714858" cy="1478280"/>
            </a:xfrm>
            <a:prstGeom prst="bentConnector3">
              <a:avLst>
                <a:gd name="adj1" fmla="val 50000"/>
              </a:avLst>
            </a:prstGeom>
            <a:ln w="317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62" name="TextBox 55"/>
            <p:cNvSpPr txBox="1">
              <a:spLocks noChangeAspect="1"/>
            </p:cNvSpPr>
            <p:nvPr/>
          </p:nvSpPr>
          <p:spPr>
            <a:xfrm>
              <a:off x="4608597" y="4390068"/>
              <a:ext cx="1255797" cy="404334"/>
            </a:xfrm>
            <a:prstGeom prst="rect">
              <a:avLst/>
            </a:prstGeom>
            <a:solidFill>
              <a:schemeClr val="accent1">
                <a:lumMod val="60000"/>
                <a:lumOff val="40000"/>
              </a:schemeClr>
            </a:solidFill>
            <a:ln w="25400">
              <a:solidFill>
                <a:schemeClr val="tx1"/>
              </a:solidFill>
            </a:ln>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smtClean="0">
                  <a:latin typeface="Calibri"/>
                </a:rPr>
                <a:t>Hydroecological Models</a:t>
              </a:r>
              <a:endParaRPr lang="en-US" sz="1100" b="1" dirty="0">
                <a:latin typeface="Calibri"/>
              </a:endParaRPr>
            </a:p>
          </p:txBody>
        </p:sp>
        <p:cxnSp>
          <p:nvCxnSpPr>
            <p:cNvPr id="64" name="Elbow Connector 63"/>
            <p:cNvCxnSpPr>
              <a:stCxn id="5" idx="2"/>
              <a:endCxn id="62" idx="0"/>
            </p:cNvCxnSpPr>
            <p:nvPr/>
          </p:nvCxnSpPr>
          <p:spPr>
            <a:xfrm rot="16200000" flipH="1">
              <a:off x="3734412" y="2887984"/>
              <a:ext cx="1022968" cy="1981200"/>
            </a:xfrm>
            <a:prstGeom prst="bentConnector3">
              <a:avLst>
                <a:gd name="adj1" fmla="val 50000"/>
              </a:avLst>
            </a:prstGeom>
            <a:ln w="317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66" name="Shape 65"/>
            <p:cNvCxnSpPr>
              <a:stCxn id="40" idx="2"/>
              <a:endCxn id="62" idx="0"/>
            </p:cNvCxnSpPr>
            <p:nvPr/>
          </p:nvCxnSpPr>
          <p:spPr>
            <a:xfrm rot="16200000" flipH="1">
              <a:off x="4731575" y="3885147"/>
              <a:ext cx="1006784" cy="3058"/>
            </a:xfrm>
            <a:prstGeom prst="bentConnector3">
              <a:avLst>
                <a:gd name="adj1" fmla="val 50000"/>
              </a:avLst>
            </a:prstGeom>
            <a:ln w="317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69" name="TextBox 55"/>
            <p:cNvSpPr txBox="1">
              <a:spLocks noChangeAspect="1"/>
            </p:cNvSpPr>
            <p:nvPr/>
          </p:nvSpPr>
          <p:spPr>
            <a:xfrm>
              <a:off x="5943600" y="5052534"/>
              <a:ext cx="1255797" cy="404334"/>
            </a:xfrm>
            <a:prstGeom prst="rect">
              <a:avLst/>
            </a:prstGeom>
            <a:solidFill>
              <a:srgbClr val="92D050"/>
            </a:solidFill>
            <a:ln w="25400">
              <a:solidFill>
                <a:schemeClr val="tx1"/>
              </a:solidFill>
            </a:ln>
            <a:effectLst/>
            <a:scene3d>
              <a:camera prst="orthographicFront"/>
              <a:lightRig rig="threePt" dir="t"/>
            </a:scene3d>
            <a:sp3d>
              <a:bevelT/>
            </a:sp3d>
          </p:spPr>
          <p:txBody>
            <a:bodyPr wrap="squar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en-US" sz="1100" b="1" kern="1200" dirty="0" smtClean="0">
                  <a:latin typeface="Calibri"/>
                  <a:ea typeface="+mn-ea"/>
                  <a:cs typeface="+mn-cs"/>
                </a:rPr>
                <a:t>Hydroecological Effects</a:t>
              </a:r>
              <a:endParaRPr lang="en-US" sz="1100" b="1" kern="1200" dirty="0">
                <a:latin typeface="Calibri"/>
                <a:ea typeface="+mn-ea"/>
                <a:cs typeface="+mn-cs"/>
              </a:endParaRPr>
            </a:p>
          </p:txBody>
        </p:sp>
        <p:cxnSp>
          <p:nvCxnSpPr>
            <p:cNvPr id="71" name="Shape 70"/>
            <p:cNvCxnSpPr>
              <a:stCxn id="62" idx="2"/>
              <a:endCxn id="69" idx="1"/>
            </p:cNvCxnSpPr>
            <p:nvPr/>
          </p:nvCxnSpPr>
          <p:spPr>
            <a:xfrm rot="16200000" flipH="1">
              <a:off x="5359899" y="4670999"/>
              <a:ext cx="460299" cy="707104"/>
            </a:xfrm>
            <a:prstGeom prst="bentConnector2">
              <a:avLst/>
            </a:prstGeom>
            <a:ln w="317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228600" y="253425"/>
            <a:ext cx="8534400" cy="584775"/>
          </a:xfrm>
          <a:prstGeom prst="rect">
            <a:avLst/>
          </a:prstGeom>
          <a:noFill/>
        </p:spPr>
        <p:txBody>
          <a:bodyPr wrap="square" rtlCol="0">
            <a:spAutoFit/>
          </a:bodyPr>
          <a:lstStyle/>
          <a:p>
            <a:r>
              <a:rPr lang="en-US" sz="1600" b="1" dirty="0" smtClean="0">
                <a:latin typeface="Arial" pitchFamily="34" charset="0"/>
                <a:cs typeface="Arial" pitchFamily="34" charset="0"/>
              </a:rPr>
              <a:t>In the modeling framework, forcings were outputs from Hydrologic and Hydrodynamic models that became inputs to hydroecological models.</a:t>
            </a:r>
            <a:endParaRPr lang="en-US" sz="1600" b="1" dirty="0">
              <a:latin typeface="Arial" pitchFamily="34" charset="0"/>
              <a:cs typeface="Arial" pitchFamily="34" charset="0"/>
            </a:endParaRPr>
          </a:p>
        </p:txBody>
      </p:sp>
      <p:sp>
        <p:nvSpPr>
          <p:cNvPr id="23" name="Rectangle 22"/>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a:stCxn id="30" idx="2"/>
            <a:endCxn id="40" idx="0"/>
          </p:cNvCxnSpPr>
          <p:nvPr/>
        </p:nvCxnSpPr>
        <p:spPr>
          <a:xfrm rot="16200000" flipH="1">
            <a:off x="5168641" y="3096000"/>
            <a:ext cx="510540" cy="3059"/>
          </a:xfrm>
          <a:prstGeom prst="straightConnector1">
            <a:avLst/>
          </a:prstGeom>
          <a:ln w="317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76200"/>
            <a:ext cx="8229600" cy="923330"/>
          </a:xfrm>
          <a:prstGeom prst="rect">
            <a:avLst/>
          </a:prstGeom>
          <a:noFill/>
        </p:spPr>
        <p:txBody>
          <a:bodyPr wrap="square" rtlCol="0">
            <a:spAutoFit/>
          </a:bodyPr>
          <a:lstStyle/>
          <a:p>
            <a:r>
              <a:rPr lang="en-US" u="sng" dirty="0" smtClean="0">
                <a:latin typeface="Bookman Old Style" pitchFamily="18" charset="0"/>
              </a:rPr>
              <a:t>Levels of Effects </a:t>
            </a:r>
            <a:r>
              <a:rPr lang="en-US" dirty="0" smtClean="0">
                <a:latin typeface="Bookman Old Style" pitchFamily="18" charset="0"/>
              </a:rPr>
              <a:t>– WSIS scientists evaluated the importance of potential hydroecological effects using five categories based on the strength, persistence, and diversity (breadth) of ecological effects. </a:t>
            </a:r>
            <a:endParaRPr lang="en-US" dirty="0">
              <a:latin typeface="Bookman Old Style" pitchFamily="18" charset="0"/>
            </a:endParaRPr>
          </a:p>
        </p:txBody>
      </p:sp>
      <p:graphicFrame>
        <p:nvGraphicFramePr>
          <p:cNvPr id="4" name="Table 3"/>
          <p:cNvGraphicFramePr>
            <a:graphicFrameLocks noGrp="1"/>
          </p:cNvGraphicFramePr>
          <p:nvPr/>
        </p:nvGraphicFramePr>
        <p:xfrm>
          <a:off x="685800" y="1341577"/>
          <a:ext cx="8001000" cy="3763823"/>
        </p:xfrm>
        <a:graphic>
          <a:graphicData uri="http://schemas.openxmlformats.org/drawingml/2006/table">
            <a:tbl>
              <a:tblPr/>
              <a:tblGrid>
                <a:gridCol w="2195705"/>
                <a:gridCol w="5805295"/>
              </a:tblGrid>
              <a:tr h="592193">
                <a:tc>
                  <a:txBody>
                    <a:bodyPr/>
                    <a:lstStyle/>
                    <a:p>
                      <a:pPr marL="0" marR="0">
                        <a:lnSpc>
                          <a:spcPct val="115000"/>
                        </a:lnSpc>
                        <a:spcBef>
                          <a:spcPts val="0"/>
                        </a:spcBef>
                        <a:spcAft>
                          <a:spcPts val="0"/>
                        </a:spcAft>
                      </a:pPr>
                      <a:r>
                        <a:rPr lang="en-US" sz="2000" b="1" dirty="0">
                          <a:solidFill>
                            <a:srgbClr val="FFFFFF"/>
                          </a:solidFill>
                          <a:latin typeface="Bookman Old Style" pitchFamily="18" charset="0"/>
                          <a:ea typeface="Calibri"/>
                          <a:cs typeface="Times New Roman"/>
                        </a:rPr>
                        <a:t>Level of Effect</a:t>
                      </a:r>
                      <a:endParaRPr lang="en-US" sz="2000" dirty="0">
                        <a:latin typeface="Bookman Old Style" pitchFamily="18" charset="0"/>
                        <a:ea typeface="Calibri"/>
                        <a:cs typeface="Times New Roman"/>
                      </a:endParaRPr>
                    </a:p>
                  </a:txBody>
                  <a:tcPr marL="58465" marR="5846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0000"/>
                    </a:solidFill>
                  </a:tcPr>
                </a:tc>
                <a:tc>
                  <a:txBody>
                    <a:bodyPr/>
                    <a:lstStyle/>
                    <a:p>
                      <a:pPr marL="0" marR="0">
                        <a:lnSpc>
                          <a:spcPct val="115000"/>
                        </a:lnSpc>
                        <a:spcBef>
                          <a:spcPts val="0"/>
                        </a:spcBef>
                        <a:spcAft>
                          <a:spcPts val="0"/>
                        </a:spcAft>
                      </a:pPr>
                      <a:r>
                        <a:rPr lang="en-US" sz="2000" b="1" dirty="0">
                          <a:solidFill>
                            <a:srgbClr val="FFFFFF"/>
                          </a:solidFill>
                          <a:latin typeface="Bookman Old Style" pitchFamily="18" charset="0"/>
                          <a:ea typeface="Calibri"/>
                          <a:cs typeface="Times New Roman"/>
                        </a:rPr>
                        <a:t>Criteria</a:t>
                      </a:r>
                      <a:endParaRPr lang="en-US" sz="2000" dirty="0">
                        <a:latin typeface="Bookman Old Style" pitchFamily="18" charset="0"/>
                        <a:ea typeface="Calibri"/>
                        <a:cs typeface="Times New Roman"/>
                      </a:endParaRPr>
                    </a:p>
                  </a:txBody>
                  <a:tcPr marL="58465" marR="5846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0000"/>
                    </a:solidFill>
                  </a:tcPr>
                </a:tc>
              </a:tr>
              <a:tr h="667650">
                <a:tc>
                  <a:txBody>
                    <a:bodyPr/>
                    <a:lstStyle/>
                    <a:p>
                      <a:pPr marL="0" marR="0">
                        <a:lnSpc>
                          <a:spcPct val="115000"/>
                        </a:lnSpc>
                        <a:spcBef>
                          <a:spcPts val="0"/>
                        </a:spcBef>
                        <a:spcAft>
                          <a:spcPts val="0"/>
                        </a:spcAft>
                      </a:pPr>
                      <a:r>
                        <a:rPr lang="en-US" sz="2000" b="1" dirty="0">
                          <a:latin typeface="Bookman Old Style" pitchFamily="18" charset="0"/>
                          <a:ea typeface="Calibri"/>
                          <a:cs typeface="Times New Roman"/>
                        </a:rPr>
                        <a:t>Extreme</a:t>
                      </a:r>
                      <a:endParaRPr lang="en-US" sz="2000" dirty="0">
                        <a:latin typeface="Bookman Old Style" pitchFamily="18" charset="0"/>
                        <a:ea typeface="Calibri"/>
                        <a:cs typeface="Times New Roman"/>
                      </a:endParaRPr>
                    </a:p>
                  </a:txBody>
                  <a:tcPr marL="58465" marR="5846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43634"/>
                    </a:solidFill>
                  </a:tcPr>
                </a:tc>
                <a:tc>
                  <a:txBody>
                    <a:bodyPr/>
                    <a:lstStyle/>
                    <a:p>
                      <a:pPr marL="0" marR="0">
                        <a:lnSpc>
                          <a:spcPct val="115000"/>
                        </a:lnSpc>
                        <a:spcBef>
                          <a:spcPts val="0"/>
                        </a:spcBef>
                        <a:spcAft>
                          <a:spcPts val="0"/>
                        </a:spcAft>
                      </a:pPr>
                      <a:r>
                        <a:rPr lang="en-US" sz="1600" dirty="0">
                          <a:latin typeface="Bookman Old Style" pitchFamily="18" charset="0"/>
                          <a:ea typeface="Calibri"/>
                          <a:cs typeface="Times New Roman"/>
                        </a:rPr>
                        <a:t>Effect is persistent, strong, &amp; highly diverse</a:t>
                      </a:r>
                      <a:r>
                        <a:rPr lang="en-US" sz="1600" dirty="0" smtClean="0">
                          <a:latin typeface="Bookman Old Style" pitchFamily="18" charset="0"/>
                          <a:ea typeface="Calibri"/>
                          <a:cs typeface="Times New Roman"/>
                        </a:rPr>
                        <a:t>;</a:t>
                      </a:r>
                    </a:p>
                    <a:p>
                      <a:pPr marL="0" marR="0">
                        <a:lnSpc>
                          <a:spcPct val="115000"/>
                        </a:lnSpc>
                        <a:spcBef>
                          <a:spcPts val="0"/>
                        </a:spcBef>
                        <a:spcAft>
                          <a:spcPts val="0"/>
                        </a:spcAft>
                      </a:pPr>
                      <a:r>
                        <a:rPr lang="en-US" sz="1600" dirty="0" smtClean="0">
                          <a:latin typeface="Bookman Old Style" pitchFamily="18" charset="0"/>
                          <a:ea typeface="Calibri"/>
                          <a:cs typeface="Times New Roman"/>
                        </a:rPr>
                        <a:t>significant </a:t>
                      </a:r>
                      <a:r>
                        <a:rPr lang="en-US" sz="1600" dirty="0">
                          <a:latin typeface="Bookman Old Style" pitchFamily="18" charset="0"/>
                          <a:ea typeface="Calibri"/>
                          <a:cs typeface="Times New Roman"/>
                        </a:rPr>
                        <a:t>change in natural resource values</a:t>
                      </a:r>
                    </a:p>
                  </a:txBody>
                  <a:tcPr marL="58465" marR="5846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666976">
                <a:tc>
                  <a:txBody>
                    <a:bodyPr/>
                    <a:lstStyle/>
                    <a:p>
                      <a:pPr marL="0" marR="0">
                        <a:lnSpc>
                          <a:spcPct val="115000"/>
                        </a:lnSpc>
                        <a:spcBef>
                          <a:spcPts val="0"/>
                        </a:spcBef>
                        <a:spcAft>
                          <a:spcPts val="0"/>
                        </a:spcAft>
                      </a:pPr>
                      <a:r>
                        <a:rPr lang="en-US" sz="2000" b="1" dirty="0">
                          <a:latin typeface="Bookman Old Style" pitchFamily="18" charset="0"/>
                          <a:ea typeface="Calibri"/>
                          <a:cs typeface="Times New Roman"/>
                        </a:rPr>
                        <a:t>Major</a:t>
                      </a:r>
                      <a:endParaRPr lang="en-US" sz="2000" dirty="0">
                        <a:latin typeface="Bookman Old Style" pitchFamily="18" charset="0"/>
                        <a:ea typeface="Calibri"/>
                        <a:cs typeface="Times New Roman"/>
                      </a:endParaRPr>
                    </a:p>
                  </a:txBody>
                  <a:tcPr marL="58465" marR="5846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9594"/>
                    </a:solidFill>
                  </a:tcPr>
                </a:tc>
                <a:tc>
                  <a:txBody>
                    <a:bodyPr/>
                    <a:lstStyle/>
                    <a:p>
                      <a:pPr marL="0" marR="0">
                        <a:lnSpc>
                          <a:spcPct val="115000"/>
                        </a:lnSpc>
                        <a:spcBef>
                          <a:spcPts val="0"/>
                        </a:spcBef>
                        <a:spcAft>
                          <a:spcPts val="0"/>
                        </a:spcAft>
                      </a:pPr>
                      <a:r>
                        <a:rPr lang="en-US" sz="1600" dirty="0">
                          <a:latin typeface="Bookman Old Style" pitchFamily="18" charset="0"/>
                          <a:ea typeface="Calibri"/>
                          <a:cs typeface="Times New Roman"/>
                        </a:rPr>
                        <a:t>Effect is persistent &amp; strong, but not highly diverse; significant change in natural resource values</a:t>
                      </a:r>
                    </a:p>
                  </a:txBody>
                  <a:tcPr marL="58465" marR="5846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592868">
                <a:tc>
                  <a:txBody>
                    <a:bodyPr/>
                    <a:lstStyle/>
                    <a:p>
                      <a:pPr marL="0" marR="0">
                        <a:lnSpc>
                          <a:spcPct val="115000"/>
                        </a:lnSpc>
                        <a:spcBef>
                          <a:spcPts val="0"/>
                        </a:spcBef>
                        <a:spcAft>
                          <a:spcPts val="0"/>
                        </a:spcAft>
                      </a:pPr>
                      <a:r>
                        <a:rPr lang="en-US" sz="2000" b="1" dirty="0">
                          <a:latin typeface="Bookman Old Style" pitchFamily="18" charset="0"/>
                          <a:ea typeface="Calibri"/>
                          <a:cs typeface="Times New Roman"/>
                        </a:rPr>
                        <a:t>Moderate</a:t>
                      </a:r>
                      <a:endParaRPr lang="en-US" sz="2000" dirty="0">
                        <a:latin typeface="Bookman Old Style" pitchFamily="18" charset="0"/>
                        <a:ea typeface="Calibri"/>
                        <a:cs typeface="Times New Roman"/>
                      </a:endParaRPr>
                    </a:p>
                  </a:txBody>
                  <a:tcPr marL="58465" marR="5846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1600" dirty="0">
                          <a:latin typeface="Bookman Old Style" pitchFamily="18" charset="0"/>
                          <a:ea typeface="Calibri"/>
                          <a:cs typeface="Times New Roman"/>
                        </a:rPr>
                        <a:t>Effect is ephemeral or weak or is limited to minor species, no significant change in natural resource values</a:t>
                      </a:r>
                    </a:p>
                  </a:txBody>
                  <a:tcPr marL="58465" marR="5846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622068">
                <a:tc>
                  <a:txBody>
                    <a:bodyPr/>
                    <a:lstStyle/>
                    <a:p>
                      <a:pPr marL="0" marR="0">
                        <a:lnSpc>
                          <a:spcPct val="115000"/>
                        </a:lnSpc>
                        <a:spcBef>
                          <a:spcPts val="0"/>
                        </a:spcBef>
                        <a:spcAft>
                          <a:spcPts val="0"/>
                        </a:spcAft>
                      </a:pPr>
                      <a:r>
                        <a:rPr lang="en-US" sz="2000" b="1" dirty="0">
                          <a:latin typeface="Bookman Old Style" pitchFamily="18" charset="0"/>
                          <a:ea typeface="Calibri"/>
                          <a:cs typeface="Times New Roman"/>
                        </a:rPr>
                        <a:t>Minor</a:t>
                      </a:r>
                      <a:endParaRPr lang="en-US" sz="2000" dirty="0">
                        <a:latin typeface="Bookman Old Style" pitchFamily="18" charset="0"/>
                        <a:ea typeface="Calibri"/>
                        <a:cs typeface="Times New Roman"/>
                      </a:endParaRPr>
                    </a:p>
                  </a:txBody>
                  <a:tcPr marL="58465" marR="5846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r>
                        <a:rPr lang="en-US" sz="1600" dirty="0">
                          <a:latin typeface="Bookman Old Style" pitchFamily="18" charset="0"/>
                          <a:ea typeface="Calibri"/>
                          <a:cs typeface="Times New Roman"/>
                        </a:rPr>
                        <a:t>Effect is ephemeral &amp; weak</a:t>
                      </a:r>
                      <a:r>
                        <a:rPr lang="en-US" sz="1600" dirty="0" smtClean="0">
                          <a:latin typeface="Bookman Old Style" pitchFamily="18" charset="0"/>
                          <a:ea typeface="Calibri"/>
                          <a:cs typeface="Times New Roman"/>
                        </a:rPr>
                        <a:t>;</a:t>
                      </a:r>
                    </a:p>
                    <a:p>
                      <a:pPr marL="0" marR="0">
                        <a:lnSpc>
                          <a:spcPct val="115000"/>
                        </a:lnSpc>
                        <a:spcBef>
                          <a:spcPts val="0"/>
                        </a:spcBef>
                        <a:spcAft>
                          <a:spcPts val="0"/>
                        </a:spcAft>
                      </a:pPr>
                      <a:r>
                        <a:rPr lang="en-US" sz="1600" dirty="0" smtClean="0">
                          <a:latin typeface="Bookman Old Style" pitchFamily="18" charset="0"/>
                          <a:ea typeface="Calibri"/>
                          <a:cs typeface="Times New Roman"/>
                        </a:rPr>
                        <a:t>no </a:t>
                      </a:r>
                      <a:r>
                        <a:rPr lang="en-US" sz="1600" dirty="0">
                          <a:latin typeface="Bookman Old Style" pitchFamily="18" charset="0"/>
                          <a:ea typeface="Calibri"/>
                          <a:cs typeface="Times New Roman"/>
                        </a:rPr>
                        <a:t>significant change in any ecosystem attribute</a:t>
                      </a:r>
                    </a:p>
                  </a:txBody>
                  <a:tcPr marL="58465" marR="5846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622068">
                <a:tc>
                  <a:txBody>
                    <a:bodyPr/>
                    <a:lstStyle/>
                    <a:p>
                      <a:pPr marL="0" marR="0">
                        <a:lnSpc>
                          <a:spcPct val="115000"/>
                        </a:lnSpc>
                        <a:spcBef>
                          <a:spcPts val="0"/>
                        </a:spcBef>
                        <a:spcAft>
                          <a:spcPts val="0"/>
                        </a:spcAft>
                      </a:pPr>
                      <a:r>
                        <a:rPr lang="en-US" sz="2000" b="1" dirty="0">
                          <a:latin typeface="Bookman Old Style" pitchFamily="18" charset="0"/>
                          <a:ea typeface="Calibri"/>
                          <a:cs typeface="Times New Roman"/>
                        </a:rPr>
                        <a:t>Negligible</a:t>
                      </a:r>
                      <a:endParaRPr lang="en-US" sz="2000" dirty="0">
                        <a:latin typeface="Bookman Old Style" pitchFamily="18" charset="0"/>
                        <a:ea typeface="Calibri"/>
                        <a:cs typeface="Times New Roman"/>
                      </a:endParaRPr>
                    </a:p>
                  </a:txBody>
                  <a:tcPr marL="58465" marR="5846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B0F0"/>
                    </a:solidFill>
                  </a:tcPr>
                </a:tc>
                <a:tc>
                  <a:txBody>
                    <a:bodyPr/>
                    <a:lstStyle/>
                    <a:p>
                      <a:pPr marL="0" marR="0">
                        <a:lnSpc>
                          <a:spcPct val="115000"/>
                        </a:lnSpc>
                        <a:spcBef>
                          <a:spcPts val="0"/>
                        </a:spcBef>
                        <a:spcAft>
                          <a:spcPts val="0"/>
                        </a:spcAft>
                      </a:pPr>
                      <a:r>
                        <a:rPr lang="en-US" sz="1600" dirty="0">
                          <a:latin typeface="Bookman Old Style" pitchFamily="18" charset="0"/>
                          <a:ea typeface="Calibri"/>
                          <a:cs typeface="Times New Roman"/>
                        </a:rPr>
                        <a:t>No appreciable change in any </a:t>
                      </a:r>
                      <a:r>
                        <a:rPr lang="en-US" sz="1600" dirty="0" smtClean="0">
                          <a:latin typeface="Bookman Old Style" pitchFamily="18" charset="0"/>
                          <a:ea typeface="Calibri"/>
                          <a:cs typeface="Times New Roman"/>
                        </a:rPr>
                        <a:t>ecological </a:t>
                      </a:r>
                      <a:r>
                        <a:rPr lang="en-US" sz="1600" dirty="0">
                          <a:latin typeface="Bookman Old Style" pitchFamily="18" charset="0"/>
                          <a:ea typeface="Calibri"/>
                          <a:cs typeface="Times New Roman"/>
                        </a:rPr>
                        <a:t>attribute</a:t>
                      </a:r>
                    </a:p>
                  </a:txBody>
                  <a:tcPr marL="58465" marR="58465"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0" y="0"/>
            <a:ext cx="9144000" cy="6858000"/>
          </a:xfrm>
          <a:prstGeom prst="rect">
            <a:avLst/>
          </a:prstGeom>
          <a:noFill/>
          <a:ln w="825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ddish Egret wtih fish dean campbell.jpg"/>
          <p:cNvPicPr>
            <a:picLocks noChangeAspect="1"/>
          </p:cNvPicPr>
          <p:nvPr/>
        </p:nvPicPr>
        <p:blipFill>
          <a:blip r:embed="rId2" cstate="print"/>
          <a:stretch>
            <a:fillRect/>
          </a:stretch>
        </p:blipFill>
        <p:spPr>
          <a:xfrm>
            <a:off x="-1865713" y="0"/>
            <a:ext cx="12415573" cy="8305800"/>
          </a:xfrm>
          <a:prstGeom prst="rect">
            <a:avLst/>
          </a:prstGeom>
        </p:spPr>
      </p:pic>
      <p:sp>
        <p:nvSpPr>
          <p:cNvPr id="7" name="TextBox 6"/>
          <p:cNvSpPr txBox="1"/>
          <p:nvPr/>
        </p:nvSpPr>
        <p:spPr>
          <a:xfrm>
            <a:off x="-76200" y="6400800"/>
            <a:ext cx="3352800" cy="246221"/>
          </a:xfrm>
          <a:prstGeom prst="rect">
            <a:avLst/>
          </a:prstGeom>
          <a:noFill/>
        </p:spPr>
        <p:txBody>
          <a:bodyPr wrap="square" rtlCol="0">
            <a:spAutoFit/>
          </a:bodyPr>
          <a:lstStyle/>
          <a:p>
            <a:pPr algn="ctr"/>
            <a:r>
              <a:rPr lang="en-US" sz="1000" i="1" dirty="0" smtClean="0"/>
              <a:t>Photograph:  Dean Campbell</a:t>
            </a:r>
            <a:endParaRPr lang="en-US" sz="1000" i="1" dirty="0"/>
          </a:p>
        </p:txBody>
      </p:sp>
      <p:sp>
        <p:nvSpPr>
          <p:cNvPr id="8" name="Title 3"/>
          <p:cNvSpPr>
            <a:spLocks noGrp="1"/>
          </p:cNvSpPr>
          <p:nvPr>
            <p:ph type="title"/>
          </p:nvPr>
        </p:nvSpPr>
        <p:spPr>
          <a:xfrm>
            <a:off x="0" y="152400"/>
            <a:ext cx="8686800" cy="1143000"/>
          </a:xfrm>
        </p:spPr>
        <p:txBody>
          <a:bodyPr>
            <a:noAutofit/>
          </a:bodyPr>
          <a:lstStyle/>
          <a:p>
            <a:r>
              <a:rPr lang="en-US" sz="4000" dirty="0" smtClean="0">
                <a:solidFill>
                  <a:srgbClr val="996600"/>
                </a:solidFill>
                <a:latin typeface="Bookman Old Style" pitchFamily="18" charset="0"/>
              </a:rPr>
              <a:t>Results</a:t>
            </a:r>
            <a:endParaRPr lang="en-US" sz="4000" dirty="0">
              <a:solidFill>
                <a:srgbClr val="996600"/>
              </a:solidFill>
              <a:latin typeface="Bookman Old Style"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6234</TotalTime>
  <Words>2072</Words>
  <Application>Microsoft Office PowerPoint</Application>
  <PresentationFormat>On-screen Show (4:3)</PresentationFormat>
  <Paragraphs>465</Paragraphs>
  <Slides>36</Slides>
  <Notes>8</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City of Jacksonville Environmental Symposium August 17, 2012</vt:lpstr>
      <vt:lpstr>Hydroecology Methods</vt:lpstr>
      <vt:lpstr>Changes in hydrology can affect all components of the riverine ecosystem. We used separate workgroups to examine the potential effects on each component.</vt:lpstr>
      <vt:lpstr>Slide 4</vt:lpstr>
      <vt:lpstr>Major Hydrologic and Hydrodynamic Drivers</vt:lpstr>
      <vt:lpstr>Slide 6</vt:lpstr>
      <vt:lpstr>Slide 7</vt:lpstr>
      <vt:lpstr>Slide 8</vt:lpstr>
      <vt:lpstr>Results</vt:lpstr>
      <vt:lpstr>1. In forecast scenarios, increased runoff, higher sea level, and completed upper basin projects reduce or eliminate hydroecological effects.  </vt:lpstr>
      <vt:lpstr>Under forecast conditions, H&amp;H models predicted increases in river discharge – even when withdrawals were imposed.  These augmentation effects cannot be attributed to withdrawals. </vt:lpstr>
      <vt:lpstr>Example:  Percent change in relative abundance in the estuary for size classes of select species with strong  flow response.  Flow reduction effects in red, flow augmentation effects in black.</vt:lpstr>
      <vt:lpstr>Slide 13</vt:lpstr>
      <vt:lpstr>2. Under forecast conditions, appreciable amounts of surface water can be withdrawn with negligible or minor ecological effects.   </vt:lpstr>
      <vt:lpstr>For three ecosystem components all hydroecological effects were negligible or minor for all conditions and areas examined.</vt:lpstr>
      <vt:lpstr>Slide 16</vt:lpstr>
      <vt:lpstr>3. The potential for ecological effects varies significantly along the river’s length. </vt:lpstr>
      <vt:lpstr>SJR Transect Bottom Elevations </vt:lpstr>
      <vt:lpstr>Slide 19</vt:lpstr>
      <vt:lpstr>Slide 20</vt:lpstr>
      <vt:lpstr>Slide 21</vt:lpstr>
      <vt:lpstr>Slide 22</vt:lpstr>
      <vt:lpstr>4. The only potential major effect is entrainment and impingement of planktonic life stages of river herrings at the water intakes. </vt:lpstr>
      <vt:lpstr>The density of planktonic life stages of river herrings peaks in the upper segments (6&amp; 7) near SR 46 and SR 50.  Seasonally, the peak abundance is in winter and early spring.  E&amp;I can be avoided through suitable location, design, and operation of water intake structures. </vt:lpstr>
      <vt:lpstr>Slide 25</vt:lpstr>
      <vt:lpstr>Discussion</vt:lpstr>
      <vt:lpstr>Responses to forcings were often mixed – i.e. positive, negative, and neutral. </vt:lpstr>
      <vt:lpstr>Slide 28</vt:lpstr>
      <vt:lpstr>Slide 29</vt:lpstr>
      <vt:lpstr>Slide 30</vt:lpstr>
      <vt:lpstr>Slide 31</vt:lpstr>
      <vt:lpstr>Slide 32</vt:lpstr>
      <vt:lpstr>Slide 33</vt:lpstr>
      <vt:lpstr>Slide 34</vt:lpstr>
      <vt:lpstr>Slide 35</vt:lpstr>
      <vt:lpstr>Slide 36</vt:lpstr>
    </vt:vector>
  </TitlesOfParts>
  <Company>sjrwmd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WSIS Briefing Methods and Potential Ecological Effects</dc:title>
  <dc:creator>elowe</dc:creator>
  <cp:lastModifiedBy>IR</cp:lastModifiedBy>
  <cp:revision>512</cp:revision>
  <dcterms:created xsi:type="dcterms:W3CDTF">2012-01-13T16:11:51Z</dcterms:created>
  <dcterms:modified xsi:type="dcterms:W3CDTF">2012-08-10T18:56:00Z</dcterms:modified>
</cp:coreProperties>
</file>