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61" r:id="rId3"/>
    <p:sldId id="265" r:id="rId4"/>
    <p:sldId id="283" r:id="rId5"/>
    <p:sldId id="269" r:id="rId6"/>
    <p:sldId id="275" r:id="rId7"/>
    <p:sldId id="338" r:id="rId8"/>
    <p:sldId id="374" r:id="rId9"/>
    <p:sldId id="375" r:id="rId10"/>
    <p:sldId id="373" r:id="rId11"/>
    <p:sldId id="377" r:id="rId12"/>
    <p:sldId id="295" r:id="rId13"/>
    <p:sldId id="372" r:id="rId14"/>
    <p:sldId id="357" r:id="rId15"/>
    <p:sldId id="358" r:id="rId16"/>
    <p:sldId id="379" r:id="rId17"/>
    <p:sldId id="369" r:id="rId18"/>
    <p:sldId id="370" r:id="rId19"/>
    <p:sldId id="371" r:id="rId20"/>
    <p:sldId id="359" r:id="rId21"/>
    <p:sldId id="378" r:id="rId22"/>
    <p:sldId id="362" r:id="rId23"/>
    <p:sldId id="309"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cera"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CCECFF"/>
    <a:srgbClr val="000066"/>
    <a:srgbClr val="66CCFF"/>
  </p:clrMru>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79" autoAdjust="0"/>
    <p:restoredTop sz="98649" autoAdjust="0"/>
  </p:normalViewPr>
  <p:slideViewPr>
    <p:cSldViewPr>
      <p:cViewPr>
        <p:scale>
          <a:sx n="70" d="100"/>
          <a:sy n="70"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518"/>
    </p:cViewPr>
  </p:sorterViewPr>
  <p:notesViewPr>
    <p:cSldViewPr>
      <p:cViewPr varScale="1">
        <p:scale>
          <a:sx n="78" d="100"/>
          <a:sy n="78" d="100"/>
        </p:scale>
        <p:origin x="-198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9-06T20:36:21.918" idx="1">
    <p:pos x="4055" y="200"/>
    <p:text>Watershed + EFDC model domain +  discharge stations + shaded calibrated models + subwatersheds + land use
“Red/Green” map
Structures
Operation
Projects (operational, planned)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D76906F-C0BC-4779-9AE2-75C7E0A73413}" type="datetimeFigureOut">
              <a:rPr lang="en-US" smtClean="0"/>
              <a:pPr/>
              <a:t>8/13/2012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27CECD2-5EB2-4698-94FB-F3347D1556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2E7BA88-6756-434D-ABED-B93F5E8C94AC}" type="datetimeFigureOut">
              <a:rPr lang="en-US" smtClean="0"/>
              <a:pPr/>
              <a:t>8/13/2012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6F5BCB2-30E9-4D92-A74E-3071A93DBA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F5BCB2-30E9-4D92-A74E-3071A93DBAD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 want to briefly</a:t>
            </a:r>
            <a:r>
              <a:rPr lang="en-US" baseline="0" dirty="0" smtClean="0"/>
              <a:t> talk about the peer review process with NRC.  First, our approach was unusual in that we collaborated with NRC from the start of the analysis.  Normally, peer review is performed on a completed draft document and then revised to consider the peer review comments.  We did not want to spend years performing our analyses and find out at the end that the NRC committee had major issues with our approach or analyses.  So we interacted from the beginning with the NRC and I believe in the long term it resulted in a better report as we able to explore many approaches and issues regarding the engineering and science work efforts.  </a:t>
            </a:r>
          </a:p>
          <a:p>
            <a:pPr>
              <a:buFont typeface="Arial" pitchFamily="34" charset="0"/>
              <a:buChar char="•"/>
            </a:pPr>
            <a:r>
              <a:rPr lang="en-US" baseline="0" dirty="0" smtClean="0"/>
              <a:t>  We also conducted a series of six face-to-face meetings with the NRC</a:t>
            </a:r>
          </a:p>
          <a:p>
            <a:pPr lvl="1">
              <a:buFont typeface="Arial" pitchFamily="34" charset="0"/>
              <a:buChar char="•"/>
            </a:pPr>
            <a:r>
              <a:rPr lang="en-US" baseline="0" dirty="0" smtClean="0"/>
              <a:t>  Were able to take them on field trips to see the resources</a:t>
            </a:r>
          </a:p>
          <a:p>
            <a:pPr lvl="1">
              <a:buFont typeface="Arial" pitchFamily="34" charset="0"/>
              <a:buChar char="•"/>
            </a:pPr>
            <a:r>
              <a:rPr lang="en-US" baseline="0" dirty="0" smtClean="0"/>
              <a:t>  Able to build professional relationships of mutual respect and understanding</a:t>
            </a:r>
          </a:p>
          <a:p>
            <a:pPr lvl="0">
              <a:buFont typeface="Arial" pitchFamily="34" charset="0"/>
              <a:buChar char="•"/>
            </a:pPr>
            <a:r>
              <a:rPr lang="en-US" baseline="0" dirty="0" smtClean="0"/>
              <a:t>  Bottom line for me and I think our team that the interaction and input from NRC was very useful.  </a:t>
            </a:r>
            <a:endParaRPr lang="en-US" dirty="0"/>
          </a:p>
        </p:txBody>
      </p:sp>
      <p:sp>
        <p:nvSpPr>
          <p:cNvPr id="4" name="Slide Number Placeholder 3"/>
          <p:cNvSpPr>
            <a:spLocks noGrp="1"/>
          </p:cNvSpPr>
          <p:nvPr>
            <p:ph type="sldNum" sz="quarter" idx="10"/>
          </p:nvPr>
        </p:nvSpPr>
        <p:spPr/>
        <p:txBody>
          <a:bodyPr/>
          <a:lstStyle/>
          <a:p>
            <a:fld id="{D6F5BCB2-30E9-4D92-A74E-3071A93DBAD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F5BCB2-30E9-4D92-A74E-3071A93DBAD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66C2F-7272-43E0-B33B-738FE3934356}"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52600" y="3886200"/>
            <a:ext cx="7162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6573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609600"/>
            <a:ext cx="48196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52600" y="3886200"/>
            <a:ext cx="7162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400" y="4406900"/>
            <a:ext cx="731519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76400" y="2906713"/>
            <a:ext cx="73151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086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2600" y="1524000"/>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2600" y="2163762"/>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idx="10"/>
          </p:nvPr>
        </p:nvSpPr>
        <p:spPr>
          <a:xfrm>
            <a:off x="5486400" y="1524000"/>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11"/>
          </p:nvPr>
        </p:nvSpPr>
        <p:spPr>
          <a:xfrm>
            <a:off x="5486400" y="2163762"/>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5029200" y="228600"/>
            <a:ext cx="3657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05000" y="1390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6573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609600"/>
            <a:ext cx="48196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400" y="4406900"/>
            <a:ext cx="731519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76400" y="2906713"/>
            <a:ext cx="73151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086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2600" y="1524000"/>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2600" y="2163762"/>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idx="10"/>
          </p:nvPr>
        </p:nvSpPr>
        <p:spPr>
          <a:xfrm>
            <a:off x="5486400" y="1524000"/>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11"/>
          </p:nvPr>
        </p:nvSpPr>
        <p:spPr>
          <a:xfrm>
            <a:off x="5486400" y="2163762"/>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5029200" y="228600"/>
            <a:ext cx="3657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05000" y="1390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2431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609600"/>
            <a:ext cx="6553200" cy="1143000"/>
          </a:xfrm>
          <a:prstGeom prst="rect">
            <a:avLst/>
          </a:prstGeom>
          <a:noFill/>
          <a:ln w="9525">
            <a:noFill/>
            <a:miter lim="800000"/>
            <a:headEnd/>
            <a:tailEnd/>
          </a:ln>
          <a:effectLst>
            <a:outerShdw dist="53882" dir="2700000" algn="ctr" rotWithShape="0">
              <a:srgbClr val="000066"/>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8800" y="1981200"/>
            <a:ext cx="6629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8" descr="I:\Janet Sloane\drop in drop.png"/>
          <p:cNvPicPr>
            <a:picLocks noChangeAspect="1" noChangeArrowheads="1"/>
          </p:cNvPicPr>
          <p:nvPr userDrawn="1"/>
        </p:nvPicPr>
        <p:blipFill>
          <a:blip r:embed="rId13" cstate="print"/>
          <a:srcRect/>
          <a:stretch>
            <a:fillRect/>
          </a:stretch>
        </p:blipFill>
        <p:spPr bwMode="auto">
          <a:xfrm>
            <a:off x="0" y="0"/>
            <a:ext cx="152876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000">
          <a:solidFill>
            <a:srgbClr val="00FF99"/>
          </a:solidFill>
          <a:latin typeface="+mj-lt"/>
          <a:ea typeface="+mj-ea"/>
          <a:cs typeface="+mj-cs"/>
        </a:defRPr>
      </a:lvl1pPr>
      <a:lvl2pPr algn="l" rtl="0" eaLnBrk="0" fontAlgn="base" hangingPunct="0">
        <a:spcBef>
          <a:spcPct val="0"/>
        </a:spcBef>
        <a:spcAft>
          <a:spcPct val="0"/>
        </a:spcAft>
        <a:defRPr sz="3000">
          <a:solidFill>
            <a:srgbClr val="00FF99"/>
          </a:solidFill>
          <a:latin typeface="Arial Black" pitchFamily="34" charset="0"/>
        </a:defRPr>
      </a:lvl2pPr>
      <a:lvl3pPr algn="l" rtl="0" eaLnBrk="0" fontAlgn="base" hangingPunct="0">
        <a:spcBef>
          <a:spcPct val="0"/>
        </a:spcBef>
        <a:spcAft>
          <a:spcPct val="0"/>
        </a:spcAft>
        <a:defRPr sz="3000">
          <a:solidFill>
            <a:srgbClr val="00FF99"/>
          </a:solidFill>
          <a:latin typeface="Arial Black" pitchFamily="34" charset="0"/>
        </a:defRPr>
      </a:lvl3pPr>
      <a:lvl4pPr algn="l" rtl="0" eaLnBrk="0" fontAlgn="base" hangingPunct="0">
        <a:spcBef>
          <a:spcPct val="0"/>
        </a:spcBef>
        <a:spcAft>
          <a:spcPct val="0"/>
        </a:spcAft>
        <a:defRPr sz="3000">
          <a:solidFill>
            <a:srgbClr val="00FF99"/>
          </a:solidFill>
          <a:latin typeface="Arial Black" pitchFamily="34" charset="0"/>
        </a:defRPr>
      </a:lvl4pPr>
      <a:lvl5pPr algn="l" rtl="0" eaLnBrk="0" fontAlgn="base" hangingPunct="0">
        <a:spcBef>
          <a:spcPct val="0"/>
        </a:spcBef>
        <a:spcAft>
          <a:spcPct val="0"/>
        </a:spcAft>
        <a:defRPr sz="3000">
          <a:solidFill>
            <a:srgbClr val="00FF99"/>
          </a:solidFill>
          <a:latin typeface="Arial Black" pitchFamily="34" charset="0"/>
        </a:defRPr>
      </a:lvl5pPr>
      <a:lvl6pPr marL="457200" algn="l" rtl="0" fontAlgn="base">
        <a:spcBef>
          <a:spcPct val="0"/>
        </a:spcBef>
        <a:spcAft>
          <a:spcPct val="0"/>
        </a:spcAft>
        <a:defRPr sz="3000">
          <a:solidFill>
            <a:srgbClr val="00FF99"/>
          </a:solidFill>
          <a:latin typeface="Arial Black" pitchFamily="34" charset="0"/>
        </a:defRPr>
      </a:lvl6pPr>
      <a:lvl7pPr marL="914400" algn="l" rtl="0" fontAlgn="base">
        <a:spcBef>
          <a:spcPct val="0"/>
        </a:spcBef>
        <a:spcAft>
          <a:spcPct val="0"/>
        </a:spcAft>
        <a:defRPr sz="3000">
          <a:solidFill>
            <a:srgbClr val="00FF99"/>
          </a:solidFill>
          <a:latin typeface="Arial Black" pitchFamily="34" charset="0"/>
        </a:defRPr>
      </a:lvl7pPr>
      <a:lvl8pPr marL="1371600" algn="l" rtl="0" fontAlgn="base">
        <a:spcBef>
          <a:spcPct val="0"/>
        </a:spcBef>
        <a:spcAft>
          <a:spcPct val="0"/>
        </a:spcAft>
        <a:defRPr sz="3000">
          <a:solidFill>
            <a:srgbClr val="00FF99"/>
          </a:solidFill>
          <a:latin typeface="Arial Black" pitchFamily="34" charset="0"/>
        </a:defRPr>
      </a:lvl8pPr>
      <a:lvl9pPr marL="1828800" algn="l" rtl="0" fontAlgn="base">
        <a:spcBef>
          <a:spcPct val="0"/>
        </a:spcBef>
        <a:spcAft>
          <a:spcPct val="0"/>
        </a:spcAft>
        <a:defRPr sz="3000">
          <a:solidFill>
            <a:srgbClr val="00FF99"/>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2431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609600"/>
            <a:ext cx="6553200" cy="1143000"/>
          </a:xfrm>
          <a:prstGeom prst="rect">
            <a:avLst/>
          </a:prstGeom>
          <a:noFill/>
          <a:ln w="9525">
            <a:noFill/>
            <a:miter lim="800000"/>
            <a:headEnd/>
            <a:tailEnd/>
          </a:ln>
          <a:effectLst>
            <a:outerShdw dist="53882" dir="2700000" algn="ctr" rotWithShape="0">
              <a:srgbClr val="000066"/>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8800" y="1981200"/>
            <a:ext cx="6629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SJRWMD-template-2.jpg"/>
          <p:cNvPicPr>
            <a:picLocks noChangeAspect="1"/>
          </p:cNvPicPr>
          <p:nvPr userDrawn="1"/>
        </p:nvPicPr>
        <p:blipFill>
          <a:blip r:embed="rId13" cstate="print"/>
          <a:stretch>
            <a:fillRect/>
          </a:stretch>
        </p:blipFill>
        <p:spPr>
          <a:xfrm>
            <a:off x="0" y="0"/>
            <a:ext cx="1528354"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a:solidFill>
            <a:srgbClr val="00FF99"/>
          </a:solidFill>
          <a:latin typeface="+mj-lt"/>
          <a:ea typeface="+mj-ea"/>
          <a:cs typeface="+mj-cs"/>
        </a:defRPr>
      </a:lvl1pPr>
      <a:lvl2pPr algn="l" rtl="0" eaLnBrk="0" fontAlgn="base" hangingPunct="0">
        <a:spcBef>
          <a:spcPct val="0"/>
        </a:spcBef>
        <a:spcAft>
          <a:spcPct val="0"/>
        </a:spcAft>
        <a:defRPr sz="3000">
          <a:solidFill>
            <a:srgbClr val="00FF99"/>
          </a:solidFill>
          <a:latin typeface="Arial Black" pitchFamily="34" charset="0"/>
        </a:defRPr>
      </a:lvl2pPr>
      <a:lvl3pPr algn="l" rtl="0" eaLnBrk="0" fontAlgn="base" hangingPunct="0">
        <a:spcBef>
          <a:spcPct val="0"/>
        </a:spcBef>
        <a:spcAft>
          <a:spcPct val="0"/>
        </a:spcAft>
        <a:defRPr sz="3000">
          <a:solidFill>
            <a:srgbClr val="00FF99"/>
          </a:solidFill>
          <a:latin typeface="Arial Black" pitchFamily="34" charset="0"/>
        </a:defRPr>
      </a:lvl3pPr>
      <a:lvl4pPr algn="l" rtl="0" eaLnBrk="0" fontAlgn="base" hangingPunct="0">
        <a:spcBef>
          <a:spcPct val="0"/>
        </a:spcBef>
        <a:spcAft>
          <a:spcPct val="0"/>
        </a:spcAft>
        <a:defRPr sz="3000">
          <a:solidFill>
            <a:srgbClr val="00FF99"/>
          </a:solidFill>
          <a:latin typeface="Arial Black" pitchFamily="34" charset="0"/>
        </a:defRPr>
      </a:lvl4pPr>
      <a:lvl5pPr algn="l" rtl="0" eaLnBrk="0" fontAlgn="base" hangingPunct="0">
        <a:spcBef>
          <a:spcPct val="0"/>
        </a:spcBef>
        <a:spcAft>
          <a:spcPct val="0"/>
        </a:spcAft>
        <a:defRPr sz="3000">
          <a:solidFill>
            <a:srgbClr val="00FF99"/>
          </a:solidFill>
          <a:latin typeface="Arial Black" pitchFamily="34" charset="0"/>
        </a:defRPr>
      </a:lvl5pPr>
      <a:lvl6pPr marL="457200" algn="l" rtl="0" fontAlgn="base">
        <a:spcBef>
          <a:spcPct val="0"/>
        </a:spcBef>
        <a:spcAft>
          <a:spcPct val="0"/>
        </a:spcAft>
        <a:defRPr sz="3000">
          <a:solidFill>
            <a:srgbClr val="00FF99"/>
          </a:solidFill>
          <a:latin typeface="Arial Black" pitchFamily="34" charset="0"/>
        </a:defRPr>
      </a:lvl6pPr>
      <a:lvl7pPr marL="914400" algn="l" rtl="0" fontAlgn="base">
        <a:spcBef>
          <a:spcPct val="0"/>
        </a:spcBef>
        <a:spcAft>
          <a:spcPct val="0"/>
        </a:spcAft>
        <a:defRPr sz="3000">
          <a:solidFill>
            <a:srgbClr val="00FF99"/>
          </a:solidFill>
          <a:latin typeface="Arial Black" pitchFamily="34" charset="0"/>
        </a:defRPr>
      </a:lvl7pPr>
      <a:lvl8pPr marL="1371600" algn="l" rtl="0" fontAlgn="base">
        <a:spcBef>
          <a:spcPct val="0"/>
        </a:spcBef>
        <a:spcAft>
          <a:spcPct val="0"/>
        </a:spcAft>
        <a:defRPr sz="3000">
          <a:solidFill>
            <a:srgbClr val="00FF99"/>
          </a:solidFill>
          <a:latin typeface="Arial Black" pitchFamily="34" charset="0"/>
        </a:defRPr>
      </a:lvl8pPr>
      <a:lvl9pPr marL="1828800" algn="l" rtl="0" fontAlgn="base">
        <a:spcBef>
          <a:spcPct val="0"/>
        </a:spcBef>
        <a:spcAft>
          <a:spcPct val="0"/>
        </a:spcAft>
        <a:defRPr sz="3000">
          <a:solidFill>
            <a:srgbClr val="00FF99"/>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ovie_salinity_155.avi"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38200"/>
            <a:ext cx="7162800" cy="1470025"/>
          </a:xfrm>
        </p:spPr>
        <p:txBody>
          <a:bodyPr/>
          <a:lstStyle/>
          <a:p>
            <a:r>
              <a:rPr lang="en-US" sz="4000" dirty="0" smtClean="0"/>
              <a:t>St. Johns River Water Supply Impact Study (WSIS)</a:t>
            </a:r>
            <a:endParaRPr lang="en-US" sz="4000" dirty="0"/>
          </a:p>
        </p:txBody>
      </p:sp>
      <p:sp>
        <p:nvSpPr>
          <p:cNvPr id="3" name="Subtitle 2"/>
          <p:cNvSpPr>
            <a:spLocks noGrp="1"/>
          </p:cNvSpPr>
          <p:nvPr>
            <p:ph type="subTitle" idx="1"/>
          </p:nvPr>
        </p:nvSpPr>
        <p:spPr>
          <a:xfrm>
            <a:off x="1752600" y="3505200"/>
            <a:ext cx="7162800" cy="1295400"/>
          </a:xfrm>
        </p:spPr>
        <p:txBody>
          <a:bodyPr/>
          <a:lstStyle/>
          <a:p>
            <a:pPr algn="l"/>
            <a:r>
              <a:rPr lang="en-US" sz="2800" dirty="0" smtClean="0">
                <a:latin typeface="Arial" pitchFamily="34" charset="0"/>
                <a:cs typeface="Arial" pitchFamily="34" charset="0"/>
              </a:rPr>
              <a:t>Michael G. Cullum, P.E.</a:t>
            </a:r>
          </a:p>
          <a:p>
            <a:pPr algn="l"/>
            <a:r>
              <a:rPr lang="en-US" sz="2800" dirty="0" smtClean="0">
                <a:latin typeface="Arial" pitchFamily="34" charset="0"/>
                <a:cs typeface="Arial" pitchFamily="34" charset="0"/>
              </a:rPr>
              <a:t>Director, Bureau of Engineering</a:t>
            </a:r>
          </a:p>
          <a:p>
            <a:pPr algn="l"/>
            <a:r>
              <a:rPr lang="en-US" sz="2000" dirty="0" smtClean="0">
                <a:latin typeface="Arial" pitchFamily="34" charset="0"/>
                <a:cs typeface="Arial" pitchFamily="34" charset="0"/>
              </a:rPr>
              <a:t> </a:t>
            </a:r>
          </a:p>
          <a:p>
            <a:pPr algn="l"/>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jpg"/>
          <p:cNvPicPr>
            <a:picLocks noChangeAspect="1"/>
          </p:cNvPicPr>
          <p:nvPr/>
        </p:nvPicPr>
        <p:blipFill>
          <a:blip r:embed="rId2" cstate="print"/>
          <a:stretch>
            <a:fillRect/>
          </a:stretch>
        </p:blipFill>
        <p:spPr>
          <a:xfrm>
            <a:off x="-41564" y="0"/>
            <a:ext cx="5299364" cy="6858000"/>
          </a:xfrm>
          <a:prstGeom prst="rect">
            <a:avLst/>
          </a:prstGeom>
        </p:spPr>
      </p:pic>
      <p:sp>
        <p:nvSpPr>
          <p:cNvPr id="6" name="TextBox 5"/>
          <p:cNvSpPr txBox="1"/>
          <p:nvPr/>
        </p:nvSpPr>
        <p:spPr>
          <a:xfrm>
            <a:off x="838200" y="6248400"/>
            <a:ext cx="3810000" cy="307777"/>
          </a:xfrm>
          <a:prstGeom prst="rect">
            <a:avLst/>
          </a:prstGeom>
          <a:noFill/>
        </p:spPr>
        <p:txBody>
          <a:bodyPr wrap="square" rtlCol="0">
            <a:spAutoFit/>
          </a:bodyPr>
          <a:lstStyle/>
          <a:p>
            <a:r>
              <a:rPr lang="en-US" sz="1400" b="1" dirty="0" smtClean="0">
                <a:solidFill>
                  <a:srgbClr val="00B050"/>
                </a:solidFill>
              </a:rPr>
              <a:t>Land-use</a:t>
            </a:r>
            <a:r>
              <a:rPr lang="en-US" sz="1400" b="1" dirty="0" smtClean="0">
                <a:solidFill>
                  <a:schemeClr val="accent5">
                    <a:lumMod val="25000"/>
                  </a:schemeClr>
                </a:solidFill>
              </a:rPr>
              <a:t>, </a:t>
            </a:r>
            <a:r>
              <a:rPr lang="en-US" sz="1400" b="1" dirty="0" smtClean="0">
                <a:solidFill>
                  <a:schemeClr val="bg2">
                    <a:lumMod val="60000"/>
                    <a:lumOff val="40000"/>
                  </a:schemeClr>
                </a:solidFill>
              </a:rPr>
              <a:t>reaches</a:t>
            </a:r>
            <a:r>
              <a:rPr lang="en-US" sz="1400" b="1" dirty="0" smtClean="0">
                <a:solidFill>
                  <a:schemeClr val="accent5">
                    <a:lumMod val="25000"/>
                  </a:schemeClr>
                </a:solidFill>
              </a:rPr>
              <a:t>, and </a:t>
            </a:r>
            <a:r>
              <a:rPr lang="en-US" sz="1400" b="1" dirty="0" smtClean="0">
                <a:solidFill>
                  <a:srgbClr val="E69486"/>
                </a:solidFill>
              </a:rPr>
              <a:t>rainfall gauges</a:t>
            </a:r>
            <a:endParaRPr lang="en-US" sz="1400" b="1" dirty="0">
              <a:solidFill>
                <a:srgbClr val="E69486"/>
              </a:solidFill>
            </a:endParaRPr>
          </a:p>
        </p:txBody>
      </p:sp>
      <p:grpSp>
        <p:nvGrpSpPr>
          <p:cNvPr id="2" name="Group 32"/>
          <p:cNvGrpSpPr/>
          <p:nvPr/>
        </p:nvGrpSpPr>
        <p:grpSpPr>
          <a:xfrm>
            <a:off x="2286000" y="381000"/>
            <a:ext cx="6858000" cy="5105400"/>
            <a:chOff x="2286000" y="381000"/>
            <a:chExt cx="6858000" cy="5105400"/>
          </a:xfrm>
        </p:grpSpPr>
        <p:sp>
          <p:nvSpPr>
            <p:cNvPr id="7" name="Rectangle 6"/>
            <p:cNvSpPr/>
            <p:nvPr/>
          </p:nvSpPr>
          <p:spPr>
            <a:xfrm>
              <a:off x="2286000" y="1981200"/>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dem.jpg"/>
            <p:cNvPicPr>
              <a:picLocks noChangeAspect="1"/>
            </p:cNvPicPr>
            <p:nvPr/>
          </p:nvPicPr>
          <p:blipFill>
            <a:blip r:embed="rId3" cstate="print"/>
            <a:stretch>
              <a:fillRect/>
            </a:stretch>
          </p:blipFill>
          <p:spPr>
            <a:xfrm>
              <a:off x="5257800" y="457200"/>
              <a:ext cx="3886200" cy="5029200"/>
            </a:xfrm>
            <a:prstGeom prst="rect">
              <a:avLst/>
            </a:prstGeom>
            <a:ln>
              <a:solidFill>
                <a:schemeClr val="tx1"/>
              </a:solidFill>
            </a:ln>
          </p:spPr>
        </p:pic>
        <p:cxnSp>
          <p:nvCxnSpPr>
            <p:cNvPr id="22" name="Straight Connector 21"/>
            <p:cNvCxnSpPr>
              <a:stCxn id="7" idx="0"/>
            </p:cNvCxnSpPr>
            <p:nvPr/>
          </p:nvCxnSpPr>
          <p:spPr>
            <a:xfrm rot="5400000" flipH="1" flipV="1">
              <a:off x="3048000" y="-228600"/>
              <a:ext cx="1524000" cy="28956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7" idx="2"/>
            </p:cNvCxnSpPr>
            <p:nvPr/>
          </p:nvCxnSpPr>
          <p:spPr>
            <a:xfrm rot="16200000" flipH="1">
              <a:off x="2133600" y="2362200"/>
              <a:ext cx="3352800" cy="2895600"/>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6019800" y="381000"/>
              <a:ext cx="2362200" cy="369332"/>
            </a:xfrm>
            <a:prstGeom prst="rect">
              <a:avLst/>
            </a:prstGeom>
            <a:noFill/>
          </p:spPr>
          <p:txBody>
            <a:bodyPr wrap="square" rtlCol="0">
              <a:spAutoFit/>
            </a:bodyPr>
            <a:lstStyle/>
            <a:p>
              <a:pPr algn="ctr"/>
              <a:r>
                <a:rPr lang="en-US" b="1" dirty="0" smtClean="0"/>
                <a:t>DEM</a:t>
              </a:r>
              <a:endParaRPr lang="en-US" b="1" dirty="0"/>
            </a:p>
          </p:txBody>
        </p:sp>
      </p:grpSp>
      <p:grpSp>
        <p:nvGrpSpPr>
          <p:cNvPr id="3" name="Group 27"/>
          <p:cNvGrpSpPr/>
          <p:nvPr/>
        </p:nvGrpSpPr>
        <p:grpSpPr>
          <a:xfrm>
            <a:off x="5181600" y="381000"/>
            <a:ext cx="3886200" cy="5105399"/>
            <a:chOff x="3048000" y="381000"/>
            <a:chExt cx="3886200" cy="5105399"/>
          </a:xfrm>
        </p:grpSpPr>
        <p:pic>
          <p:nvPicPr>
            <p:cNvPr id="26" name="Picture 25" descr="lulc.jpg"/>
            <p:cNvPicPr>
              <a:picLocks noChangeAspect="1"/>
            </p:cNvPicPr>
            <p:nvPr/>
          </p:nvPicPr>
          <p:blipFill>
            <a:blip r:embed="rId4" cstate="print"/>
            <a:stretch>
              <a:fillRect/>
            </a:stretch>
          </p:blipFill>
          <p:spPr>
            <a:xfrm>
              <a:off x="3048000" y="457200"/>
              <a:ext cx="3886200" cy="5029199"/>
            </a:xfrm>
            <a:prstGeom prst="rect">
              <a:avLst/>
            </a:prstGeom>
          </p:spPr>
        </p:pic>
        <p:sp>
          <p:nvSpPr>
            <p:cNvPr id="27" name="TextBox 26"/>
            <p:cNvSpPr txBox="1"/>
            <p:nvPr/>
          </p:nvSpPr>
          <p:spPr>
            <a:xfrm>
              <a:off x="3810000" y="381000"/>
              <a:ext cx="2362200" cy="369332"/>
            </a:xfrm>
            <a:prstGeom prst="rect">
              <a:avLst/>
            </a:prstGeom>
            <a:noFill/>
          </p:spPr>
          <p:txBody>
            <a:bodyPr wrap="square" rtlCol="0">
              <a:spAutoFit/>
            </a:bodyPr>
            <a:lstStyle/>
            <a:p>
              <a:pPr algn="ctr"/>
              <a:r>
                <a:rPr lang="en-US" b="1" dirty="0" smtClean="0"/>
                <a:t>LULC</a:t>
              </a:r>
              <a:endParaRPr lang="en-US" b="1" dirty="0"/>
            </a:p>
          </p:txBody>
        </p:sp>
      </p:grpSp>
      <p:grpSp>
        <p:nvGrpSpPr>
          <p:cNvPr id="8" name="Group 30"/>
          <p:cNvGrpSpPr/>
          <p:nvPr/>
        </p:nvGrpSpPr>
        <p:grpSpPr>
          <a:xfrm>
            <a:off x="5257800" y="381000"/>
            <a:ext cx="3886200" cy="5105399"/>
            <a:chOff x="685800" y="1066800"/>
            <a:chExt cx="3886200" cy="5105399"/>
          </a:xfrm>
        </p:grpSpPr>
        <p:pic>
          <p:nvPicPr>
            <p:cNvPr id="29" name="Picture 28" descr="soils.jpg"/>
            <p:cNvPicPr>
              <a:picLocks noChangeAspect="1"/>
            </p:cNvPicPr>
            <p:nvPr/>
          </p:nvPicPr>
          <p:blipFill>
            <a:blip r:embed="rId5" cstate="print"/>
            <a:stretch>
              <a:fillRect/>
            </a:stretch>
          </p:blipFill>
          <p:spPr>
            <a:xfrm>
              <a:off x="685800" y="1143000"/>
              <a:ext cx="3886200" cy="5029199"/>
            </a:xfrm>
            <a:prstGeom prst="rect">
              <a:avLst/>
            </a:prstGeom>
          </p:spPr>
        </p:pic>
        <p:sp>
          <p:nvSpPr>
            <p:cNvPr id="30" name="TextBox 29"/>
            <p:cNvSpPr txBox="1"/>
            <p:nvPr/>
          </p:nvSpPr>
          <p:spPr>
            <a:xfrm>
              <a:off x="1600200" y="1066800"/>
              <a:ext cx="2362200" cy="369332"/>
            </a:xfrm>
            <a:prstGeom prst="rect">
              <a:avLst/>
            </a:prstGeom>
            <a:noFill/>
          </p:spPr>
          <p:txBody>
            <a:bodyPr wrap="square" rtlCol="0">
              <a:spAutoFit/>
            </a:bodyPr>
            <a:lstStyle/>
            <a:p>
              <a:pPr algn="ctr"/>
              <a:r>
                <a:rPr lang="en-US" b="1" dirty="0" smtClean="0"/>
                <a:t>Soils</a:t>
              </a:r>
              <a:endParaRPr lang="en-US" b="1" dirty="0"/>
            </a:p>
          </p:txBody>
        </p:sp>
      </p:grpSp>
      <p:sp>
        <p:nvSpPr>
          <p:cNvPr id="5" name="TextBox 4"/>
          <p:cNvSpPr txBox="1"/>
          <p:nvPr/>
        </p:nvSpPr>
        <p:spPr>
          <a:xfrm>
            <a:off x="1524000" y="304800"/>
            <a:ext cx="2362200" cy="369332"/>
          </a:xfrm>
          <a:prstGeom prst="rect">
            <a:avLst/>
          </a:prstGeom>
          <a:noFill/>
        </p:spPr>
        <p:txBody>
          <a:bodyPr wrap="square" rtlCol="0">
            <a:spAutoFit/>
          </a:bodyPr>
          <a:lstStyle/>
          <a:p>
            <a:pPr algn="ctr"/>
            <a:r>
              <a:rPr lang="en-US" b="1" dirty="0" smtClean="0">
                <a:solidFill>
                  <a:schemeClr val="accent5">
                    <a:lumMod val="25000"/>
                  </a:schemeClr>
                </a:solidFill>
              </a:rPr>
              <a:t>HSPF Modeling</a:t>
            </a:r>
            <a:endParaRPr lang="en-US" b="1" dirty="0">
              <a:solidFill>
                <a:schemeClr val="accent5">
                  <a:lumMod val="25000"/>
                </a:schemeClr>
              </a:solidFill>
            </a:endParaRPr>
          </a:p>
        </p:txBody>
      </p:sp>
      <p:sp>
        <p:nvSpPr>
          <p:cNvPr id="17" name="TextBox 16"/>
          <p:cNvSpPr txBox="1"/>
          <p:nvPr/>
        </p:nvSpPr>
        <p:spPr>
          <a:xfrm>
            <a:off x="5334000" y="5562600"/>
            <a:ext cx="870751" cy="369332"/>
          </a:xfrm>
          <a:prstGeom prst="rect">
            <a:avLst/>
          </a:prstGeom>
          <a:noFill/>
        </p:spPr>
        <p:txBody>
          <a:bodyPr wrap="none" rtlCol="0">
            <a:spAutoFit/>
          </a:bodyPr>
          <a:lstStyle/>
          <a:p>
            <a:r>
              <a:rPr lang="en-US" dirty="0" smtClean="0"/>
              <a:t>D.E.M.</a:t>
            </a:r>
            <a:endParaRPr lang="en-US" dirty="0"/>
          </a:p>
        </p:txBody>
      </p:sp>
      <p:sp>
        <p:nvSpPr>
          <p:cNvPr id="18" name="TextBox 17"/>
          <p:cNvSpPr txBox="1"/>
          <p:nvPr/>
        </p:nvSpPr>
        <p:spPr>
          <a:xfrm>
            <a:off x="6172200" y="5562600"/>
            <a:ext cx="1281120" cy="369332"/>
          </a:xfrm>
          <a:prstGeom prst="rect">
            <a:avLst/>
          </a:prstGeom>
          <a:noFill/>
        </p:spPr>
        <p:txBody>
          <a:bodyPr wrap="none" rtlCol="0">
            <a:spAutoFit/>
          </a:bodyPr>
          <a:lstStyle/>
          <a:p>
            <a:r>
              <a:rPr lang="en-US" dirty="0" smtClean="0"/>
              <a:t>Land Cover</a:t>
            </a:r>
            <a:endParaRPr lang="en-US" dirty="0"/>
          </a:p>
        </p:txBody>
      </p:sp>
      <p:sp>
        <p:nvSpPr>
          <p:cNvPr id="19" name="TextBox 18"/>
          <p:cNvSpPr txBox="1"/>
          <p:nvPr/>
        </p:nvSpPr>
        <p:spPr>
          <a:xfrm>
            <a:off x="7391400" y="5562600"/>
            <a:ext cx="646331" cy="369332"/>
          </a:xfrm>
          <a:prstGeom prst="rect">
            <a:avLst/>
          </a:prstGeom>
          <a:noFill/>
        </p:spPr>
        <p:txBody>
          <a:bodyPr wrap="none" rtlCol="0">
            <a:spAutoFit/>
          </a:bodyPr>
          <a:lstStyle/>
          <a:p>
            <a:r>
              <a:rPr lang="en-US" dirty="0" smtClean="0"/>
              <a:t>Soils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2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resentation_USJ01_O1.png"/>
          <p:cNvPicPr>
            <a:picLocks noChangeAspect="1"/>
          </p:cNvPicPr>
          <p:nvPr/>
        </p:nvPicPr>
        <p:blipFill>
          <a:blip r:embed="rId2" cstate="print"/>
          <a:stretch>
            <a:fillRect/>
          </a:stretch>
        </p:blipFill>
        <p:spPr>
          <a:xfrm>
            <a:off x="0" y="0"/>
            <a:ext cx="5962261" cy="6858000"/>
          </a:xfrm>
          <a:prstGeom prst="rect">
            <a:avLst/>
          </a:prstGeom>
        </p:spPr>
      </p:pic>
      <p:pic>
        <p:nvPicPr>
          <p:cNvPr id="27" name="Picture 26" descr="presentation_USJ01_O3.png"/>
          <p:cNvPicPr>
            <a:picLocks noChangeAspect="1"/>
          </p:cNvPicPr>
          <p:nvPr/>
        </p:nvPicPr>
        <p:blipFill>
          <a:blip r:embed="rId3" cstate="print"/>
          <a:stretch>
            <a:fillRect/>
          </a:stretch>
        </p:blipFill>
        <p:spPr>
          <a:xfrm>
            <a:off x="0" y="0"/>
            <a:ext cx="5962261" cy="6858000"/>
          </a:xfrm>
          <a:prstGeom prst="rect">
            <a:avLst/>
          </a:prstGeom>
        </p:spPr>
      </p:pic>
      <p:pic>
        <p:nvPicPr>
          <p:cNvPr id="28" name="Picture 27" descr="presentation_USJ01_O4.png"/>
          <p:cNvPicPr>
            <a:picLocks noChangeAspect="1"/>
          </p:cNvPicPr>
          <p:nvPr/>
        </p:nvPicPr>
        <p:blipFill>
          <a:blip r:embed="rId4" cstate="print"/>
          <a:stretch>
            <a:fillRect/>
          </a:stretch>
        </p:blipFill>
        <p:spPr>
          <a:xfrm>
            <a:off x="0" y="0"/>
            <a:ext cx="5962261" cy="6858000"/>
          </a:xfrm>
          <a:prstGeom prst="rect">
            <a:avLst/>
          </a:prstGeom>
        </p:spPr>
      </p:pic>
      <p:pic>
        <p:nvPicPr>
          <p:cNvPr id="23" name="Picture 22" descr="presentation_USJ01_O5.png"/>
          <p:cNvPicPr>
            <a:picLocks noChangeAspect="1"/>
          </p:cNvPicPr>
          <p:nvPr/>
        </p:nvPicPr>
        <p:blipFill>
          <a:blip r:embed="rId5" cstate="print"/>
          <a:stretch>
            <a:fillRect/>
          </a:stretch>
        </p:blipFill>
        <p:spPr>
          <a:xfrm>
            <a:off x="0" y="0"/>
            <a:ext cx="5962261" cy="6858000"/>
          </a:xfrm>
          <a:prstGeom prst="rect">
            <a:avLst/>
          </a:prstGeom>
        </p:spPr>
      </p:pic>
      <p:sp>
        <p:nvSpPr>
          <p:cNvPr id="10" name="TextBox 9"/>
          <p:cNvSpPr txBox="1"/>
          <p:nvPr/>
        </p:nvSpPr>
        <p:spPr>
          <a:xfrm>
            <a:off x="6095999" y="228600"/>
            <a:ext cx="2819401" cy="1384995"/>
          </a:xfrm>
          <a:prstGeom prst="rect">
            <a:avLst/>
          </a:prstGeom>
          <a:noFill/>
        </p:spPr>
        <p:txBody>
          <a:bodyPr wrap="square" rtlCol="0">
            <a:spAutoFit/>
          </a:bodyPr>
          <a:lstStyle/>
          <a:p>
            <a:r>
              <a:rPr lang="en-US" sz="2800" dirty="0" smtClean="0">
                <a:solidFill>
                  <a:srgbClr val="00FF99"/>
                </a:solidFill>
                <a:effectLst>
                  <a:outerShdw blurRad="38100" dist="38100" dir="2700000" algn="tl">
                    <a:srgbClr val="000000">
                      <a:alpha val="43137"/>
                    </a:srgbClr>
                  </a:outerShdw>
                </a:effectLst>
                <a:latin typeface="+mj-lt"/>
              </a:rPr>
              <a:t>Upper </a:t>
            </a:r>
          </a:p>
          <a:p>
            <a:r>
              <a:rPr lang="en-US" sz="2800" dirty="0" smtClean="0">
                <a:solidFill>
                  <a:srgbClr val="00FF99"/>
                </a:solidFill>
                <a:effectLst>
                  <a:outerShdw blurRad="38100" dist="38100" dir="2700000" algn="tl">
                    <a:srgbClr val="000000">
                      <a:alpha val="43137"/>
                    </a:srgbClr>
                  </a:outerShdw>
                </a:effectLst>
                <a:latin typeface="+mj-lt"/>
              </a:rPr>
              <a:t>St. Johns River Basin</a:t>
            </a:r>
          </a:p>
        </p:txBody>
      </p:sp>
      <p:sp>
        <p:nvSpPr>
          <p:cNvPr id="11" name="TextBox 10"/>
          <p:cNvSpPr txBox="1"/>
          <p:nvPr/>
        </p:nvSpPr>
        <p:spPr>
          <a:xfrm>
            <a:off x="6019800" y="1683603"/>
            <a:ext cx="3156633" cy="959237"/>
          </a:xfrm>
          <a:prstGeom prst="rect">
            <a:avLst/>
          </a:prstGeom>
          <a:noFill/>
        </p:spPr>
        <p:txBody>
          <a:bodyPr wrap="none" rtlCol="0">
            <a:spAutoFit/>
          </a:bodyPr>
          <a:lstStyle/>
          <a:p>
            <a:pPr marL="231775" indent="-231775">
              <a:spcAft>
                <a:spcPts val="1000"/>
              </a:spcAft>
              <a:buClr>
                <a:srgbClr val="00FF99"/>
              </a:buClr>
              <a:buFont typeface="Arial" pitchFamily="34" charset="0"/>
              <a:buChar char="•"/>
            </a:pPr>
            <a:r>
              <a:rPr lang="en-US" sz="2400" b="1" dirty="0" smtClean="0">
                <a:solidFill>
                  <a:schemeClr val="bg1"/>
                </a:solidFill>
                <a:latin typeface="Arial" pitchFamily="34" charset="0"/>
                <a:cs typeface="Arial" pitchFamily="34" charset="0"/>
              </a:rPr>
              <a:t>1,780 square miles</a:t>
            </a:r>
          </a:p>
          <a:p>
            <a:pPr marL="231775" indent="-231775">
              <a:spcAft>
                <a:spcPts val="1000"/>
              </a:spcAft>
              <a:buClr>
                <a:srgbClr val="00FF99"/>
              </a:buClr>
              <a:buFont typeface="Arial" pitchFamily="34" charset="0"/>
              <a:buChar char="•"/>
            </a:pPr>
            <a:r>
              <a:rPr lang="en-US" sz="2400" b="1" dirty="0" smtClean="0">
                <a:solidFill>
                  <a:schemeClr val="bg1"/>
                </a:solidFill>
                <a:latin typeface="Arial" pitchFamily="34" charset="0"/>
                <a:cs typeface="Arial" pitchFamily="34" charset="0"/>
              </a:rPr>
              <a:t>Average 663 </a:t>
            </a:r>
            <a:r>
              <a:rPr lang="en-US" sz="2400" b="1" dirty="0" err="1" smtClean="0">
                <a:solidFill>
                  <a:schemeClr val="bg1"/>
                </a:solidFill>
                <a:latin typeface="Arial" pitchFamily="34" charset="0"/>
                <a:cs typeface="Arial" pitchFamily="34" charset="0"/>
              </a:rPr>
              <a:t>mgd</a:t>
            </a:r>
            <a:endParaRPr lang="en-US" sz="2400" b="1" dirty="0">
              <a:solidFill>
                <a:schemeClr val="bg1"/>
              </a:solidFill>
              <a:latin typeface="Arial" pitchFamily="34" charset="0"/>
              <a:cs typeface="Arial" pitchFamily="34" charset="0"/>
            </a:endParaRPr>
          </a:p>
        </p:txBody>
      </p:sp>
      <p:sp>
        <p:nvSpPr>
          <p:cNvPr id="8" name="TextBox 7"/>
          <p:cNvSpPr txBox="1"/>
          <p:nvPr/>
        </p:nvSpPr>
        <p:spPr>
          <a:xfrm>
            <a:off x="6019800" y="2593538"/>
            <a:ext cx="2795958" cy="461665"/>
          </a:xfrm>
          <a:prstGeom prst="rect">
            <a:avLst/>
          </a:prstGeom>
          <a:noFill/>
        </p:spPr>
        <p:txBody>
          <a:bodyPr wrap="none" rtlCol="0">
            <a:spAutoFit/>
          </a:bodyPr>
          <a:lstStyle/>
          <a:p>
            <a:pPr marL="231775" indent="-231775">
              <a:buClr>
                <a:srgbClr val="00FF99"/>
              </a:buClr>
              <a:buFont typeface="Arial" pitchFamily="34" charset="0"/>
              <a:buChar char="•"/>
            </a:pPr>
            <a:r>
              <a:rPr lang="en-US" sz="2400" b="1" dirty="0" smtClean="0">
                <a:solidFill>
                  <a:schemeClr val="bg1"/>
                </a:solidFill>
                <a:latin typeface="Arial" pitchFamily="34" charset="0"/>
                <a:cs typeface="Arial" pitchFamily="34" charset="0"/>
              </a:rPr>
              <a:t>Sub-watersheds</a:t>
            </a:r>
            <a:endParaRPr lang="en-US" sz="2400" b="1" dirty="0">
              <a:solidFill>
                <a:schemeClr val="bg1"/>
              </a:solidFill>
              <a:latin typeface="Arial" pitchFamily="34" charset="0"/>
              <a:cs typeface="Arial" pitchFamily="34" charset="0"/>
            </a:endParaRPr>
          </a:p>
        </p:txBody>
      </p:sp>
      <p:sp>
        <p:nvSpPr>
          <p:cNvPr id="9" name="TextBox 8"/>
          <p:cNvSpPr txBox="1"/>
          <p:nvPr/>
        </p:nvSpPr>
        <p:spPr>
          <a:xfrm>
            <a:off x="6019800" y="3050738"/>
            <a:ext cx="2964273" cy="461665"/>
          </a:xfrm>
          <a:prstGeom prst="rect">
            <a:avLst/>
          </a:prstGeom>
          <a:noFill/>
        </p:spPr>
        <p:txBody>
          <a:bodyPr wrap="none" rtlCol="0">
            <a:spAutoFit/>
          </a:bodyPr>
          <a:lstStyle/>
          <a:p>
            <a:pPr marL="231775" indent="-231775">
              <a:buClr>
                <a:srgbClr val="00FF99"/>
              </a:buClr>
              <a:buFont typeface="Arial" pitchFamily="34" charset="0"/>
              <a:buChar char="•"/>
            </a:pPr>
            <a:r>
              <a:rPr lang="en-US" sz="2400" b="1" dirty="0" smtClean="0">
                <a:solidFill>
                  <a:schemeClr val="bg1"/>
                </a:solidFill>
                <a:latin typeface="Arial" pitchFamily="34" charset="0"/>
                <a:cs typeface="Arial" pitchFamily="34" charset="0"/>
              </a:rPr>
              <a:t>USGS flow gages</a:t>
            </a:r>
            <a:endParaRPr lang="en-US" sz="2400" b="1" dirty="0">
              <a:solidFill>
                <a:schemeClr val="bg1"/>
              </a:solidFill>
              <a:latin typeface="Arial" pitchFamily="34" charset="0"/>
              <a:cs typeface="Arial" pitchFamily="34" charset="0"/>
            </a:endParaRPr>
          </a:p>
        </p:txBody>
      </p:sp>
      <p:sp>
        <p:nvSpPr>
          <p:cNvPr id="12" name="TextBox 11"/>
          <p:cNvSpPr txBox="1"/>
          <p:nvPr/>
        </p:nvSpPr>
        <p:spPr>
          <a:xfrm>
            <a:off x="6019800" y="3436203"/>
            <a:ext cx="2971800" cy="830997"/>
          </a:xfrm>
          <a:prstGeom prst="rect">
            <a:avLst/>
          </a:prstGeom>
          <a:noFill/>
        </p:spPr>
        <p:txBody>
          <a:bodyPr wrap="square" rtlCol="0">
            <a:spAutoFit/>
          </a:bodyPr>
          <a:lstStyle/>
          <a:p>
            <a:pPr marL="231775" indent="-231775">
              <a:buClr>
                <a:srgbClr val="00FF99"/>
              </a:buClr>
              <a:buFont typeface="Arial" pitchFamily="34" charset="0"/>
              <a:buChar char="•"/>
            </a:pPr>
            <a:r>
              <a:rPr lang="en-US" sz="2400" b="1" dirty="0" smtClean="0">
                <a:solidFill>
                  <a:schemeClr val="bg1"/>
                </a:solidFill>
                <a:latin typeface="Arial" pitchFamily="34" charset="0"/>
                <a:cs typeface="Arial" pitchFamily="34" charset="0"/>
              </a:rPr>
              <a:t>Calibrated tributaries</a:t>
            </a:r>
            <a:endParaRPr lang="en-US" sz="2400" b="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20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par>
                          <p:cTn id="18" fill="hold">
                            <p:stCondLst>
                              <p:cond delay="5000"/>
                            </p:stCondLst>
                            <p:childTnLst>
                              <p:par>
                                <p:cTn id="19" presetID="10" presetClass="entr" presetSubtype="0" fill="hold" nodeType="after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848600" cy="914400"/>
          </a:xfrm>
        </p:spPr>
        <p:txBody>
          <a:bodyPr/>
          <a:lstStyle/>
          <a:p>
            <a:r>
              <a:rPr lang="en-US" sz="4800" dirty="0" smtClean="0"/>
              <a:t>River Hydrodynamics</a:t>
            </a:r>
            <a:endParaRPr lang="en-US" sz="4800" dirty="0"/>
          </a:p>
        </p:txBody>
      </p:sp>
      <p:sp>
        <p:nvSpPr>
          <p:cNvPr id="3" name="Content Placeholder 2"/>
          <p:cNvSpPr>
            <a:spLocks noGrp="1"/>
          </p:cNvSpPr>
          <p:nvPr>
            <p:ph idx="1"/>
          </p:nvPr>
        </p:nvSpPr>
        <p:spPr>
          <a:xfrm>
            <a:off x="1752600" y="1905000"/>
            <a:ext cx="7086600" cy="4953000"/>
          </a:xfrm>
        </p:spPr>
        <p:txBody>
          <a:bodyPr/>
          <a:lstStyle/>
          <a:p>
            <a:r>
              <a:rPr lang="en-US" dirty="0" smtClean="0"/>
              <a:t>Environmental Fluid Dynamics Code (EFDC)</a:t>
            </a:r>
          </a:p>
          <a:p>
            <a:pPr lvl="1"/>
            <a:r>
              <a:rPr lang="en-US" sz="3200" dirty="0" smtClean="0"/>
              <a:t>3,000 horizontal x 6 vert. grids</a:t>
            </a:r>
          </a:p>
          <a:p>
            <a:pPr lvl="1"/>
            <a:r>
              <a:rPr lang="en-US" sz="3200" dirty="0" smtClean="0"/>
              <a:t>7 in-house modelers,6 outside experts</a:t>
            </a:r>
          </a:p>
          <a:p>
            <a:r>
              <a:rPr lang="en-US" dirty="0" smtClean="0"/>
              <a:t>55 mgd Lake Poinsett </a:t>
            </a:r>
          </a:p>
          <a:p>
            <a:r>
              <a:rPr lang="en-US" dirty="0" smtClean="0"/>
              <a:t>50 mgd Yankee Lake</a:t>
            </a:r>
          </a:p>
          <a:p>
            <a:r>
              <a:rPr lang="en-US" dirty="0" smtClean="0"/>
              <a:t>50 mgd Lake Jesup</a:t>
            </a:r>
          </a:p>
          <a:p>
            <a:r>
              <a:rPr lang="en-US" dirty="0" smtClean="0"/>
              <a:t>107 mgd Ocklawaha River</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9582" y="468573"/>
            <a:ext cx="2249347" cy="704850"/>
          </a:xfrm>
        </p:spPr>
        <p:txBody>
          <a:bodyPr/>
          <a:lstStyle/>
          <a:p>
            <a:r>
              <a:rPr lang="en-US" dirty="0" smtClean="0"/>
              <a:t>Withdrawal and Grid</a:t>
            </a:r>
            <a:endParaRPr lang="en-US" dirty="0"/>
          </a:p>
        </p:txBody>
      </p:sp>
      <p:pic>
        <p:nvPicPr>
          <p:cNvPr id="8" name="Picture 7" descr="place names and withdrawal slide1.emf"/>
          <p:cNvPicPr>
            <a:picLocks noChangeAspect="1"/>
          </p:cNvPicPr>
          <p:nvPr/>
        </p:nvPicPr>
        <p:blipFill>
          <a:blip r:embed="rId2" cstate="print"/>
          <a:stretch>
            <a:fillRect/>
          </a:stretch>
        </p:blipFill>
        <p:spPr>
          <a:xfrm>
            <a:off x="1733266" y="-201301"/>
            <a:ext cx="5800297" cy="7250374"/>
          </a:xfrm>
          <a:prstGeom prst="rect">
            <a:avLst/>
          </a:prstGeom>
        </p:spPr>
      </p:pic>
      <p:pic>
        <p:nvPicPr>
          <p:cNvPr id="9" name="Picture 8" descr="place names and withdrawal slide2.emf"/>
          <p:cNvPicPr>
            <a:picLocks noChangeAspect="1"/>
          </p:cNvPicPr>
          <p:nvPr/>
        </p:nvPicPr>
        <p:blipFill>
          <a:blip r:embed="rId3" cstate="print"/>
          <a:stretch>
            <a:fillRect/>
          </a:stretch>
        </p:blipFill>
        <p:spPr>
          <a:xfrm>
            <a:off x="1705758" y="-210413"/>
            <a:ext cx="5823298" cy="7279123"/>
          </a:xfrm>
          <a:prstGeom prst="rect">
            <a:avLst/>
          </a:prstGeom>
        </p:spPr>
      </p:pic>
      <p:pic>
        <p:nvPicPr>
          <p:cNvPr id="11" name="Picture 10" descr="place names and withdrawal slide3b.emf"/>
          <p:cNvPicPr>
            <a:picLocks noChangeAspect="1"/>
          </p:cNvPicPr>
          <p:nvPr/>
        </p:nvPicPr>
        <p:blipFill>
          <a:blip r:embed="rId4" cstate="print"/>
          <a:stretch>
            <a:fillRect/>
          </a:stretch>
        </p:blipFill>
        <p:spPr>
          <a:xfrm>
            <a:off x="1693515" y="-206974"/>
            <a:ext cx="5830325" cy="72879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p:nvPr/>
        </p:nvGrpSpPr>
        <p:grpSpPr>
          <a:xfrm>
            <a:off x="625340" y="1423235"/>
            <a:ext cx="8518660" cy="369332"/>
            <a:chOff x="654316" y="1828048"/>
            <a:chExt cx="8518660" cy="369332"/>
          </a:xfrm>
        </p:grpSpPr>
        <p:sp>
          <p:nvSpPr>
            <p:cNvPr id="14" name="TextBox 13"/>
            <p:cNvSpPr txBox="1"/>
            <p:nvPr/>
          </p:nvSpPr>
          <p:spPr>
            <a:xfrm>
              <a:off x="654316" y="1828048"/>
              <a:ext cx="312906" cy="369332"/>
            </a:xfrm>
            <a:prstGeom prst="rect">
              <a:avLst/>
            </a:prstGeom>
            <a:noFill/>
          </p:spPr>
          <p:txBody>
            <a:bodyPr wrap="none" rtlCol="0">
              <a:spAutoFit/>
            </a:bodyPr>
            <a:lstStyle/>
            <a:p>
              <a:r>
                <a:rPr lang="en-US" dirty="0" smtClean="0">
                  <a:solidFill>
                    <a:schemeClr val="bg1"/>
                  </a:solidFill>
                  <a:effectLst>
                    <a:outerShdw blurRad="50800" dist="38100" dir="18900000" algn="bl" rotWithShape="0">
                      <a:prstClr val="black">
                        <a:alpha val="40000"/>
                      </a:prstClr>
                    </a:outerShdw>
                  </a:effectLst>
                  <a:latin typeface="Arial" pitchFamily="34" charset="0"/>
                  <a:cs typeface="Arial" pitchFamily="34" charset="0"/>
                </a:rPr>
                <a:t>0</a:t>
              </a:r>
              <a:endParaRPr lang="en-US" dirty="0">
                <a:solidFill>
                  <a:schemeClr val="bg1"/>
                </a:solidFill>
                <a:effectLst>
                  <a:outerShdw blurRad="50800" dist="38100" dir="18900000" algn="bl" rotWithShape="0">
                    <a:prstClr val="black">
                      <a:alpha val="40000"/>
                    </a:prstClr>
                  </a:outerShdw>
                </a:effectLst>
                <a:latin typeface="Arial" pitchFamily="34" charset="0"/>
                <a:cs typeface="Arial" pitchFamily="34" charset="0"/>
              </a:endParaRPr>
            </a:p>
          </p:txBody>
        </p:sp>
        <p:sp>
          <p:nvSpPr>
            <p:cNvPr id="15" name="TextBox 14"/>
            <p:cNvSpPr txBox="1"/>
            <p:nvPr/>
          </p:nvSpPr>
          <p:spPr>
            <a:xfrm>
              <a:off x="1926628" y="1828048"/>
              <a:ext cx="441146" cy="369332"/>
            </a:xfrm>
            <a:prstGeom prst="rect">
              <a:avLst/>
            </a:prstGeom>
            <a:noFill/>
          </p:spPr>
          <p:txBody>
            <a:bodyPr wrap="none" rtlCol="0">
              <a:spAutoFit/>
            </a:bodyPr>
            <a:lstStyle/>
            <a:p>
              <a:r>
                <a:rPr lang="en-US" dirty="0" smtClean="0">
                  <a:solidFill>
                    <a:schemeClr val="bg1"/>
                  </a:solidFill>
                  <a:effectLst>
                    <a:outerShdw blurRad="50800" dist="38100" dir="18900000" algn="bl" rotWithShape="0">
                      <a:prstClr val="black">
                        <a:alpha val="40000"/>
                      </a:prstClr>
                    </a:outerShdw>
                  </a:effectLst>
                  <a:latin typeface="Arial" pitchFamily="34" charset="0"/>
                  <a:cs typeface="Arial" pitchFamily="34" charset="0"/>
                </a:rPr>
                <a:t>50</a:t>
              </a:r>
              <a:endParaRPr lang="en-US" dirty="0">
                <a:solidFill>
                  <a:schemeClr val="bg1"/>
                </a:solidFill>
                <a:effectLst>
                  <a:outerShdw blurRad="50800" dist="38100" dir="18900000" algn="bl" rotWithShape="0">
                    <a:prstClr val="black">
                      <a:alpha val="40000"/>
                    </a:prstClr>
                  </a:outerShdw>
                </a:effectLst>
                <a:latin typeface="Arial" pitchFamily="34" charset="0"/>
                <a:cs typeface="Arial" pitchFamily="34" charset="0"/>
              </a:endParaRPr>
            </a:p>
          </p:txBody>
        </p:sp>
        <p:sp>
          <p:nvSpPr>
            <p:cNvPr id="16" name="TextBox 15"/>
            <p:cNvSpPr txBox="1"/>
            <p:nvPr/>
          </p:nvSpPr>
          <p:spPr>
            <a:xfrm>
              <a:off x="3238905" y="1828048"/>
              <a:ext cx="569387" cy="369332"/>
            </a:xfrm>
            <a:prstGeom prst="rect">
              <a:avLst/>
            </a:prstGeom>
            <a:noFill/>
          </p:spPr>
          <p:txBody>
            <a:bodyPr wrap="none" rtlCol="0">
              <a:spAutoFit/>
            </a:bodyPr>
            <a:lstStyle/>
            <a:p>
              <a:r>
                <a:rPr lang="en-US" dirty="0" smtClean="0">
                  <a:solidFill>
                    <a:schemeClr val="bg1"/>
                  </a:solidFill>
                  <a:effectLst>
                    <a:outerShdw blurRad="50800" dist="38100" dir="18900000" algn="bl" rotWithShape="0">
                      <a:prstClr val="black">
                        <a:alpha val="40000"/>
                      </a:prstClr>
                    </a:outerShdw>
                  </a:effectLst>
                  <a:latin typeface="Arial" pitchFamily="34" charset="0"/>
                  <a:cs typeface="Arial" pitchFamily="34" charset="0"/>
                </a:rPr>
                <a:t>100</a:t>
              </a:r>
              <a:endParaRPr lang="en-US" dirty="0">
                <a:solidFill>
                  <a:schemeClr val="bg1"/>
                </a:solidFill>
                <a:effectLst>
                  <a:outerShdw blurRad="50800" dist="38100" dir="18900000" algn="bl" rotWithShape="0">
                    <a:prstClr val="black">
                      <a:alpha val="40000"/>
                    </a:prstClr>
                  </a:outerShdw>
                </a:effectLst>
                <a:latin typeface="Arial" pitchFamily="34" charset="0"/>
                <a:cs typeface="Arial" pitchFamily="34" charset="0"/>
              </a:endParaRPr>
            </a:p>
          </p:txBody>
        </p:sp>
        <p:sp>
          <p:nvSpPr>
            <p:cNvPr id="17" name="TextBox 16"/>
            <p:cNvSpPr txBox="1"/>
            <p:nvPr/>
          </p:nvSpPr>
          <p:spPr>
            <a:xfrm>
              <a:off x="5855275" y="1828048"/>
              <a:ext cx="569387" cy="369332"/>
            </a:xfrm>
            <a:prstGeom prst="rect">
              <a:avLst/>
            </a:prstGeom>
            <a:noFill/>
          </p:spPr>
          <p:txBody>
            <a:bodyPr wrap="none" rtlCol="0">
              <a:spAutoFit/>
            </a:bodyPr>
            <a:lstStyle/>
            <a:p>
              <a:r>
                <a:rPr lang="en-US" dirty="0" smtClean="0">
                  <a:solidFill>
                    <a:schemeClr val="bg1"/>
                  </a:solidFill>
                  <a:effectLst>
                    <a:outerShdw blurRad="50800" dist="38100" dir="18900000" algn="bl" rotWithShape="0">
                      <a:prstClr val="black">
                        <a:alpha val="40000"/>
                      </a:prstClr>
                    </a:outerShdw>
                  </a:effectLst>
                  <a:latin typeface="Arial" pitchFamily="34" charset="0"/>
                  <a:cs typeface="Arial" pitchFamily="34" charset="0"/>
                </a:rPr>
                <a:t>200</a:t>
              </a:r>
              <a:endParaRPr lang="en-US" dirty="0">
                <a:solidFill>
                  <a:schemeClr val="bg1"/>
                </a:solidFill>
                <a:effectLst>
                  <a:outerShdw blurRad="50800" dist="38100" dir="18900000" algn="bl" rotWithShape="0">
                    <a:prstClr val="black">
                      <a:alpha val="40000"/>
                    </a:prstClr>
                  </a:outerShdw>
                </a:effectLst>
                <a:latin typeface="Arial" pitchFamily="34" charset="0"/>
                <a:cs typeface="Arial" pitchFamily="34" charset="0"/>
              </a:endParaRPr>
            </a:p>
          </p:txBody>
        </p:sp>
        <p:sp>
          <p:nvSpPr>
            <p:cNvPr id="18" name="TextBox 17"/>
            <p:cNvSpPr txBox="1"/>
            <p:nvPr/>
          </p:nvSpPr>
          <p:spPr>
            <a:xfrm>
              <a:off x="8603589" y="1828048"/>
              <a:ext cx="569387" cy="369332"/>
            </a:xfrm>
            <a:prstGeom prst="rect">
              <a:avLst/>
            </a:prstGeom>
            <a:noFill/>
          </p:spPr>
          <p:txBody>
            <a:bodyPr wrap="none" rtlCol="0">
              <a:spAutoFit/>
            </a:bodyPr>
            <a:lstStyle/>
            <a:p>
              <a:r>
                <a:rPr lang="en-US" dirty="0" smtClean="0">
                  <a:solidFill>
                    <a:schemeClr val="bg1"/>
                  </a:solidFill>
                  <a:effectLst>
                    <a:outerShdw blurRad="50800" dist="38100" dir="18900000" algn="bl" rotWithShape="0">
                      <a:prstClr val="black">
                        <a:alpha val="40000"/>
                      </a:prstClr>
                    </a:outerShdw>
                  </a:effectLst>
                  <a:latin typeface="Arial" pitchFamily="34" charset="0"/>
                  <a:cs typeface="Arial" pitchFamily="34" charset="0"/>
                </a:rPr>
                <a:t>300</a:t>
              </a:r>
              <a:endParaRPr lang="en-US" dirty="0">
                <a:solidFill>
                  <a:schemeClr val="bg1"/>
                </a:solidFill>
                <a:effectLst>
                  <a:outerShdw blurRad="50800" dist="38100" dir="18900000" algn="bl" rotWithShape="0">
                    <a:prstClr val="black">
                      <a:alpha val="40000"/>
                    </a:prstClr>
                  </a:outerShdw>
                </a:effectLst>
                <a:latin typeface="Arial" pitchFamily="34" charset="0"/>
                <a:cs typeface="Arial" pitchFamily="34" charset="0"/>
              </a:endParaRPr>
            </a:p>
          </p:txBody>
        </p:sp>
      </p:grpSp>
      <p:sp>
        <p:nvSpPr>
          <p:cNvPr id="2" name="Title 1"/>
          <p:cNvSpPr>
            <a:spLocks noGrp="1"/>
          </p:cNvSpPr>
          <p:nvPr>
            <p:ph type="title"/>
          </p:nvPr>
        </p:nvSpPr>
        <p:spPr>
          <a:xfrm>
            <a:off x="432987" y="217488"/>
            <a:ext cx="8229600" cy="1143000"/>
          </a:xfrm>
        </p:spPr>
        <p:txBody>
          <a:bodyPr>
            <a:normAutofit/>
          </a:bodyPr>
          <a:lstStyle/>
          <a:p>
            <a:r>
              <a:rPr lang="en-US" dirty="0" smtClean="0"/>
              <a:t>SJR Transect Bottom Elevations</a:t>
            </a:r>
            <a:br>
              <a:rPr lang="en-US" dirty="0" smtClean="0"/>
            </a:br>
            <a:endParaRPr lang="en-US" dirty="0"/>
          </a:p>
        </p:txBody>
      </p:sp>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8976" y="145338"/>
            <a:ext cx="9144000" cy="630784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9007" y="199383"/>
            <a:ext cx="9015535" cy="6589604"/>
          </a:xfrm>
          <a:prstGeom prst="rect">
            <a:avLst/>
          </a:prstGeom>
          <a:noFill/>
          <a:ln w="9525">
            <a:noFill/>
            <a:miter lim="800000"/>
            <a:headEnd/>
            <a:tailEnd/>
          </a:ln>
        </p:spPr>
      </p:pic>
      <p:sp>
        <p:nvSpPr>
          <p:cNvPr id="26" name="Rectangle 25"/>
          <p:cNvSpPr/>
          <p:nvPr/>
        </p:nvSpPr>
        <p:spPr>
          <a:xfrm>
            <a:off x="-28976" y="0"/>
            <a:ext cx="695325" cy="503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flipH="1" flipV="1">
            <a:off x="8698436" y="1971423"/>
            <a:ext cx="92582" cy="4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055302" y="1979800"/>
            <a:ext cx="57237" cy="4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037062" y="1955058"/>
            <a:ext cx="92582" cy="4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3395121" y="1958126"/>
            <a:ext cx="92582" cy="4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054205" y="1967332"/>
            <a:ext cx="92582" cy="4164"/>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6"/>
          <p:cNvGrpSpPr/>
          <p:nvPr/>
        </p:nvGrpSpPr>
        <p:grpSpPr>
          <a:xfrm>
            <a:off x="286159" y="1856737"/>
            <a:ext cx="484428" cy="2922396"/>
            <a:chOff x="286159" y="1856737"/>
            <a:chExt cx="484428" cy="2922396"/>
          </a:xfrm>
        </p:grpSpPr>
        <p:sp>
          <p:nvSpPr>
            <p:cNvPr id="22" name="TextBox 21"/>
            <p:cNvSpPr txBox="1"/>
            <p:nvPr/>
          </p:nvSpPr>
          <p:spPr>
            <a:xfrm>
              <a:off x="286159" y="2728287"/>
              <a:ext cx="484428" cy="307777"/>
            </a:xfrm>
            <a:prstGeom prst="rect">
              <a:avLst/>
            </a:prstGeom>
            <a:noFill/>
          </p:spPr>
          <p:txBody>
            <a:bodyPr wrap="none" rtlCol="0">
              <a:spAutoFit/>
            </a:bodyPr>
            <a:lstStyle/>
            <a:p>
              <a:r>
                <a:rPr lang="en-US" sz="1400" dirty="0" smtClean="0">
                  <a:latin typeface="+mj-lt"/>
                </a:rPr>
                <a:t>-17</a:t>
              </a:r>
              <a:endParaRPr lang="en-US" sz="1400" dirty="0">
                <a:latin typeface="+mj-lt"/>
              </a:endParaRPr>
            </a:p>
          </p:txBody>
        </p:sp>
        <p:sp>
          <p:nvSpPr>
            <p:cNvPr id="23" name="TextBox 22"/>
            <p:cNvSpPr txBox="1"/>
            <p:nvPr/>
          </p:nvSpPr>
          <p:spPr>
            <a:xfrm>
              <a:off x="286159" y="3609340"/>
              <a:ext cx="484428" cy="307777"/>
            </a:xfrm>
            <a:prstGeom prst="rect">
              <a:avLst/>
            </a:prstGeom>
            <a:noFill/>
          </p:spPr>
          <p:txBody>
            <a:bodyPr wrap="none" rtlCol="0">
              <a:spAutoFit/>
            </a:bodyPr>
            <a:lstStyle/>
            <a:p>
              <a:r>
                <a:rPr lang="en-US" sz="1400" dirty="0" smtClean="0">
                  <a:latin typeface="+mj-lt"/>
                </a:rPr>
                <a:t>-33</a:t>
              </a:r>
              <a:endParaRPr lang="en-US" sz="1400" dirty="0">
                <a:latin typeface="+mj-lt"/>
              </a:endParaRPr>
            </a:p>
          </p:txBody>
        </p:sp>
        <p:sp>
          <p:nvSpPr>
            <p:cNvPr id="24" name="TextBox 23"/>
            <p:cNvSpPr txBox="1"/>
            <p:nvPr/>
          </p:nvSpPr>
          <p:spPr>
            <a:xfrm>
              <a:off x="286159" y="4471356"/>
              <a:ext cx="484428" cy="307777"/>
            </a:xfrm>
            <a:prstGeom prst="rect">
              <a:avLst/>
            </a:prstGeom>
            <a:noFill/>
          </p:spPr>
          <p:txBody>
            <a:bodyPr wrap="none" rtlCol="0">
              <a:spAutoFit/>
            </a:bodyPr>
            <a:lstStyle/>
            <a:p>
              <a:r>
                <a:rPr lang="en-US" sz="1400" dirty="0" smtClean="0">
                  <a:latin typeface="+mj-lt"/>
                </a:rPr>
                <a:t>-50</a:t>
              </a:r>
              <a:endParaRPr lang="en-US" sz="1400" dirty="0">
                <a:latin typeface="+mj-lt"/>
              </a:endParaRPr>
            </a:p>
          </p:txBody>
        </p:sp>
        <p:sp>
          <p:nvSpPr>
            <p:cNvPr id="25" name="TextBox 24"/>
            <p:cNvSpPr txBox="1"/>
            <p:nvPr/>
          </p:nvSpPr>
          <p:spPr>
            <a:xfrm>
              <a:off x="444857" y="1856737"/>
              <a:ext cx="304892" cy="307777"/>
            </a:xfrm>
            <a:prstGeom prst="rect">
              <a:avLst/>
            </a:prstGeom>
            <a:noFill/>
          </p:spPr>
          <p:txBody>
            <a:bodyPr wrap="none" rtlCol="0">
              <a:spAutoFit/>
            </a:bodyPr>
            <a:lstStyle/>
            <a:p>
              <a:r>
                <a:rPr lang="en-US" sz="1400" dirty="0" smtClean="0">
                  <a:latin typeface="+mj-lt"/>
                </a:rPr>
                <a:t>0</a:t>
              </a:r>
              <a:endParaRPr lang="en-US" sz="1400" dirty="0">
                <a:latin typeface="+mj-lt"/>
              </a:endParaRPr>
            </a:p>
          </p:txBody>
        </p:sp>
      </p:grpSp>
      <p:sp>
        <p:nvSpPr>
          <p:cNvPr id="34" name="TextBox 33"/>
          <p:cNvSpPr txBox="1"/>
          <p:nvPr/>
        </p:nvSpPr>
        <p:spPr>
          <a:xfrm rot="16200000">
            <a:off x="-662710" y="5509490"/>
            <a:ext cx="2112245" cy="584775"/>
          </a:xfrm>
          <a:prstGeom prst="rect">
            <a:avLst/>
          </a:prstGeom>
          <a:solidFill>
            <a:schemeClr val="bg1"/>
          </a:solidFill>
        </p:spPr>
        <p:txBody>
          <a:bodyPr wrap="none" rtlCol="0">
            <a:spAutoFit/>
          </a:bodyPr>
          <a:lstStyle/>
          <a:p>
            <a:r>
              <a:rPr lang="en-US" sz="1600" dirty="0" smtClean="0">
                <a:latin typeface="+mj-lt"/>
              </a:rPr>
              <a:t>Bottom Elevation</a:t>
            </a:r>
          </a:p>
          <a:p>
            <a:r>
              <a:rPr lang="en-US" sz="1600" dirty="0" smtClean="0">
                <a:latin typeface="+mj-lt"/>
              </a:rPr>
              <a:t> NGVD29 feet</a:t>
            </a:r>
            <a:endParaRPr lang="en-US" sz="1600" dirty="0">
              <a:latin typeface="+mj-lt"/>
            </a:endParaRPr>
          </a:p>
        </p:txBody>
      </p:sp>
      <p:sp>
        <p:nvSpPr>
          <p:cNvPr id="35" name="TextBox 34"/>
          <p:cNvSpPr txBox="1"/>
          <p:nvPr/>
        </p:nvSpPr>
        <p:spPr>
          <a:xfrm>
            <a:off x="3143250" y="6430199"/>
            <a:ext cx="5467350" cy="338554"/>
          </a:xfrm>
          <a:prstGeom prst="rect">
            <a:avLst/>
          </a:prstGeom>
          <a:solidFill>
            <a:schemeClr val="bg1"/>
          </a:solidFill>
        </p:spPr>
        <p:txBody>
          <a:bodyPr wrap="square" rtlCol="0">
            <a:spAutoFit/>
          </a:bodyPr>
          <a:lstStyle/>
          <a:p>
            <a:r>
              <a:rPr lang="en-US" sz="1600" dirty="0" smtClean="0">
                <a:latin typeface="+mj-lt"/>
              </a:rPr>
              <a:t>Distance from Mouth (miles)</a:t>
            </a:r>
          </a:p>
        </p:txBody>
      </p:sp>
      <p:sp>
        <p:nvSpPr>
          <p:cNvPr id="29" name="TextBox 28"/>
          <p:cNvSpPr txBox="1"/>
          <p:nvPr/>
        </p:nvSpPr>
        <p:spPr>
          <a:xfrm rot="5400000">
            <a:off x="3197232" y="3226256"/>
            <a:ext cx="1252459" cy="276999"/>
          </a:xfrm>
          <a:prstGeom prst="rect">
            <a:avLst/>
          </a:prstGeom>
          <a:noFill/>
        </p:spPr>
        <p:txBody>
          <a:bodyPr wrap="none" rtlCol="0">
            <a:spAutoFit/>
          </a:bodyPr>
          <a:lstStyle/>
          <a:p>
            <a:r>
              <a:rPr lang="en-US" sz="1200" dirty="0" smtClean="0">
                <a:latin typeface="+mj-lt"/>
              </a:rPr>
              <a:t>Lake George</a:t>
            </a:r>
            <a:endParaRPr lang="en-US" sz="1200" dirty="0">
              <a:latin typeface="+mj-lt"/>
            </a:endParaRPr>
          </a:p>
        </p:txBody>
      </p:sp>
      <p:sp>
        <p:nvSpPr>
          <p:cNvPr id="30" name="TextBox 29"/>
          <p:cNvSpPr txBox="1"/>
          <p:nvPr/>
        </p:nvSpPr>
        <p:spPr>
          <a:xfrm rot="5400000">
            <a:off x="4751196" y="3069336"/>
            <a:ext cx="1268745" cy="276999"/>
          </a:xfrm>
          <a:prstGeom prst="rect">
            <a:avLst/>
          </a:prstGeom>
          <a:noFill/>
        </p:spPr>
        <p:txBody>
          <a:bodyPr wrap="none" rtlCol="0">
            <a:spAutoFit/>
          </a:bodyPr>
          <a:lstStyle/>
          <a:p>
            <a:r>
              <a:rPr lang="en-US" sz="1200" dirty="0" smtClean="0">
                <a:latin typeface="+mj-lt"/>
              </a:rPr>
              <a:t>Lake Monroe</a:t>
            </a:r>
            <a:endParaRPr lang="en-US" sz="1200" dirty="0">
              <a:latin typeface="+mj-lt"/>
            </a:endParaRPr>
          </a:p>
        </p:txBody>
      </p:sp>
      <p:sp>
        <p:nvSpPr>
          <p:cNvPr id="31" name="TextBox 30"/>
          <p:cNvSpPr txBox="1"/>
          <p:nvPr/>
        </p:nvSpPr>
        <p:spPr>
          <a:xfrm rot="5400000">
            <a:off x="5263840" y="2941554"/>
            <a:ext cx="1248290" cy="276999"/>
          </a:xfrm>
          <a:prstGeom prst="rect">
            <a:avLst/>
          </a:prstGeom>
          <a:noFill/>
        </p:spPr>
        <p:txBody>
          <a:bodyPr wrap="none" rtlCol="0">
            <a:spAutoFit/>
          </a:bodyPr>
          <a:lstStyle/>
          <a:p>
            <a:r>
              <a:rPr lang="en-US" sz="1200" dirty="0" smtClean="0">
                <a:latin typeface="+mj-lt"/>
              </a:rPr>
              <a:t>Lake Harney</a:t>
            </a:r>
            <a:endParaRPr lang="en-US" sz="1200" dirty="0">
              <a:latin typeface="+mj-lt"/>
            </a:endParaRPr>
          </a:p>
        </p:txBody>
      </p:sp>
      <p:sp>
        <p:nvSpPr>
          <p:cNvPr id="32" name="TextBox 31"/>
          <p:cNvSpPr txBox="1"/>
          <p:nvPr/>
        </p:nvSpPr>
        <p:spPr>
          <a:xfrm rot="5400000">
            <a:off x="6449302" y="2378846"/>
            <a:ext cx="1339213" cy="276999"/>
          </a:xfrm>
          <a:prstGeom prst="rect">
            <a:avLst/>
          </a:prstGeom>
          <a:noFill/>
        </p:spPr>
        <p:txBody>
          <a:bodyPr wrap="none" rtlCol="0">
            <a:spAutoFit/>
          </a:bodyPr>
          <a:lstStyle/>
          <a:p>
            <a:r>
              <a:rPr lang="en-US" sz="1200" dirty="0" smtClean="0">
                <a:latin typeface="+mj-lt"/>
              </a:rPr>
              <a:t>Lake Poinsett</a:t>
            </a:r>
            <a:endParaRPr lang="en-US" sz="1200" dirty="0">
              <a:latin typeface="+mj-lt"/>
            </a:endParaRPr>
          </a:p>
        </p:txBody>
      </p:sp>
      <p:sp>
        <p:nvSpPr>
          <p:cNvPr id="33" name="TextBox 32"/>
          <p:cNvSpPr txBox="1"/>
          <p:nvPr/>
        </p:nvSpPr>
        <p:spPr>
          <a:xfrm rot="5400000">
            <a:off x="6887022" y="2491057"/>
            <a:ext cx="1622688" cy="276999"/>
          </a:xfrm>
          <a:prstGeom prst="rect">
            <a:avLst/>
          </a:prstGeom>
          <a:noFill/>
        </p:spPr>
        <p:txBody>
          <a:bodyPr wrap="none" rtlCol="0">
            <a:spAutoFit/>
          </a:bodyPr>
          <a:lstStyle/>
          <a:p>
            <a:r>
              <a:rPr lang="en-US" sz="1200" dirty="0" smtClean="0">
                <a:latin typeface="+mj-lt"/>
              </a:rPr>
              <a:t>Lake Washington</a:t>
            </a:r>
            <a:endParaRPr lang="en-US" sz="1200" dirty="0">
              <a:latin typeface="+mj-lt"/>
            </a:endParaRPr>
          </a:p>
        </p:txBody>
      </p:sp>
      <p:sp>
        <p:nvSpPr>
          <p:cNvPr id="36" name="TextBox 35"/>
          <p:cNvSpPr txBox="1"/>
          <p:nvPr/>
        </p:nvSpPr>
        <p:spPr>
          <a:xfrm rot="5400000">
            <a:off x="7667604" y="2074047"/>
            <a:ext cx="1749646" cy="276999"/>
          </a:xfrm>
          <a:prstGeom prst="rect">
            <a:avLst/>
          </a:prstGeom>
          <a:noFill/>
        </p:spPr>
        <p:txBody>
          <a:bodyPr wrap="none" rtlCol="0">
            <a:spAutoFit/>
          </a:bodyPr>
          <a:lstStyle/>
          <a:p>
            <a:r>
              <a:rPr lang="en-US" sz="1200" dirty="0" smtClean="0">
                <a:latin typeface="+mj-lt"/>
              </a:rPr>
              <a:t>Blue Cypress Lake</a:t>
            </a:r>
            <a:endParaRPr lang="en-US" sz="12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414891" y="0"/>
            <a:ext cx="772910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553200" cy="1143000"/>
          </a:xfrm>
        </p:spPr>
        <p:txBody>
          <a:bodyPr/>
          <a:lstStyle/>
          <a:p>
            <a:r>
              <a:rPr lang="en-US" dirty="0" smtClean="0"/>
              <a:t>St. Johns River Salinity</a:t>
            </a:r>
            <a:br>
              <a:rPr lang="en-US" dirty="0" smtClean="0"/>
            </a:br>
            <a:r>
              <a:rPr lang="en-US" sz="2400" dirty="0" smtClean="0"/>
              <a:t>January 2002</a:t>
            </a:r>
            <a:endParaRPr lang="en-US" dirty="0"/>
          </a:p>
        </p:txBody>
      </p:sp>
      <p:pic>
        <p:nvPicPr>
          <p:cNvPr id="4" name="Content Placeholder 3" descr="lsjr_salinity_jan1.png"/>
          <p:cNvPicPr>
            <a:picLocks noGrp="1" noChangeAspect="1"/>
          </p:cNvPicPr>
          <p:nvPr>
            <p:ph idx="1"/>
          </p:nvPr>
        </p:nvPicPr>
        <p:blipFill>
          <a:blip r:embed="rId2" cstate="print"/>
          <a:stretch>
            <a:fillRect/>
          </a:stretch>
        </p:blipFill>
        <p:spPr>
          <a:xfrm>
            <a:off x="2057400" y="1084578"/>
            <a:ext cx="6239436" cy="5544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553200" cy="1143000"/>
          </a:xfrm>
        </p:spPr>
        <p:txBody>
          <a:bodyPr/>
          <a:lstStyle/>
          <a:p>
            <a:r>
              <a:rPr lang="en-US" dirty="0" smtClean="0"/>
              <a:t>St. Johns River Salinity</a:t>
            </a:r>
            <a:br>
              <a:rPr lang="en-US" dirty="0" smtClean="0"/>
            </a:br>
            <a:r>
              <a:rPr lang="en-US" sz="2400" dirty="0" smtClean="0"/>
              <a:t>May 2002</a:t>
            </a:r>
            <a:endParaRPr lang="en-US" dirty="0"/>
          </a:p>
        </p:txBody>
      </p:sp>
      <p:pic>
        <p:nvPicPr>
          <p:cNvPr id="4" name="Content Placeholder 3" descr="lsjr_salinity_may25.png"/>
          <p:cNvPicPr>
            <a:picLocks noGrp="1" noChangeAspect="1"/>
          </p:cNvPicPr>
          <p:nvPr>
            <p:ph idx="1"/>
          </p:nvPr>
        </p:nvPicPr>
        <p:blipFill>
          <a:blip r:embed="rId2" cstate="print"/>
          <a:stretch>
            <a:fillRect/>
          </a:stretch>
        </p:blipFill>
        <p:spPr>
          <a:xfrm>
            <a:off x="2133599" y="1143001"/>
            <a:ext cx="6268239" cy="5570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553200" cy="1143000"/>
          </a:xfrm>
        </p:spPr>
        <p:txBody>
          <a:bodyPr/>
          <a:lstStyle/>
          <a:p>
            <a:r>
              <a:rPr lang="en-US" dirty="0" smtClean="0"/>
              <a:t>St. Johns River Salinity</a:t>
            </a:r>
            <a:br>
              <a:rPr lang="en-US" dirty="0" smtClean="0"/>
            </a:br>
            <a:r>
              <a:rPr lang="en-US" sz="2400" dirty="0" smtClean="0"/>
              <a:t>September 2002</a:t>
            </a:r>
            <a:endParaRPr lang="en-US" sz="2400" dirty="0"/>
          </a:p>
        </p:txBody>
      </p:sp>
      <p:pic>
        <p:nvPicPr>
          <p:cNvPr id="4" name="Content Placeholder 3" descr="lsjr_salinity_sep16.png"/>
          <p:cNvPicPr>
            <a:picLocks noGrp="1" noChangeAspect="1"/>
          </p:cNvPicPr>
          <p:nvPr>
            <p:ph idx="1"/>
          </p:nvPr>
        </p:nvPicPr>
        <p:blipFill>
          <a:blip r:embed="rId2" cstate="print"/>
          <a:stretch>
            <a:fillRect/>
          </a:stretch>
        </p:blipFill>
        <p:spPr>
          <a:xfrm>
            <a:off x="2209800" y="1152811"/>
            <a:ext cx="6248400" cy="5552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Rectangle 627"/>
          <p:cNvSpPr/>
          <p:nvPr/>
        </p:nvSpPr>
        <p:spPr bwMode="auto">
          <a:xfrm>
            <a:off x="0" y="0"/>
            <a:ext cx="9144000" cy="685800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dirty="0" smtClean="0">
              <a:ln>
                <a:noFill/>
              </a:ln>
              <a:effectLst/>
              <a:latin typeface="Arial Unicode MS" pitchFamily="34" charset="-128"/>
            </a:endParaRPr>
          </a:p>
        </p:txBody>
      </p:sp>
      <p:grpSp>
        <p:nvGrpSpPr>
          <p:cNvPr id="2" name="Group 642"/>
          <p:cNvGrpSpPr/>
          <p:nvPr/>
        </p:nvGrpSpPr>
        <p:grpSpPr>
          <a:xfrm>
            <a:off x="503948" y="685800"/>
            <a:ext cx="8178887" cy="2669980"/>
            <a:chOff x="503948" y="685800"/>
            <a:chExt cx="8178887" cy="2669980"/>
          </a:xfrm>
        </p:grpSpPr>
        <p:sp>
          <p:nvSpPr>
            <p:cNvPr id="3350" name="Line 2326"/>
            <p:cNvSpPr>
              <a:spLocks noChangeShapeType="1"/>
            </p:cNvSpPr>
            <p:nvPr/>
          </p:nvSpPr>
          <p:spPr bwMode="auto">
            <a:xfrm>
              <a:off x="8062653" y="3343874"/>
              <a:ext cx="472017" cy="7144"/>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3" name="Group 629"/>
            <p:cNvGrpSpPr/>
            <p:nvPr/>
          </p:nvGrpSpPr>
          <p:grpSpPr>
            <a:xfrm>
              <a:off x="503948" y="685800"/>
              <a:ext cx="8178887" cy="2669980"/>
              <a:chOff x="503948" y="685800"/>
              <a:chExt cx="8178887" cy="2669980"/>
            </a:xfrm>
          </p:grpSpPr>
          <p:grpSp>
            <p:nvGrpSpPr>
              <p:cNvPr id="4" name="Group 3775"/>
              <p:cNvGrpSpPr/>
              <p:nvPr/>
            </p:nvGrpSpPr>
            <p:grpSpPr>
              <a:xfrm>
                <a:off x="1932786" y="3036692"/>
                <a:ext cx="6750049" cy="319088"/>
                <a:chOff x="1449589" y="4048923"/>
                <a:chExt cx="5062537" cy="425450"/>
              </a:xfrm>
            </p:grpSpPr>
            <p:sp>
              <p:nvSpPr>
                <p:cNvPr id="3332" name="Line 2308"/>
                <p:cNvSpPr>
                  <a:spLocks noChangeShapeType="1"/>
                </p:cNvSpPr>
                <p:nvPr/>
              </p:nvSpPr>
              <p:spPr bwMode="auto">
                <a:xfrm flipV="1">
                  <a:off x="1449589" y="4048923"/>
                  <a:ext cx="165100" cy="793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33" name="Line 2309"/>
                <p:cNvSpPr>
                  <a:spLocks noChangeShapeType="1"/>
                </p:cNvSpPr>
                <p:nvPr/>
              </p:nvSpPr>
              <p:spPr bwMode="auto">
                <a:xfrm>
                  <a:off x="1614689" y="4048923"/>
                  <a:ext cx="239713" cy="3175"/>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34" name="Line 2310"/>
                <p:cNvSpPr>
                  <a:spLocks noChangeShapeType="1"/>
                </p:cNvSpPr>
                <p:nvPr/>
              </p:nvSpPr>
              <p:spPr bwMode="auto">
                <a:xfrm>
                  <a:off x="1854401" y="4052098"/>
                  <a:ext cx="187325" cy="158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35" name="Line 2311"/>
                <p:cNvSpPr>
                  <a:spLocks noChangeShapeType="1"/>
                </p:cNvSpPr>
                <p:nvPr/>
              </p:nvSpPr>
              <p:spPr bwMode="auto">
                <a:xfrm>
                  <a:off x="2041726" y="4052098"/>
                  <a:ext cx="227013" cy="158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36" name="Line 2312"/>
                <p:cNvSpPr>
                  <a:spLocks noChangeShapeType="1"/>
                </p:cNvSpPr>
                <p:nvPr/>
              </p:nvSpPr>
              <p:spPr bwMode="auto">
                <a:xfrm>
                  <a:off x="2268739" y="4053685"/>
                  <a:ext cx="219075" cy="3175"/>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37" name="Line 2313"/>
                <p:cNvSpPr>
                  <a:spLocks noChangeShapeType="1"/>
                </p:cNvSpPr>
                <p:nvPr/>
              </p:nvSpPr>
              <p:spPr bwMode="auto">
                <a:xfrm>
                  <a:off x="2487814" y="4056860"/>
                  <a:ext cx="219075" cy="4763"/>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38" name="Line 2314"/>
                <p:cNvSpPr>
                  <a:spLocks noChangeShapeType="1"/>
                </p:cNvSpPr>
                <p:nvPr/>
              </p:nvSpPr>
              <p:spPr bwMode="auto">
                <a:xfrm>
                  <a:off x="2706889" y="4061623"/>
                  <a:ext cx="234950" cy="6350"/>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39" name="Line 2315"/>
                <p:cNvSpPr>
                  <a:spLocks noChangeShapeType="1"/>
                </p:cNvSpPr>
                <p:nvPr/>
              </p:nvSpPr>
              <p:spPr bwMode="auto">
                <a:xfrm>
                  <a:off x="2941839" y="4067973"/>
                  <a:ext cx="512763" cy="793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0" name="Line 2316"/>
                <p:cNvSpPr>
                  <a:spLocks noChangeShapeType="1"/>
                </p:cNvSpPr>
                <p:nvPr/>
              </p:nvSpPr>
              <p:spPr bwMode="auto">
                <a:xfrm>
                  <a:off x="3454601" y="4075910"/>
                  <a:ext cx="442913" cy="1428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1" name="Line 2317"/>
                <p:cNvSpPr>
                  <a:spLocks noChangeShapeType="1"/>
                </p:cNvSpPr>
                <p:nvPr/>
              </p:nvSpPr>
              <p:spPr bwMode="auto">
                <a:xfrm>
                  <a:off x="3897514" y="4090198"/>
                  <a:ext cx="314325" cy="11113"/>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2" name="Line 2318"/>
                <p:cNvSpPr>
                  <a:spLocks noChangeShapeType="1"/>
                </p:cNvSpPr>
                <p:nvPr/>
              </p:nvSpPr>
              <p:spPr bwMode="auto">
                <a:xfrm>
                  <a:off x="4211839" y="4101310"/>
                  <a:ext cx="390525" cy="47625"/>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3" name="Line 2319"/>
                <p:cNvSpPr>
                  <a:spLocks noChangeShapeType="1"/>
                </p:cNvSpPr>
                <p:nvPr/>
              </p:nvSpPr>
              <p:spPr bwMode="auto">
                <a:xfrm>
                  <a:off x="4602364" y="4148935"/>
                  <a:ext cx="506413" cy="10953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4" name="Line 2320"/>
                <p:cNvSpPr>
                  <a:spLocks noChangeShapeType="1"/>
                </p:cNvSpPr>
                <p:nvPr/>
              </p:nvSpPr>
              <p:spPr bwMode="auto">
                <a:xfrm>
                  <a:off x="5108776" y="4258473"/>
                  <a:ext cx="249238" cy="6508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5" name="Line 2321"/>
                <p:cNvSpPr>
                  <a:spLocks noChangeShapeType="1"/>
                </p:cNvSpPr>
                <p:nvPr/>
              </p:nvSpPr>
              <p:spPr bwMode="auto">
                <a:xfrm>
                  <a:off x="5358014" y="4323560"/>
                  <a:ext cx="242888" cy="80963"/>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6" name="Line 2322"/>
                <p:cNvSpPr>
                  <a:spLocks noChangeShapeType="1"/>
                </p:cNvSpPr>
                <p:nvPr/>
              </p:nvSpPr>
              <p:spPr bwMode="auto">
                <a:xfrm>
                  <a:off x="5600901" y="4404523"/>
                  <a:ext cx="184150" cy="3175"/>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7" name="Line 2323"/>
                <p:cNvSpPr>
                  <a:spLocks noChangeShapeType="1"/>
                </p:cNvSpPr>
                <p:nvPr/>
              </p:nvSpPr>
              <p:spPr bwMode="auto">
                <a:xfrm>
                  <a:off x="5785051" y="4407698"/>
                  <a:ext cx="104775" cy="11113"/>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8" name="Line 2324"/>
                <p:cNvSpPr>
                  <a:spLocks noChangeShapeType="1"/>
                </p:cNvSpPr>
                <p:nvPr/>
              </p:nvSpPr>
              <p:spPr bwMode="auto">
                <a:xfrm>
                  <a:off x="5889826" y="4418810"/>
                  <a:ext cx="90488" cy="38100"/>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49" name="Line 2325"/>
                <p:cNvSpPr>
                  <a:spLocks noChangeShapeType="1"/>
                </p:cNvSpPr>
                <p:nvPr/>
              </p:nvSpPr>
              <p:spPr bwMode="auto">
                <a:xfrm>
                  <a:off x="5980314" y="4456910"/>
                  <a:ext cx="66675" cy="1588"/>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51" name="Line 2327"/>
                <p:cNvSpPr>
                  <a:spLocks noChangeShapeType="1"/>
                </p:cNvSpPr>
                <p:nvPr/>
              </p:nvSpPr>
              <p:spPr bwMode="auto">
                <a:xfrm>
                  <a:off x="6401001" y="4468023"/>
                  <a:ext cx="111125" cy="6350"/>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3766" name="TextBox 3765"/>
              <p:cNvSpPr txBox="1"/>
              <p:nvPr/>
            </p:nvSpPr>
            <p:spPr>
              <a:xfrm>
                <a:off x="1438356" y="685800"/>
                <a:ext cx="751039" cy="338554"/>
              </a:xfrm>
              <a:prstGeom prst="rect">
                <a:avLst/>
              </a:prstGeom>
              <a:noFill/>
            </p:spPr>
            <p:txBody>
              <a:bodyPr wrap="none" rtlCol="0">
                <a:spAutoFit/>
              </a:bodyPr>
              <a:lstStyle/>
              <a:p>
                <a:r>
                  <a:rPr lang="en-US" sz="1600" dirty="0" smtClean="0">
                    <a:latin typeface="+mj-lt"/>
                  </a:rPr>
                  <a:t>Total</a:t>
                </a:r>
                <a:endParaRPr lang="en-US" sz="1600" dirty="0">
                  <a:latin typeface="+mj-lt"/>
                </a:endParaRPr>
              </a:p>
            </p:txBody>
          </p:sp>
          <p:cxnSp>
            <p:nvCxnSpPr>
              <p:cNvPr id="3771" name="Straight Connector 3770"/>
              <p:cNvCxnSpPr/>
              <p:nvPr/>
            </p:nvCxnSpPr>
            <p:spPr>
              <a:xfrm>
                <a:off x="503948" y="835478"/>
                <a:ext cx="907501" cy="65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 name="Group 1210"/>
          <p:cNvGrpSpPr>
            <a:grpSpLocks/>
          </p:cNvGrpSpPr>
          <p:nvPr/>
        </p:nvGrpSpPr>
        <p:grpSpPr bwMode="auto">
          <a:xfrm>
            <a:off x="940068" y="2902151"/>
            <a:ext cx="7772400" cy="2871788"/>
            <a:chOff x="432" y="1813"/>
            <a:chExt cx="3672" cy="2412"/>
          </a:xfrm>
        </p:grpSpPr>
        <p:sp>
          <p:nvSpPr>
            <p:cNvPr id="2034" name="Line 1010"/>
            <p:cNvSpPr>
              <a:spLocks noChangeShapeType="1"/>
            </p:cNvSpPr>
            <p:nvPr/>
          </p:nvSpPr>
          <p:spPr bwMode="auto">
            <a:xfrm>
              <a:off x="4103" y="2178"/>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35" name="Line 1011"/>
            <p:cNvSpPr>
              <a:spLocks noChangeShapeType="1"/>
            </p:cNvSpPr>
            <p:nvPr/>
          </p:nvSpPr>
          <p:spPr bwMode="auto">
            <a:xfrm>
              <a:off x="4103" y="2162"/>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36" name="Line 1012"/>
            <p:cNvSpPr>
              <a:spLocks noChangeShapeType="1"/>
            </p:cNvSpPr>
            <p:nvPr/>
          </p:nvSpPr>
          <p:spPr bwMode="auto">
            <a:xfrm>
              <a:off x="4103" y="2145"/>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37" name="Line 1013"/>
            <p:cNvSpPr>
              <a:spLocks noChangeShapeType="1"/>
            </p:cNvSpPr>
            <p:nvPr/>
          </p:nvSpPr>
          <p:spPr bwMode="auto">
            <a:xfrm>
              <a:off x="4103" y="2129"/>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38" name="Line 1014"/>
            <p:cNvSpPr>
              <a:spLocks noChangeShapeType="1"/>
            </p:cNvSpPr>
            <p:nvPr/>
          </p:nvSpPr>
          <p:spPr bwMode="auto">
            <a:xfrm>
              <a:off x="4103" y="2112"/>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39" name="Line 1015"/>
            <p:cNvSpPr>
              <a:spLocks noChangeShapeType="1"/>
            </p:cNvSpPr>
            <p:nvPr/>
          </p:nvSpPr>
          <p:spPr bwMode="auto">
            <a:xfrm>
              <a:off x="4103" y="2095"/>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0" name="Line 1016"/>
            <p:cNvSpPr>
              <a:spLocks noChangeShapeType="1"/>
            </p:cNvSpPr>
            <p:nvPr/>
          </p:nvSpPr>
          <p:spPr bwMode="auto">
            <a:xfrm>
              <a:off x="4103" y="2079"/>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1" name="Line 1017"/>
            <p:cNvSpPr>
              <a:spLocks noChangeShapeType="1"/>
            </p:cNvSpPr>
            <p:nvPr/>
          </p:nvSpPr>
          <p:spPr bwMode="auto">
            <a:xfrm>
              <a:off x="4103" y="2062"/>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2" name="Line 1018"/>
            <p:cNvSpPr>
              <a:spLocks noChangeShapeType="1"/>
            </p:cNvSpPr>
            <p:nvPr/>
          </p:nvSpPr>
          <p:spPr bwMode="auto">
            <a:xfrm>
              <a:off x="4103" y="2045"/>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3" name="Line 1019"/>
            <p:cNvSpPr>
              <a:spLocks noChangeShapeType="1"/>
            </p:cNvSpPr>
            <p:nvPr/>
          </p:nvSpPr>
          <p:spPr bwMode="auto">
            <a:xfrm>
              <a:off x="4103" y="2029"/>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4" name="Line 1020"/>
            <p:cNvSpPr>
              <a:spLocks noChangeShapeType="1"/>
            </p:cNvSpPr>
            <p:nvPr/>
          </p:nvSpPr>
          <p:spPr bwMode="auto">
            <a:xfrm>
              <a:off x="4103" y="2012"/>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5" name="Line 1021"/>
            <p:cNvSpPr>
              <a:spLocks noChangeShapeType="1"/>
            </p:cNvSpPr>
            <p:nvPr/>
          </p:nvSpPr>
          <p:spPr bwMode="auto">
            <a:xfrm>
              <a:off x="4103" y="1996"/>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6" name="Line 1022"/>
            <p:cNvSpPr>
              <a:spLocks noChangeShapeType="1"/>
            </p:cNvSpPr>
            <p:nvPr/>
          </p:nvSpPr>
          <p:spPr bwMode="auto">
            <a:xfrm>
              <a:off x="4103" y="1979"/>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7" name="Line 1023"/>
            <p:cNvSpPr>
              <a:spLocks noChangeShapeType="1"/>
            </p:cNvSpPr>
            <p:nvPr/>
          </p:nvSpPr>
          <p:spPr bwMode="auto">
            <a:xfrm>
              <a:off x="4103" y="1962"/>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8" name="Line 1024"/>
            <p:cNvSpPr>
              <a:spLocks noChangeShapeType="1"/>
            </p:cNvSpPr>
            <p:nvPr/>
          </p:nvSpPr>
          <p:spPr bwMode="auto">
            <a:xfrm>
              <a:off x="4103" y="1946"/>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49" name="Line 1025"/>
            <p:cNvSpPr>
              <a:spLocks noChangeShapeType="1"/>
            </p:cNvSpPr>
            <p:nvPr/>
          </p:nvSpPr>
          <p:spPr bwMode="auto">
            <a:xfrm>
              <a:off x="4103" y="1929"/>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0" name="Line 1026"/>
            <p:cNvSpPr>
              <a:spLocks noChangeShapeType="1"/>
            </p:cNvSpPr>
            <p:nvPr/>
          </p:nvSpPr>
          <p:spPr bwMode="auto">
            <a:xfrm>
              <a:off x="4103" y="1912"/>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1" name="Line 1027"/>
            <p:cNvSpPr>
              <a:spLocks noChangeShapeType="1"/>
            </p:cNvSpPr>
            <p:nvPr/>
          </p:nvSpPr>
          <p:spPr bwMode="auto">
            <a:xfrm>
              <a:off x="4103" y="1896"/>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2" name="Line 1028"/>
            <p:cNvSpPr>
              <a:spLocks noChangeShapeType="1"/>
            </p:cNvSpPr>
            <p:nvPr/>
          </p:nvSpPr>
          <p:spPr bwMode="auto">
            <a:xfrm>
              <a:off x="4103" y="1879"/>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3" name="Line 1029"/>
            <p:cNvSpPr>
              <a:spLocks noChangeShapeType="1"/>
            </p:cNvSpPr>
            <p:nvPr/>
          </p:nvSpPr>
          <p:spPr bwMode="auto">
            <a:xfrm>
              <a:off x="4103" y="1862"/>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4" name="Line 1030"/>
            <p:cNvSpPr>
              <a:spLocks noChangeShapeType="1"/>
            </p:cNvSpPr>
            <p:nvPr/>
          </p:nvSpPr>
          <p:spPr bwMode="auto">
            <a:xfrm>
              <a:off x="4103" y="1846"/>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5" name="Line 1031"/>
            <p:cNvSpPr>
              <a:spLocks noChangeShapeType="1"/>
            </p:cNvSpPr>
            <p:nvPr/>
          </p:nvSpPr>
          <p:spPr bwMode="auto">
            <a:xfrm>
              <a:off x="4103" y="1829"/>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6" name="Line 1032"/>
            <p:cNvSpPr>
              <a:spLocks noChangeShapeType="1"/>
            </p:cNvSpPr>
            <p:nvPr/>
          </p:nvSpPr>
          <p:spPr bwMode="auto">
            <a:xfrm>
              <a:off x="4103" y="1813"/>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7" name="Line 1033"/>
            <p:cNvSpPr>
              <a:spLocks noChangeShapeType="1"/>
            </p:cNvSpPr>
            <p:nvPr/>
          </p:nvSpPr>
          <p:spPr bwMode="auto">
            <a:xfrm>
              <a:off x="43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8" name="Line 1034"/>
            <p:cNvSpPr>
              <a:spLocks noChangeShapeType="1"/>
            </p:cNvSpPr>
            <p:nvPr/>
          </p:nvSpPr>
          <p:spPr bwMode="auto">
            <a:xfrm>
              <a:off x="44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59" name="Line 1035"/>
            <p:cNvSpPr>
              <a:spLocks noChangeShapeType="1"/>
            </p:cNvSpPr>
            <p:nvPr/>
          </p:nvSpPr>
          <p:spPr bwMode="auto">
            <a:xfrm>
              <a:off x="46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0" name="Line 1036"/>
            <p:cNvSpPr>
              <a:spLocks noChangeShapeType="1"/>
            </p:cNvSpPr>
            <p:nvPr/>
          </p:nvSpPr>
          <p:spPr bwMode="auto">
            <a:xfrm>
              <a:off x="48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1" name="Line 1037"/>
            <p:cNvSpPr>
              <a:spLocks noChangeShapeType="1"/>
            </p:cNvSpPr>
            <p:nvPr/>
          </p:nvSpPr>
          <p:spPr bwMode="auto">
            <a:xfrm>
              <a:off x="49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2" name="Line 1038"/>
            <p:cNvSpPr>
              <a:spLocks noChangeShapeType="1"/>
            </p:cNvSpPr>
            <p:nvPr/>
          </p:nvSpPr>
          <p:spPr bwMode="auto">
            <a:xfrm>
              <a:off x="51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3" name="Line 1039"/>
            <p:cNvSpPr>
              <a:spLocks noChangeShapeType="1"/>
            </p:cNvSpPr>
            <p:nvPr/>
          </p:nvSpPr>
          <p:spPr bwMode="auto">
            <a:xfrm>
              <a:off x="53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4" name="Line 1040"/>
            <p:cNvSpPr>
              <a:spLocks noChangeShapeType="1"/>
            </p:cNvSpPr>
            <p:nvPr/>
          </p:nvSpPr>
          <p:spPr bwMode="auto">
            <a:xfrm>
              <a:off x="54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5" name="Line 1041"/>
            <p:cNvSpPr>
              <a:spLocks noChangeShapeType="1"/>
            </p:cNvSpPr>
            <p:nvPr/>
          </p:nvSpPr>
          <p:spPr bwMode="auto">
            <a:xfrm>
              <a:off x="56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6" name="Line 1042"/>
            <p:cNvSpPr>
              <a:spLocks noChangeShapeType="1"/>
            </p:cNvSpPr>
            <p:nvPr/>
          </p:nvSpPr>
          <p:spPr bwMode="auto">
            <a:xfrm>
              <a:off x="58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7" name="Line 1043"/>
            <p:cNvSpPr>
              <a:spLocks noChangeShapeType="1"/>
            </p:cNvSpPr>
            <p:nvPr/>
          </p:nvSpPr>
          <p:spPr bwMode="auto">
            <a:xfrm>
              <a:off x="59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8" name="Line 1044"/>
            <p:cNvSpPr>
              <a:spLocks noChangeShapeType="1"/>
            </p:cNvSpPr>
            <p:nvPr/>
          </p:nvSpPr>
          <p:spPr bwMode="auto">
            <a:xfrm>
              <a:off x="61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69" name="Line 1045"/>
            <p:cNvSpPr>
              <a:spLocks noChangeShapeType="1"/>
            </p:cNvSpPr>
            <p:nvPr/>
          </p:nvSpPr>
          <p:spPr bwMode="auto">
            <a:xfrm>
              <a:off x="63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0" name="Line 1046"/>
            <p:cNvSpPr>
              <a:spLocks noChangeShapeType="1"/>
            </p:cNvSpPr>
            <p:nvPr/>
          </p:nvSpPr>
          <p:spPr bwMode="auto">
            <a:xfrm>
              <a:off x="64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1" name="Line 1047"/>
            <p:cNvSpPr>
              <a:spLocks noChangeShapeType="1"/>
            </p:cNvSpPr>
            <p:nvPr/>
          </p:nvSpPr>
          <p:spPr bwMode="auto">
            <a:xfrm>
              <a:off x="66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2" name="Line 1048"/>
            <p:cNvSpPr>
              <a:spLocks noChangeShapeType="1"/>
            </p:cNvSpPr>
            <p:nvPr/>
          </p:nvSpPr>
          <p:spPr bwMode="auto">
            <a:xfrm>
              <a:off x="68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3" name="Line 1049"/>
            <p:cNvSpPr>
              <a:spLocks noChangeShapeType="1"/>
            </p:cNvSpPr>
            <p:nvPr/>
          </p:nvSpPr>
          <p:spPr bwMode="auto">
            <a:xfrm>
              <a:off x="69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4" name="Line 1050"/>
            <p:cNvSpPr>
              <a:spLocks noChangeShapeType="1"/>
            </p:cNvSpPr>
            <p:nvPr/>
          </p:nvSpPr>
          <p:spPr bwMode="auto">
            <a:xfrm>
              <a:off x="71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5" name="Line 1051"/>
            <p:cNvSpPr>
              <a:spLocks noChangeShapeType="1"/>
            </p:cNvSpPr>
            <p:nvPr/>
          </p:nvSpPr>
          <p:spPr bwMode="auto">
            <a:xfrm>
              <a:off x="73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6" name="Line 1052"/>
            <p:cNvSpPr>
              <a:spLocks noChangeShapeType="1"/>
            </p:cNvSpPr>
            <p:nvPr/>
          </p:nvSpPr>
          <p:spPr bwMode="auto">
            <a:xfrm>
              <a:off x="74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7" name="Line 1053"/>
            <p:cNvSpPr>
              <a:spLocks noChangeShapeType="1"/>
            </p:cNvSpPr>
            <p:nvPr/>
          </p:nvSpPr>
          <p:spPr bwMode="auto">
            <a:xfrm>
              <a:off x="76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8" name="Line 1054"/>
            <p:cNvSpPr>
              <a:spLocks noChangeShapeType="1"/>
            </p:cNvSpPr>
            <p:nvPr/>
          </p:nvSpPr>
          <p:spPr bwMode="auto">
            <a:xfrm>
              <a:off x="78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79" name="Line 1055"/>
            <p:cNvSpPr>
              <a:spLocks noChangeShapeType="1"/>
            </p:cNvSpPr>
            <p:nvPr/>
          </p:nvSpPr>
          <p:spPr bwMode="auto">
            <a:xfrm>
              <a:off x="79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0" name="Line 1056"/>
            <p:cNvSpPr>
              <a:spLocks noChangeShapeType="1"/>
            </p:cNvSpPr>
            <p:nvPr/>
          </p:nvSpPr>
          <p:spPr bwMode="auto">
            <a:xfrm>
              <a:off x="81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1" name="Line 1057"/>
            <p:cNvSpPr>
              <a:spLocks noChangeShapeType="1"/>
            </p:cNvSpPr>
            <p:nvPr/>
          </p:nvSpPr>
          <p:spPr bwMode="auto">
            <a:xfrm>
              <a:off x="83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2" name="Line 1058"/>
            <p:cNvSpPr>
              <a:spLocks noChangeShapeType="1"/>
            </p:cNvSpPr>
            <p:nvPr/>
          </p:nvSpPr>
          <p:spPr bwMode="auto">
            <a:xfrm>
              <a:off x="84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3" name="Line 1059"/>
            <p:cNvSpPr>
              <a:spLocks noChangeShapeType="1"/>
            </p:cNvSpPr>
            <p:nvPr/>
          </p:nvSpPr>
          <p:spPr bwMode="auto">
            <a:xfrm>
              <a:off x="86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4" name="Line 1060"/>
            <p:cNvSpPr>
              <a:spLocks noChangeShapeType="1"/>
            </p:cNvSpPr>
            <p:nvPr/>
          </p:nvSpPr>
          <p:spPr bwMode="auto">
            <a:xfrm>
              <a:off x="88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5" name="Line 1061"/>
            <p:cNvSpPr>
              <a:spLocks noChangeShapeType="1"/>
            </p:cNvSpPr>
            <p:nvPr/>
          </p:nvSpPr>
          <p:spPr bwMode="auto">
            <a:xfrm>
              <a:off x="89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6" name="Line 1062"/>
            <p:cNvSpPr>
              <a:spLocks noChangeShapeType="1"/>
            </p:cNvSpPr>
            <p:nvPr/>
          </p:nvSpPr>
          <p:spPr bwMode="auto">
            <a:xfrm>
              <a:off x="91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7" name="Line 1063"/>
            <p:cNvSpPr>
              <a:spLocks noChangeShapeType="1"/>
            </p:cNvSpPr>
            <p:nvPr/>
          </p:nvSpPr>
          <p:spPr bwMode="auto">
            <a:xfrm>
              <a:off x="93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8" name="Line 1064"/>
            <p:cNvSpPr>
              <a:spLocks noChangeShapeType="1"/>
            </p:cNvSpPr>
            <p:nvPr/>
          </p:nvSpPr>
          <p:spPr bwMode="auto">
            <a:xfrm>
              <a:off x="94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89" name="Line 1065"/>
            <p:cNvSpPr>
              <a:spLocks noChangeShapeType="1"/>
            </p:cNvSpPr>
            <p:nvPr/>
          </p:nvSpPr>
          <p:spPr bwMode="auto">
            <a:xfrm>
              <a:off x="96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0" name="Line 1066"/>
            <p:cNvSpPr>
              <a:spLocks noChangeShapeType="1"/>
            </p:cNvSpPr>
            <p:nvPr/>
          </p:nvSpPr>
          <p:spPr bwMode="auto">
            <a:xfrm>
              <a:off x="98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1" name="Line 1067"/>
            <p:cNvSpPr>
              <a:spLocks noChangeShapeType="1"/>
            </p:cNvSpPr>
            <p:nvPr/>
          </p:nvSpPr>
          <p:spPr bwMode="auto">
            <a:xfrm>
              <a:off x="99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2" name="Line 1068"/>
            <p:cNvSpPr>
              <a:spLocks noChangeShapeType="1"/>
            </p:cNvSpPr>
            <p:nvPr/>
          </p:nvSpPr>
          <p:spPr bwMode="auto">
            <a:xfrm>
              <a:off x="101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3" name="Line 1069"/>
            <p:cNvSpPr>
              <a:spLocks noChangeShapeType="1"/>
            </p:cNvSpPr>
            <p:nvPr/>
          </p:nvSpPr>
          <p:spPr bwMode="auto">
            <a:xfrm>
              <a:off x="103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4" name="Line 1070"/>
            <p:cNvSpPr>
              <a:spLocks noChangeShapeType="1"/>
            </p:cNvSpPr>
            <p:nvPr/>
          </p:nvSpPr>
          <p:spPr bwMode="auto">
            <a:xfrm>
              <a:off x="104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5" name="Line 1071"/>
            <p:cNvSpPr>
              <a:spLocks noChangeShapeType="1"/>
            </p:cNvSpPr>
            <p:nvPr/>
          </p:nvSpPr>
          <p:spPr bwMode="auto">
            <a:xfrm>
              <a:off x="106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6" name="Line 1072"/>
            <p:cNvSpPr>
              <a:spLocks noChangeShapeType="1"/>
            </p:cNvSpPr>
            <p:nvPr/>
          </p:nvSpPr>
          <p:spPr bwMode="auto">
            <a:xfrm>
              <a:off x="108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7" name="Line 1073"/>
            <p:cNvSpPr>
              <a:spLocks noChangeShapeType="1"/>
            </p:cNvSpPr>
            <p:nvPr/>
          </p:nvSpPr>
          <p:spPr bwMode="auto">
            <a:xfrm>
              <a:off x="109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8" name="Line 1074"/>
            <p:cNvSpPr>
              <a:spLocks noChangeShapeType="1"/>
            </p:cNvSpPr>
            <p:nvPr/>
          </p:nvSpPr>
          <p:spPr bwMode="auto">
            <a:xfrm>
              <a:off x="111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099" name="Line 1075"/>
            <p:cNvSpPr>
              <a:spLocks noChangeShapeType="1"/>
            </p:cNvSpPr>
            <p:nvPr/>
          </p:nvSpPr>
          <p:spPr bwMode="auto">
            <a:xfrm>
              <a:off x="113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0" name="Line 1076"/>
            <p:cNvSpPr>
              <a:spLocks noChangeShapeType="1"/>
            </p:cNvSpPr>
            <p:nvPr/>
          </p:nvSpPr>
          <p:spPr bwMode="auto">
            <a:xfrm>
              <a:off x="114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1" name="Line 1077"/>
            <p:cNvSpPr>
              <a:spLocks noChangeShapeType="1"/>
            </p:cNvSpPr>
            <p:nvPr/>
          </p:nvSpPr>
          <p:spPr bwMode="auto">
            <a:xfrm>
              <a:off x="116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2" name="Line 1078"/>
            <p:cNvSpPr>
              <a:spLocks noChangeShapeType="1"/>
            </p:cNvSpPr>
            <p:nvPr/>
          </p:nvSpPr>
          <p:spPr bwMode="auto">
            <a:xfrm>
              <a:off x="118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3" name="Line 1079"/>
            <p:cNvSpPr>
              <a:spLocks noChangeShapeType="1"/>
            </p:cNvSpPr>
            <p:nvPr/>
          </p:nvSpPr>
          <p:spPr bwMode="auto">
            <a:xfrm>
              <a:off x="119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4" name="Line 1080"/>
            <p:cNvSpPr>
              <a:spLocks noChangeShapeType="1"/>
            </p:cNvSpPr>
            <p:nvPr/>
          </p:nvSpPr>
          <p:spPr bwMode="auto">
            <a:xfrm>
              <a:off x="121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5" name="Line 1081"/>
            <p:cNvSpPr>
              <a:spLocks noChangeShapeType="1"/>
            </p:cNvSpPr>
            <p:nvPr/>
          </p:nvSpPr>
          <p:spPr bwMode="auto">
            <a:xfrm>
              <a:off x="123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6" name="Line 1082"/>
            <p:cNvSpPr>
              <a:spLocks noChangeShapeType="1"/>
            </p:cNvSpPr>
            <p:nvPr/>
          </p:nvSpPr>
          <p:spPr bwMode="auto">
            <a:xfrm>
              <a:off x="124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7" name="Line 1083"/>
            <p:cNvSpPr>
              <a:spLocks noChangeShapeType="1"/>
            </p:cNvSpPr>
            <p:nvPr/>
          </p:nvSpPr>
          <p:spPr bwMode="auto">
            <a:xfrm>
              <a:off x="126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8" name="Line 1084"/>
            <p:cNvSpPr>
              <a:spLocks noChangeShapeType="1"/>
            </p:cNvSpPr>
            <p:nvPr/>
          </p:nvSpPr>
          <p:spPr bwMode="auto">
            <a:xfrm>
              <a:off x="128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09" name="Line 1085"/>
            <p:cNvSpPr>
              <a:spLocks noChangeShapeType="1"/>
            </p:cNvSpPr>
            <p:nvPr/>
          </p:nvSpPr>
          <p:spPr bwMode="auto">
            <a:xfrm>
              <a:off x="129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0" name="Line 1086"/>
            <p:cNvSpPr>
              <a:spLocks noChangeShapeType="1"/>
            </p:cNvSpPr>
            <p:nvPr/>
          </p:nvSpPr>
          <p:spPr bwMode="auto">
            <a:xfrm>
              <a:off x="131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1" name="Line 1087"/>
            <p:cNvSpPr>
              <a:spLocks noChangeShapeType="1"/>
            </p:cNvSpPr>
            <p:nvPr/>
          </p:nvSpPr>
          <p:spPr bwMode="auto">
            <a:xfrm>
              <a:off x="133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2" name="Line 1088"/>
            <p:cNvSpPr>
              <a:spLocks noChangeShapeType="1"/>
            </p:cNvSpPr>
            <p:nvPr/>
          </p:nvSpPr>
          <p:spPr bwMode="auto">
            <a:xfrm>
              <a:off x="134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3" name="Line 1089"/>
            <p:cNvSpPr>
              <a:spLocks noChangeShapeType="1"/>
            </p:cNvSpPr>
            <p:nvPr/>
          </p:nvSpPr>
          <p:spPr bwMode="auto">
            <a:xfrm>
              <a:off x="136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4" name="Line 1090"/>
            <p:cNvSpPr>
              <a:spLocks noChangeShapeType="1"/>
            </p:cNvSpPr>
            <p:nvPr/>
          </p:nvSpPr>
          <p:spPr bwMode="auto">
            <a:xfrm>
              <a:off x="138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5" name="Line 1091"/>
            <p:cNvSpPr>
              <a:spLocks noChangeShapeType="1"/>
            </p:cNvSpPr>
            <p:nvPr/>
          </p:nvSpPr>
          <p:spPr bwMode="auto">
            <a:xfrm>
              <a:off x="139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6" name="Line 1092"/>
            <p:cNvSpPr>
              <a:spLocks noChangeShapeType="1"/>
            </p:cNvSpPr>
            <p:nvPr/>
          </p:nvSpPr>
          <p:spPr bwMode="auto">
            <a:xfrm>
              <a:off x="141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7" name="Line 1093"/>
            <p:cNvSpPr>
              <a:spLocks noChangeShapeType="1"/>
            </p:cNvSpPr>
            <p:nvPr/>
          </p:nvSpPr>
          <p:spPr bwMode="auto">
            <a:xfrm>
              <a:off x="143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8" name="Line 1094"/>
            <p:cNvSpPr>
              <a:spLocks noChangeShapeType="1"/>
            </p:cNvSpPr>
            <p:nvPr/>
          </p:nvSpPr>
          <p:spPr bwMode="auto">
            <a:xfrm>
              <a:off x="144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19" name="Line 1095"/>
            <p:cNvSpPr>
              <a:spLocks noChangeShapeType="1"/>
            </p:cNvSpPr>
            <p:nvPr/>
          </p:nvSpPr>
          <p:spPr bwMode="auto">
            <a:xfrm>
              <a:off x="146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0" name="Line 1096"/>
            <p:cNvSpPr>
              <a:spLocks noChangeShapeType="1"/>
            </p:cNvSpPr>
            <p:nvPr/>
          </p:nvSpPr>
          <p:spPr bwMode="auto">
            <a:xfrm>
              <a:off x="148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1" name="Line 1097"/>
            <p:cNvSpPr>
              <a:spLocks noChangeShapeType="1"/>
            </p:cNvSpPr>
            <p:nvPr/>
          </p:nvSpPr>
          <p:spPr bwMode="auto">
            <a:xfrm>
              <a:off x="149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2" name="Line 1098"/>
            <p:cNvSpPr>
              <a:spLocks noChangeShapeType="1"/>
            </p:cNvSpPr>
            <p:nvPr/>
          </p:nvSpPr>
          <p:spPr bwMode="auto">
            <a:xfrm>
              <a:off x="151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3" name="Line 1099"/>
            <p:cNvSpPr>
              <a:spLocks noChangeShapeType="1"/>
            </p:cNvSpPr>
            <p:nvPr/>
          </p:nvSpPr>
          <p:spPr bwMode="auto">
            <a:xfrm>
              <a:off x="152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4" name="Line 1100"/>
            <p:cNvSpPr>
              <a:spLocks noChangeShapeType="1"/>
            </p:cNvSpPr>
            <p:nvPr/>
          </p:nvSpPr>
          <p:spPr bwMode="auto">
            <a:xfrm>
              <a:off x="154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5" name="Line 1101"/>
            <p:cNvSpPr>
              <a:spLocks noChangeShapeType="1"/>
            </p:cNvSpPr>
            <p:nvPr/>
          </p:nvSpPr>
          <p:spPr bwMode="auto">
            <a:xfrm>
              <a:off x="156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6" name="Line 1102"/>
            <p:cNvSpPr>
              <a:spLocks noChangeShapeType="1"/>
            </p:cNvSpPr>
            <p:nvPr/>
          </p:nvSpPr>
          <p:spPr bwMode="auto">
            <a:xfrm>
              <a:off x="157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7" name="Line 1103"/>
            <p:cNvSpPr>
              <a:spLocks noChangeShapeType="1"/>
            </p:cNvSpPr>
            <p:nvPr/>
          </p:nvSpPr>
          <p:spPr bwMode="auto">
            <a:xfrm>
              <a:off x="159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8" name="Line 1104"/>
            <p:cNvSpPr>
              <a:spLocks noChangeShapeType="1"/>
            </p:cNvSpPr>
            <p:nvPr/>
          </p:nvSpPr>
          <p:spPr bwMode="auto">
            <a:xfrm>
              <a:off x="161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29" name="Line 1105"/>
            <p:cNvSpPr>
              <a:spLocks noChangeShapeType="1"/>
            </p:cNvSpPr>
            <p:nvPr/>
          </p:nvSpPr>
          <p:spPr bwMode="auto">
            <a:xfrm>
              <a:off x="162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0" name="Line 1106"/>
            <p:cNvSpPr>
              <a:spLocks noChangeShapeType="1"/>
            </p:cNvSpPr>
            <p:nvPr/>
          </p:nvSpPr>
          <p:spPr bwMode="auto">
            <a:xfrm>
              <a:off x="164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1" name="Line 1107"/>
            <p:cNvSpPr>
              <a:spLocks noChangeShapeType="1"/>
            </p:cNvSpPr>
            <p:nvPr/>
          </p:nvSpPr>
          <p:spPr bwMode="auto">
            <a:xfrm>
              <a:off x="166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2" name="Line 1108"/>
            <p:cNvSpPr>
              <a:spLocks noChangeShapeType="1"/>
            </p:cNvSpPr>
            <p:nvPr/>
          </p:nvSpPr>
          <p:spPr bwMode="auto">
            <a:xfrm>
              <a:off x="167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3" name="Line 1109"/>
            <p:cNvSpPr>
              <a:spLocks noChangeShapeType="1"/>
            </p:cNvSpPr>
            <p:nvPr/>
          </p:nvSpPr>
          <p:spPr bwMode="auto">
            <a:xfrm>
              <a:off x="169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4" name="Line 1110"/>
            <p:cNvSpPr>
              <a:spLocks noChangeShapeType="1"/>
            </p:cNvSpPr>
            <p:nvPr/>
          </p:nvSpPr>
          <p:spPr bwMode="auto">
            <a:xfrm>
              <a:off x="171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5" name="Line 1111"/>
            <p:cNvSpPr>
              <a:spLocks noChangeShapeType="1"/>
            </p:cNvSpPr>
            <p:nvPr/>
          </p:nvSpPr>
          <p:spPr bwMode="auto">
            <a:xfrm>
              <a:off x="172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6" name="Line 1112"/>
            <p:cNvSpPr>
              <a:spLocks noChangeShapeType="1"/>
            </p:cNvSpPr>
            <p:nvPr/>
          </p:nvSpPr>
          <p:spPr bwMode="auto">
            <a:xfrm>
              <a:off x="174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7" name="Line 1113"/>
            <p:cNvSpPr>
              <a:spLocks noChangeShapeType="1"/>
            </p:cNvSpPr>
            <p:nvPr/>
          </p:nvSpPr>
          <p:spPr bwMode="auto">
            <a:xfrm>
              <a:off x="176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8" name="Line 1114"/>
            <p:cNvSpPr>
              <a:spLocks noChangeShapeType="1"/>
            </p:cNvSpPr>
            <p:nvPr/>
          </p:nvSpPr>
          <p:spPr bwMode="auto">
            <a:xfrm>
              <a:off x="177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39" name="Line 1115"/>
            <p:cNvSpPr>
              <a:spLocks noChangeShapeType="1"/>
            </p:cNvSpPr>
            <p:nvPr/>
          </p:nvSpPr>
          <p:spPr bwMode="auto">
            <a:xfrm>
              <a:off x="179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0" name="Line 1116"/>
            <p:cNvSpPr>
              <a:spLocks noChangeShapeType="1"/>
            </p:cNvSpPr>
            <p:nvPr/>
          </p:nvSpPr>
          <p:spPr bwMode="auto">
            <a:xfrm>
              <a:off x="181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1" name="Line 1117"/>
            <p:cNvSpPr>
              <a:spLocks noChangeShapeType="1"/>
            </p:cNvSpPr>
            <p:nvPr/>
          </p:nvSpPr>
          <p:spPr bwMode="auto">
            <a:xfrm>
              <a:off x="182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2" name="Line 1118"/>
            <p:cNvSpPr>
              <a:spLocks noChangeShapeType="1"/>
            </p:cNvSpPr>
            <p:nvPr/>
          </p:nvSpPr>
          <p:spPr bwMode="auto">
            <a:xfrm>
              <a:off x="184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3" name="Line 1119"/>
            <p:cNvSpPr>
              <a:spLocks noChangeShapeType="1"/>
            </p:cNvSpPr>
            <p:nvPr/>
          </p:nvSpPr>
          <p:spPr bwMode="auto">
            <a:xfrm>
              <a:off x="186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4" name="Line 1120"/>
            <p:cNvSpPr>
              <a:spLocks noChangeShapeType="1"/>
            </p:cNvSpPr>
            <p:nvPr/>
          </p:nvSpPr>
          <p:spPr bwMode="auto">
            <a:xfrm>
              <a:off x="187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5" name="Line 1121"/>
            <p:cNvSpPr>
              <a:spLocks noChangeShapeType="1"/>
            </p:cNvSpPr>
            <p:nvPr/>
          </p:nvSpPr>
          <p:spPr bwMode="auto">
            <a:xfrm>
              <a:off x="189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6" name="Line 1122"/>
            <p:cNvSpPr>
              <a:spLocks noChangeShapeType="1"/>
            </p:cNvSpPr>
            <p:nvPr/>
          </p:nvSpPr>
          <p:spPr bwMode="auto">
            <a:xfrm>
              <a:off x="191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7" name="Line 1123"/>
            <p:cNvSpPr>
              <a:spLocks noChangeShapeType="1"/>
            </p:cNvSpPr>
            <p:nvPr/>
          </p:nvSpPr>
          <p:spPr bwMode="auto">
            <a:xfrm>
              <a:off x="192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8" name="Line 1124"/>
            <p:cNvSpPr>
              <a:spLocks noChangeShapeType="1"/>
            </p:cNvSpPr>
            <p:nvPr/>
          </p:nvSpPr>
          <p:spPr bwMode="auto">
            <a:xfrm>
              <a:off x="194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49" name="Line 1125"/>
            <p:cNvSpPr>
              <a:spLocks noChangeShapeType="1"/>
            </p:cNvSpPr>
            <p:nvPr/>
          </p:nvSpPr>
          <p:spPr bwMode="auto">
            <a:xfrm>
              <a:off x="196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0" name="Line 1126"/>
            <p:cNvSpPr>
              <a:spLocks noChangeShapeType="1"/>
            </p:cNvSpPr>
            <p:nvPr/>
          </p:nvSpPr>
          <p:spPr bwMode="auto">
            <a:xfrm>
              <a:off x="197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1" name="Line 1127"/>
            <p:cNvSpPr>
              <a:spLocks noChangeShapeType="1"/>
            </p:cNvSpPr>
            <p:nvPr/>
          </p:nvSpPr>
          <p:spPr bwMode="auto">
            <a:xfrm>
              <a:off x="199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2" name="Line 1128"/>
            <p:cNvSpPr>
              <a:spLocks noChangeShapeType="1"/>
            </p:cNvSpPr>
            <p:nvPr/>
          </p:nvSpPr>
          <p:spPr bwMode="auto">
            <a:xfrm>
              <a:off x="201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3" name="Line 1129"/>
            <p:cNvSpPr>
              <a:spLocks noChangeShapeType="1"/>
            </p:cNvSpPr>
            <p:nvPr/>
          </p:nvSpPr>
          <p:spPr bwMode="auto">
            <a:xfrm>
              <a:off x="202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4" name="Line 1130"/>
            <p:cNvSpPr>
              <a:spLocks noChangeShapeType="1"/>
            </p:cNvSpPr>
            <p:nvPr/>
          </p:nvSpPr>
          <p:spPr bwMode="auto">
            <a:xfrm>
              <a:off x="204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5" name="Line 1131"/>
            <p:cNvSpPr>
              <a:spLocks noChangeShapeType="1"/>
            </p:cNvSpPr>
            <p:nvPr/>
          </p:nvSpPr>
          <p:spPr bwMode="auto">
            <a:xfrm>
              <a:off x="206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6" name="Line 1132"/>
            <p:cNvSpPr>
              <a:spLocks noChangeShapeType="1"/>
            </p:cNvSpPr>
            <p:nvPr/>
          </p:nvSpPr>
          <p:spPr bwMode="auto">
            <a:xfrm>
              <a:off x="207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7" name="Line 1133"/>
            <p:cNvSpPr>
              <a:spLocks noChangeShapeType="1"/>
            </p:cNvSpPr>
            <p:nvPr/>
          </p:nvSpPr>
          <p:spPr bwMode="auto">
            <a:xfrm>
              <a:off x="209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8" name="Line 1134"/>
            <p:cNvSpPr>
              <a:spLocks noChangeShapeType="1"/>
            </p:cNvSpPr>
            <p:nvPr/>
          </p:nvSpPr>
          <p:spPr bwMode="auto">
            <a:xfrm>
              <a:off x="211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59" name="Line 1135"/>
            <p:cNvSpPr>
              <a:spLocks noChangeShapeType="1"/>
            </p:cNvSpPr>
            <p:nvPr/>
          </p:nvSpPr>
          <p:spPr bwMode="auto">
            <a:xfrm>
              <a:off x="212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0" name="Line 1136"/>
            <p:cNvSpPr>
              <a:spLocks noChangeShapeType="1"/>
            </p:cNvSpPr>
            <p:nvPr/>
          </p:nvSpPr>
          <p:spPr bwMode="auto">
            <a:xfrm>
              <a:off x="214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1" name="Line 1137"/>
            <p:cNvSpPr>
              <a:spLocks noChangeShapeType="1"/>
            </p:cNvSpPr>
            <p:nvPr/>
          </p:nvSpPr>
          <p:spPr bwMode="auto">
            <a:xfrm>
              <a:off x="216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2" name="Line 1138"/>
            <p:cNvSpPr>
              <a:spLocks noChangeShapeType="1"/>
            </p:cNvSpPr>
            <p:nvPr/>
          </p:nvSpPr>
          <p:spPr bwMode="auto">
            <a:xfrm>
              <a:off x="217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3" name="Line 1139"/>
            <p:cNvSpPr>
              <a:spLocks noChangeShapeType="1"/>
            </p:cNvSpPr>
            <p:nvPr/>
          </p:nvSpPr>
          <p:spPr bwMode="auto">
            <a:xfrm>
              <a:off x="219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4" name="Line 1140"/>
            <p:cNvSpPr>
              <a:spLocks noChangeShapeType="1"/>
            </p:cNvSpPr>
            <p:nvPr/>
          </p:nvSpPr>
          <p:spPr bwMode="auto">
            <a:xfrm>
              <a:off x="221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5" name="Line 1141"/>
            <p:cNvSpPr>
              <a:spLocks noChangeShapeType="1"/>
            </p:cNvSpPr>
            <p:nvPr/>
          </p:nvSpPr>
          <p:spPr bwMode="auto">
            <a:xfrm>
              <a:off x="222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6" name="Line 1142"/>
            <p:cNvSpPr>
              <a:spLocks noChangeShapeType="1"/>
            </p:cNvSpPr>
            <p:nvPr/>
          </p:nvSpPr>
          <p:spPr bwMode="auto">
            <a:xfrm>
              <a:off x="224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7" name="Line 1143"/>
            <p:cNvSpPr>
              <a:spLocks noChangeShapeType="1"/>
            </p:cNvSpPr>
            <p:nvPr/>
          </p:nvSpPr>
          <p:spPr bwMode="auto">
            <a:xfrm>
              <a:off x="226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8" name="Line 1144"/>
            <p:cNvSpPr>
              <a:spLocks noChangeShapeType="1"/>
            </p:cNvSpPr>
            <p:nvPr/>
          </p:nvSpPr>
          <p:spPr bwMode="auto">
            <a:xfrm>
              <a:off x="227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69" name="Line 1145"/>
            <p:cNvSpPr>
              <a:spLocks noChangeShapeType="1"/>
            </p:cNvSpPr>
            <p:nvPr/>
          </p:nvSpPr>
          <p:spPr bwMode="auto">
            <a:xfrm>
              <a:off x="229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0" name="Line 1146"/>
            <p:cNvSpPr>
              <a:spLocks noChangeShapeType="1"/>
            </p:cNvSpPr>
            <p:nvPr/>
          </p:nvSpPr>
          <p:spPr bwMode="auto">
            <a:xfrm>
              <a:off x="231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1" name="Line 1147"/>
            <p:cNvSpPr>
              <a:spLocks noChangeShapeType="1"/>
            </p:cNvSpPr>
            <p:nvPr/>
          </p:nvSpPr>
          <p:spPr bwMode="auto">
            <a:xfrm>
              <a:off x="2328"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2" name="Line 1148"/>
            <p:cNvSpPr>
              <a:spLocks noChangeShapeType="1"/>
            </p:cNvSpPr>
            <p:nvPr/>
          </p:nvSpPr>
          <p:spPr bwMode="auto">
            <a:xfrm>
              <a:off x="234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3" name="Line 1149"/>
            <p:cNvSpPr>
              <a:spLocks noChangeShapeType="1"/>
            </p:cNvSpPr>
            <p:nvPr/>
          </p:nvSpPr>
          <p:spPr bwMode="auto">
            <a:xfrm>
              <a:off x="236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4" name="Line 1150"/>
            <p:cNvSpPr>
              <a:spLocks noChangeShapeType="1"/>
            </p:cNvSpPr>
            <p:nvPr/>
          </p:nvSpPr>
          <p:spPr bwMode="auto">
            <a:xfrm>
              <a:off x="237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5" name="Line 1151"/>
            <p:cNvSpPr>
              <a:spLocks noChangeShapeType="1"/>
            </p:cNvSpPr>
            <p:nvPr/>
          </p:nvSpPr>
          <p:spPr bwMode="auto">
            <a:xfrm>
              <a:off x="239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6" name="Line 1152"/>
            <p:cNvSpPr>
              <a:spLocks noChangeShapeType="1"/>
            </p:cNvSpPr>
            <p:nvPr/>
          </p:nvSpPr>
          <p:spPr bwMode="auto">
            <a:xfrm>
              <a:off x="241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7" name="Line 1153"/>
            <p:cNvSpPr>
              <a:spLocks noChangeShapeType="1"/>
            </p:cNvSpPr>
            <p:nvPr/>
          </p:nvSpPr>
          <p:spPr bwMode="auto">
            <a:xfrm>
              <a:off x="242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8" name="Line 1154"/>
            <p:cNvSpPr>
              <a:spLocks noChangeShapeType="1"/>
            </p:cNvSpPr>
            <p:nvPr/>
          </p:nvSpPr>
          <p:spPr bwMode="auto">
            <a:xfrm>
              <a:off x="244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79" name="Line 1155"/>
            <p:cNvSpPr>
              <a:spLocks noChangeShapeType="1"/>
            </p:cNvSpPr>
            <p:nvPr/>
          </p:nvSpPr>
          <p:spPr bwMode="auto">
            <a:xfrm>
              <a:off x="246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0" name="Line 1156"/>
            <p:cNvSpPr>
              <a:spLocks noChangeShapeType="1"/>
            </p:cNvSpPr>
            <p:nvPr/>
          </p:nvSpPr>
          <p:spPr bwMode="auto">
            <a:xfrm>
              <a:off x="247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1" name="Line 1157"/>
            <p:cNvSpPr>
              <a:spLocks noChangeShapeType="1"/>
            </p:cNvSpPr>
            <p:nvPr/>
          </p:nvSpPr>
          <p:spPr bwMode="auto">
            <a:xfrm>
              <a:off x="249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2" name="Line 1158"/>
            <p:cNvSpPr>
              <a:spLocks noChangeShapeType="1"/>
            </p:cNvSpPr>
            <p:nvPr/>
          </p:nvSpPr>
          <p:spPr bwMode="auto">
            <a:xfrm>
              <a:off x="2511"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3" name="Line 1159"/>
            <p:cNvSpPr>
              <a:spLocks noChangeShapeType="1"/>
            </p:cNvSpPr>
            <p:nvPr/>
          </p:nvSpPr>
          <p:spPr bwMode="auto">
            <a:xfrm>
              <a:off x="252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4" name="Line 1160"/>
            <p:cNvSpPr>
              <a:spLocks noChangeShapeType="1"/>
            </p:cNvSpPr>
            <p:nvPr/>
          </p:nvSpPr>
          <p:spPr bwMode="auto">
            <a:xfrm>
              <a:off x="254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5" name="Line 1161"/>
            <p:cNvSpPr>
              <a:spLocks noChangeShapeType="1"/>
            </p:cNvSpPr>
            <p:nvPr/>
          </p:nvSpPr>
          <p:spPr bwMode="auto">
            <a:xfrm>
              <a:off x="256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6" name="Line 1162"/>
            <p:cNvSpPr>
              <a:spLocks noChangeShapeType="1"/>
            </p:cNvSpPr>
            <p:nvPr/>
          </p:nvSpPr>
          <p:spPr bwMode="auto">
            <a:xfrm>
              <a:off x="257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7" name="Line 1163"/>
            <p:cNvSpPr>
              <a:spLocks noChangeShapeType="1"/>
            </p:cNvSpPr>
            <p:nvPr/>
          </p:nvSpPr>
          <p:spPr bwMode="auto">
            <a:xfrm>
              <a:off x="259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8" name="Line 1164"/>
            <p:cNvSpPr>
              <a:spLocks noChangeShapeType="1"/>
            </p:cNvSpPr>
            <p:nvPr/>
          </p:nvSpPr>
          <p:spPr bwMode="auto">
            <a:xfrm>
              <a:off x="261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89" name="Line 1165"/>
            <p:cNvSpPr>
              <a:spLocks noChangeShapeType="1"/>
            </p:cNvSpPr>
            <p:nvPr/>
          </p:nvSpPr>
          <p:spPr bwMode="auto">
            <a:xfrm>
              <a:off x="262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0" name="Line 1166"/>
            <p:cNvSpPr>
              <a:spLocks noChangeShapeType="1"/>
            </p:cNvSpPr>
            <p:nvPr/>
          </p:nvSpPr>
          <p:spPr bwMode="auto">
            <a:xfrm>
              <a:off x="2644"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1" name="Line 1167"/>
            <p:cNvSpPr>
              <a:spLocks noChangeShapeType="1"/>
            </p:cNvSpPr>
            <p:nvPr/>
          </p:nvSpPr>
          <p:spPr bwMode="auto">
            <a:xfrm>
              <a:off x="266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2" name="Line 1168"/>
            <p:cNvSpPr>
              <a:spLocks noChangeShapeType="1"/>
            </p:cNvSpPr>
            <p:nvPr/>
          </p:nvSpPr>
          <p:spPr bwMode="auto">
            <a:xfrm>
              <a:off x="267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3" name="Line 1169"/>
            <p:cNvSpPr>
              <a:spLocks noChangeShapeType="1"/>
            </p:cNvSpPr>
            <p:nvPr/>
          </p:nvSpPr>
          <p:spPr bwMode="auto">
            <a:xfrm>
              <a:off x="269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4" name="Line 1170"/>
            <p:cNvSpPr>
              <a:spLocks noChangeShapeType="1"/>
            </p:cNvSpPr>
            <p:nvPr/>
          </p:nvSpPr>
          <p:spPr bwMode="auto">
            <a:xfrm>
              <a:off x="271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5" name="Line 1171"/>
            <p:cNvSpPr>
              <a:spLocks noChangeShapeType="1"/>
            </p:cNvSpPr>
            <p:nvPr/>
          </p:nvSpPr>
          <p:spPr bwMode="auto">
            <a:xfrm>
              <a:off x="272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6" name="Line 1172"/>
            <p:cNvSpPr>
              <a:spLocks noChangeShapeType="1"/>
            </p:cNvSpPr>
            <p:nvPr/>
          </p:nvSpPr>
          <p:spPr bwMode="auto">
            <a:xfrm>
              <a:off x="274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7" name="Line 1173"/>
            <p:cNvSpPr>
              <a:spLocks noChangeShapeType="1"/>
            </p:cNvSpPr>
            <p:nvPr/>
          </p:nvSpPr>
          <p:spPr bwMode="auto">
            <a:xfrm>
              <a:off x="276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8" name="Line 1174"/>
            <p:cNvSpPr>
              <a:spLocks noChangeShapeType="1"/>
            </p:cNvSpPr>
            <p:nvPr/>
          </p:nvSpPr>
          <p:spPr bwMode="auto">
            <a:xfrm>
              <a:off x="2777"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199" name="Line 1175"/>
            <p:cNvSpPr>
              <a:spLocks noChangeShapeType="1"/>
            </p:cNvSpPr>
            <p:nvPr/>
          </p:nvSpPr>
          <p:spPr bwMode="auto">
            <a:xfrm>
              <a:off x="279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0" name="Line 1176"/>
            <p:cNvSpPr>
              <a:spLocks noChangeShapeType="1"/>
            </p:cNvSpPr>
            <p:nvPr/>
          </p:nvSpPr>
          <p:spPr bwMode="auto">
            <a:xfrm>
              <a:off x="281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1" name="Line 1177"/>
            <p:cNvSpPr>
              <a:spLocks noChangeShapeType="1"/>
            </p:cNvSpPr>
            <p:nvPr/>
          </p:nvSpPr>
          <p:spPr bwMode="auto">
            <a:xfrm>
              <a:off x="282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2" name="Line 1178"/>
            <p:cNvSpPr>
              <a:spLocks noChangeShapeType="1"/>
            </p:cNvSpPr>
            <p:nvPr/>
          </p:nvSpPr>
          <p:spPr bwMode="auto">
            <a:xfrm>
              <a:off x="284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3" name="Line 1179"/>
            <p:cNvSpPr>
              <a:spLocks noChangeShapeType="1"/>
            </p:cNvSpPr>
            <p:nvPr/>
          </p:nvSpPr>
          <p:spPr bwMode="auto">
            <a:xfrm>
              <a:off x="286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4" name="Line 1180"/>
            <p:cNvSpPr>
              <a:spLocks noChangeShapeType="1"/>
            </p:cNvSpPr>
            <p:nvPr/>
          </p:nvSpPr>
          <p:spPr bwMode="auto">
            <a:xfrm>
              <a:off x="287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5" name="Line 1181"/>
            <p:cNvSpPr>
              <a:spLocks noChangeShapeType="1"/>
            </p:cNvSpPr>
            <p:nvPr/>
          </p:nvSpPr>
          <p:spPr bwMode="auto">
            <a:xfrm>
              <a:off x="289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6" name="Line 1182"/>
            <p:cNvSpPr>
              <a:spLocks noChangeShapeType="1"/>
            </p:cNvSpPr>
            <p:nvPr/>
          </p:nvSpPr>
          <p:spPr bwMode="auto">
            <a:xfrm>
              <a:off x="2910"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7" name="Line 1183"/>
            <p:cNvSpPr>
              <a:spLocks noChangeShapeType="1"/>
            </p:cNvSpPr>
            <p:nvPr/>
          </p:nvSpPr>
          <p:spPr bwMode="auto">
            <a:xfrm>
              <a:off x="292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8" name="Line 1184"/>
            <p:cNvSpPr>
              <a:spLocks noChangeShapeType="1"/>
            </p:cNvSpPr>
            <p:nvPr/>
          </p:nvSpPr>
          <p:spPr bwMode="auto">
            <a:xfrm>
              <a:off x="294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09" name="Line 1185"/>
            <p:cNvSpPr>
              <a:spLocks noChangeShapeType="1"/>
            </p:cNvSpPr>
            <p:nvPr/>
          </p:nvSpPr>
          <p:spPr bwMode="auto">
            <a:xfrm>
              <a:off x="295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0" name="Line 1186"/>
            <p:cNvSpPr>
              <a:spLocks noChangeShapeType="1"/>
            </p:cNvSpPr>
            <p:nvPr/>
          </p:nvSpPr>
          <p:spPr bwMode="auto">
            <a:xfrm>
              <a:off x="297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1" name="Line 1187"/>
            <p:cNvSpPr>
              <a:spLocks noChangeShapeType="1"/>
            </p:cNvSpPr>
            <p:nvPr/>
          </p:nvSpPr>
          <p:spPr bwMode="auto">
            <a:xfrm>
              <a:off x="299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2" name="Line 1188"/>
            <p:cNvSpPr>
              <a:spLocks noChangeShapeType="1"/>
            </p:cNvSpPr>
            <p:nvPr/>
          </p:nvSpPr>
          <p:spPr bwMode="auto">
            <a:xfrm>
              <a:off x="300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3" name="Line 1189"/>
            <p:cNvSpPr>
              <a:spLocks noChangeShapeType="1"/>
            </p:cNvSpPr>
            <p:nvPr/>
          </p:nvSpPr>
          <p:spPr bwMode="auto">
            <a:xfrm>
              <a:off x="302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4" name="Line 1190"/>
            <p:cNvSpPr>
              <a:spLocks noChangeShapeType="1"/>
            </p:cNvSpPr>
            <p:nvPr/>
          </p:nvSpPr>
          <p:spPr bwMode="auto">
            <a:xfrm>
              <a:off x="304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5" name="Line 1191"/>
            <p:cNvSpPr>
              <a:spLocks noChangeShapeType="1"/>
            </p:cNvSpPr>
            <p:nvPr/>
          </p:nvSpPr>
          <p:spPr bwMode="auto">
            <a:xfrm>
              <a:off x="305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6" name="Line 1192"/>
            <p:cNvSpPr>
              <a:spLocks noChangeShapeType="1"/>
            </p:cNvSpPr>
            <p:nvPr/>
          </p:nvSpPr>
          <p:spPr bwMode="auto">
            <a:xfrm>
              <a:off x="307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7" name="Line 1193"/>
            <p:cNvSpPr>
              <a:spLocks noChangeShapeType="1"/>
            </p:cNvSpPr>
            <p:nvPr/>
          </p:nvSpPr>
          <p:spPr bwMode="auto">
            <a:xfrm>
              <a:off x="3093"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8" name="Line 1194"/>
            <p:cNvSpPr>
              <a:spLocks noChangeShapeType="1"/>
            </p:cNvSpPr>
            <p:nvPr/>
          </p:nvSpPr>
          <p:spPr bwMode="auto">
            <a:xfrm>
              <a:off x="310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19" name="Line 1195"/>
            <p:cNvSpPr>
              <a:spLocks noChangeShapeType="1"/>
            </p:cNvSpPr>
            <p:nvPr/>
          </p:nvSpPr>
          <p:spPr bwMode="auto">
            <a:xfrm>
              <a:off x="312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0" name="Line 1196"/>
            <p:cNvSpPr>
              <a:spLocks noChangeShapeType="1"/>
            </p:cNvSpPr>
            <p:nvPr/>
          </p:nvSpPr>
          <p:spPr bwMode="auto">
            <a:xfrm>
              <a:off x="314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1" name="Line 1197"/>
            <p:cNvSpPr>
              <a:spLocks noChangeShapeType="1"/>
            </p:cNvSpPr>
            <p:nvPr/>
          </p:nvSpPr>
          <p:spPr bwMode="auto">
            <a:xfrm>
              <a:off x="315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2" name="Line 1198"/>
            <p:cNvSpPr>
              <a:spLocks noChangeShapeType="1"/>
            </p:cNvSpPr>
            <p:nvPr/>
          </p:nvSpPr>
          <p:spPr bwMode="auto">
            <a:xfrm>
              <a:off x="317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3" name="Line 1199"/>
            <p:cNvSpPr>
              <a:spLocks noChangeShapeType="1"/>
            </p:cNvSpPr>
            <p:nvPr/>
          </p:nvSpPr>
          <p:spPr bwMode="auto">
            <a:xfrm>
              <a:off x="319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4" name="Line 1200"/>
            <p:cNvSpPr>
              <a:spLocks noChangeShapeType="1"/>
            </p:cNvSpPr>
            <p:nvPr/>
          </p:nvSpPr>
          <p:spPr bwMode="auto">
            <a:xfrm>
              <a:off x="320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5" name="Line 1201"/>
            <p:cNvSpPr>
              <a:spLocks noChangeShapeType="1"/>
            </p:cNvSpPr>
            <p:nvPr/>
          </p:nvSpPr>
          <p:spPr bwMode="auto">
            <a:xfrm>
              <a:off x="3226"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6" name="Line 1202"/>
            <p:cNvSpPr>
              <a:spLocks noChangeShapeType="1"/>
            </p:cNvSpPr>
            <p:nvPr/>
          </p:nvSpPr>
          <p:spPr bwMode="auto">
            <a:xfrm>
              <a:off x="324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7" name="Line 1203"/>
            <p:cNvSpPr>
              <a:spLocks noChangeShapeType="1"/>
            </p:cNvSpPr>
            <p:nvPr/>
          </p:nvSpPr>
          <p:spPr bwMode="auto">
            <a:xfrm>
              <a:off x="325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8" name="Line 1204"/>
            <p:cNvSpPr>
              <a:spLocks noChangeShapeType="1"/>
            </p:cNvSpPr>
            <p:nvPr/>
          </p:nvSpPr>
          <p:spPr bwMode="auto">
            <a:xfrm>
              <a:off x="327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29" name="Line 1205"/>
            <p:cNvSpPr>
              <a:spLocks noChangeShapeType="1"/>
            </p:cNvSpPr>
            <p:nvPr/>
          </p:nvSpPr>
          <p:spPr bwMode="auto">
            <a:xfrm>
              <a:off x="329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30" name="Line 1206"/>
            <p:cNvSpPr>
              <a:spLocks noChangeShapeType="1"/>
            </p:cNvSpPr>
            <p:nvPr/>
          </p:nvSpPr>
          <p:spPr bwMode="auto">
            <a:xfrm>
              <a:off x="330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31" name="Line 1207"/>
            <p:cNvSpPr>
              <a:spLocks noChangeShapeType="1"/>
            </p:cNvSpPr>
            <p:nvPr/>
          </p:nvSpPr>
          <p:spPr bwMode="auto">
            <a:xfrm>
              <a:off x="3325"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32" name="Line 1208"/>
            <p:cNvSpPr>
              <a:spLocks noChangeShapeType="1"/>
            </p:cNvSpPr>
            <p:nvPr/>
          </p:nvSpPr>
          <p:spPr bwMode="auto">
            <a:xfrm>
              <a:off x="3342"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2233" name="Line 1209"/>
            <p:cNvSpPr>
              <a:spLocks noChangeShapeType="1"/>
            </p:cNvSpPr>
            <p:nvPr/>
          </p:nvSpPr>
          <p:spPr bwMode="auto">
            <a:xfrm>
              <a:off x="3359" y="4224"/>
              <a:ext cx="1" cy="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grpSp>
      <p:sp>
        <p:nvSpPr>
          <p:cNvPr id="3039" name="Line 2015"/>
          <p:cNvSpPr>
            <a:spLocks noChangeShapeType="1"/>
          </p:cNvSpPr>
          <p:nvPr/>
        </p:nvSpPr>
        <p:spPr bwMode="auto">
          <a:xfrm>
            <a:off x="42124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0" name="Line 2016"/>
          <p:cNvSpPr>
            <a:spLocks noChangeShapeType="1"/>
          </p:cNvSpPr>
          <p:nvPr/>
        </p:nvSpPr>
        <p:spPr bwMode="auto">
          <a:xfrm>
            <a:off x="42484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1" name="Line 2017"/>
          <p:cNvSpPr>
            <a:spLocks noChangeShapeType="1"/>
          </p:cNvSpPr>
          <p:nvPr/>
        </p:nvSpPr>
        <p:spPr bwMode="auto">
          <a:xfrm>
            <a:off x="42844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2" name="Line 2018"/>
          <p:cNvSpPr>
            <a:spLocks noChangeShapeType="1"/>
          </p:cNvSpPr>
          <p:nvPr/>
        </p:nvSpPr>
        <p:spPr bwMode="auto">
          <a:xfrm>
            <a:off x="43182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3" name="Line 2019"/>
          <p:cNvSpPr>
            <a:spLocks noChangeShapeType="1"/>
          </p:cNvSpPr>
          <p:nvPr/>
        </p:nvSpPr>
        <p:spPr bwMode="auto">
          <a:xfrm>
            <a:off x="43542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4" name="Line 2020"/>
          <p:cNvSpPr>
            <a:spLocks noChangeShapeType="1"/>
          </p:cNvSpPr>
          <p:nvPr/>
        </p:nvSpPr>
        <p:spPr bwMode="auto">
          <a:xfrm>
            <a:off x="43902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5" name="Line 2021"/>
          <p:cNvSpPr>
            <a:spLocks noChangeShapeType="1"/>
          </p:cNvSpPr>
          <p:nvPr/>
        </p:nvSpPr>
        <p:spPr bwMode="auto">
          <a:xfrm>
            <a:off x="44241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6" name="Line 2022"/>
          <p:cNvSpPr>
            <a:spLocks noChangeShapeType="1"/>
          </p:cNvSpPr>
          <p:nvPr/>
        </p:nvSpPr>
        <p:spPr bwMode="auto">
          <a:xfrm>
            <a:off x="44600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7" name="Line 2023"/>
          <p:cNvSpPr>
            <a:spLocks noChangeShapeType="1"/>
          </p:cNvSpPr>
          <p:nvPr/>
        </p:nvSpPr>
        <p:spPr bwMode="auto">
          <a:xfrm>
            <a:off x="44939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8" name="Line 2024"/>
          <p:cNvSpPr>
            <a:spLocks noChangeShapeType="1"/>
          </p:cNvSpPr>
          <p:nvPr/>
        </p:nvSpPr>
        <p:spPr bwMode="auto">
          <a:xfrm>
            <a:off x="45299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49" name="Line 2025"/>
          <p:cNvSpPr>
            <a:spLocks noChangeShapeType="1"/>
          </p:cNvSpPr>
          <p:nvPr/>
        </p:nvSpPr>
        <p:spPr bwMode="auto">
          <a:xfrm>
            <a:off x="45659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0" name="Line 2026"/>
          <p:cNvSpPr>
            <a:spLocks noChangeShapeType="1"/>
          </p:cNvSpPr>
          <p:nvPr/>
        </p:nvSpPr>
        <p:spPr bwMode="auto">
          <a:xfrm>
            <a:off x="45997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1" name="Line 2027"/>
          <p:cNvSpPr>
            <a:spLocks noChangeShapeType="1"/>
          </p:cNvSpPr>
          <p:nvPr/>
        </p:nvSpPr>
        <p:spPr bwMode="auto">
          <a:xfrm>
            <a:off x="46357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2" name="Line 2028"/>
          <p:cNvSpPr>
            <a:spLocks noChangeShapeType="1"/>
          </p:cNvSpPr>
          <p:nvPr/>
        </p:nvSpPr>
        <p:spPr bwMode="auto">
          <a:xfrm>
            <a:off x="46717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3" name="Line 2029"/>
          <p:cNvSpPr>
            <a:spLocks noChangeShapeType="1"/>
          </p:cNvSpPr>
          <p:nvPr/>
        </p:nvSpPr>
        <p:spPr bwMode="auto">
          <a:xfrm>
            <a:off x="47056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4" name="Line 2030"/>
          <p:cNvSpPr>
            <a:spLocks noChangeShapeType="1"/>
          </p:cNvSpPr>
          <p:nvPr/>
        </p:nvSpPr>
        <p:spPr bwMode="auto">
          <a:xfrm>
            <a:off x="47416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5" name="Line 2031"/>
          <p:cNvSpPr>
            <a:spLocks noChangeShapeType="1"/>
          </p:cNvSpPr>
          <p:nvPr/>
        </p:nvSpPr>
        <p:spPr bwMode="auto">
          <a:xfrm>
            <a:off x="47754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6" name="Line 2032"/>
          <p:cNvSpPr>
            <a:spLocks noChangeShapeType="1"/>
          </p:cNvSpPr>
          <p:nvPr/>
        </p:nvSpPr>
        <p:spPr bwMode="auto">
          <a:xfrm>
            <a:off x="48114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7" name="Line 2033"/>
          <p:cNvSpPr>
            <a:spLocks noChangeShapeType="1"/>
          </p:cNvSpPr>
          <p:nvPr/>
        </p:nvSpPr>
        <p:spPr bwMode="auto">
          <a:xfrm>
            <a:off x="48474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8" name="Line 2034"/>
          <p:cNvSpPr>
            <a:spLocks noChangeShapeType="1"/>
          </p:cNvSpPr>
          <p:nvPr/>
        </p:nvSpPr>
        <p:spPr bwMode="auto">
          <a:xfrm>
            <a:off x="48813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59" name="Line 2035"/>
          <p:cNvSpPr>
            <a:spLocks noChangeShapeType="1"/>
          </p:cNvSpPr>
          <p:nvPr/>
        </p:nvSpPr>
        <p:spPr bwMode="auto">
          <a:xfrm>
            <a:off x="49172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0" name="Line 2036"/>
          <p:cNvSpPr>
            <a:spLocks noChangeShapeType="1"/>
          </p:cNvSpPr>
          <p:nvPr/>
        </p:nvSpPr>
        <p:spPr bwMode="auto">
          <a:xfrm>
            <a:off x="49532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1" name="Line 2037"/>
          <p:cNvSpPr>
            <a:spLocks noChangeShapeType="1"/>
          </p:cNvSpPr>
          <p:nvPr/>
        </p:nvSpPr>
        <p:spPr bwMode="auto">
          <a:xfrm>
            <a:off x="49871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2" name="Line 2038"/>
          <p:cNvSpPr>
            <a:spLocks noChangeShapeType="1"/>
          </p:cNvSpPr>
          <p:nvPr/>
        </p:nvSpPr>
        <p:spPr bwMode="auto">
          <a:xfrm>
            <a:off x="50231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3" name="Line 2039"/>
          <p:cNvSpPr>
            <a:spLocks noChangeShapeType="1"/>
          </p:cNvSpPr>
          <p:nvPr/>
        </p:nvSpPr>
        <p:spPr bwMode="auto">
          <a:xfrm>
            <a:off x="50569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4" name="Line 2040"/>
          <p:cNvSpPr>
            <a:spLocks noChangeShapeType="1"/>
          </p:cNvSpPr>
          <p:nvPr/>
        </p:nvSpPr>
        <p:spPr bwMode="auto">
          <a:xfrm>
            <a:off x="50929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5" name="Line 2041"/>
          <p:cNvSpPr>
            <a:spLocks noChangeShapeType="1"/>
          </p:cNvSpPr>
          <p:nvPr/>
        </p:nvSpPr>
        <p:spPr bwMode="auto">
          <a:xfrm>
            <a:off x="51289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6" name="Line 2042"/>
          <p:cNvSpPr>
            <a:spLocks noChangeShapeType="1"/>
          </p:cNvSpPr>
          <p:nvPr/>
        </p:nvSpPr>
        <p:spPr bwMode="auto">
          <a:xfrm>
            <a:off x="51628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7" name="Line 2043"/>
          <p:cNvSpPr>
            <a:spLocks noChangeShapeType="1"/>
          </p:cNvSpPr>
          <p:nvPr/>
        </p:nvSpPr>
        <p:spPr bwMode="auto">
          <a:xfrm>
            <a:off x="51988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8" name="Line 2044"/>
          <p:cNvSpPr>
            <a:spLocks noChangeShapeType="1"/>
          </p:cNvSpPr>
          <p:nvPr/>
        </p:nvSpPr>
        <p:spPr bwMode="auto">
          <a:xfrm>
            <a:off x="52347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69" name="Line 2045"/>
          <p:cNvSpPr>
            <a:spLocks noChangeShapeType="1"/>
          </p:cNvSpPr>
          <p:nvPr/>
        </p:nvSpPr>
        <p:spPr bwMode="auto">
          <a:xfrm>
            <a:off x="52686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0" name="Line 2046"/>
          <p:cNvSpPr>
            <a:spLocks noChangeShapeType="1"/>
          </p:cNvSpPr>
          <p:nvPr/>
        </p:nvSpPr>
        <p:spPr bwMode="auto">
          <a:xfrm>
            <a:off x="53046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1" name="Line 2047"/>
          <p:cNvSpPr>
            <a:spLocks noChangeShapeType="1"/>
          </p:cNvSpPr>
          <p:nvPr/>
        </p:nvSpPr>
        <p:spPr bwMode="auto">
          <a:xfrm>
            <a:off x="53406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2" name="Line 2048"/>
          <p:cNvSpPr>
            <a:spLocks noChangeShapeType="1"/>
          </p:cNvSpPr>
          <p:nvPr/>
        </p:nvSpPr>
        <p:spPr bwMode="auto">
          <a:xfrm>
            <a:off x="53744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3" name="Line 2049"/>
          <p:cNvSpPr>
            <a:spLocks noChangeShapeType="1"/>
          </p:cNvSpPr>
          <p:nvPr/>
        </p:nvSpPr>
        <p:spPr bwMode="auto">
          <a:xfrm>
            <a:off x="54104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4" name="Line 2050"/>
          <p:cNvSpPr>
            <a:spLocks noChangeShapeType="1"/>
          </p:cNvSpPr>
          <p:nvPr/>
        </p:nvSpPr>
        <p:spPr bwMode="auto">
          <a:xfrm>
            <a:off x="54443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5" name="Line 2051"/>
          <p:cNvSpPr>
            <a:spLocks noChangeShapeType="1"/>
          </p:cNvSpPr>
          <p:nvPr/>
        </p:nvSpPr>
        <p:spPr bwMode="auto">
          <a:xfrm>
            <a:off x="54803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6" name="Line 2052"/>
          <p:cNvSpPr>
            <a:spLocks noChangeShapeType="1"/>
          </p:cNvSpPr>
          <p:nvPr/>
        </p:nvSpPr>
        <p:spPr bwMode="auto">
          <a:xfrm>
            <a:off x="55163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7" name="Line 2053"/>
          <p:cNvSpPr>
            <a:spLocks noChangeShapeType="1"/>
          </p:cNvSpPr>
          <p:nvPr/>
        </p:nvSpPr>
        <p:spPr bwMode="auto">
          <a:xfrm>
            <a:off x="55501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8" name="Line 2054"/>
          <p:cNvSpPr>
            <a:spLocks noChangeShapeType="1"/>
          </p:cNvSpPr>
          <p:nvPr/>
        </p:nvSpPr>
        <p:spPr bwMode="auto">
          <a:xfrm>
            <a:off x="55861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79" name="Line 2055"/>
          <p:cNvSpPr>
            <a:spLocks noChangeShapeType="1"/>
          </p:cNvSpPr>
          <p:nvPr/>
        </p:nvSpPr>
        <p:spPr bwMode="auto">
          <a:xfrm>
            <a:off x="56221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0" name="Line 2056"/>
          <p:cNvSpPr>
            <a:spLocks noChangeShapeType="1"/>
          </p:cNvSpPr>
          <p:nvPr/>
        </p:nvSpPr>
        <p:spPr bwMode="auto">
          <a:xfrm>
            <a:off x="56560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1" name="Line 2057"/>
          <p:cNvSpPr>
            <a:spLocks noChangeShapeType="1"/>
          </p:cNvSpPr>
          <p:nvPr/>
        </p:nvSpPr>
        <p:spPr bwMode="auto">
          <a:xfrm>
            <a:off x="56919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2" name="Line 2058"/>
          <p:cNvSpPr>
            <a:spLocks noChangeShapeType="1"/>
          </p:cNvSpPr>
          <p:nvPr/>
        </p:nvSpPr>
        <p:spPr bwMode="auto">
          <a:xfrm>
            <a:off x="57258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3" name="Line 2059"/>
          <p:cNvSpPr>
            <a:spLocks noChangeShapeType="1"/>
          </p:cNvSpPr>
          <p:nvPr/>
        </p:nvSpPr>
        <p:spPr bwMode="auto">
          <a:xfrm>
            <a:off x="57618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4" name="Line 2060"/>
          <p:cNvSpPr>
            <a:spLocks noChangeShapeType="1"/>
          </p:cNvSpPr>
          <p:nvPr/>
        </p:nvSpPr>
        <p:spPr bwMode="auto">
          <a:xfrm>
            <a:off x="57978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5" name="Line 2061"/>
          <p:cNvSpPr>
            <a:spLocks noChangeShapeType="1"/>
          </p:cNvSpPr>
          <p:nvPr/>
        </p:nvSpPr>
        <p:spPr bwMode="auto">
          <a:xfrm>
            <a:off x="58316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6" name="Line 2062"/>
          <p:cNvSpPr>
            <a:spLocks noChangeShapeType="1"/>
          </p:cNvSpPr>
          <p:nvPr/>
        </p:nvSpPr>
        <p:spPr bwMode="auto">
          <a:xfrm>
            <a:off x="58676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7" name="Line 2063"/>
          <p:cNvSpPr>
            <a:spLocks noChangeShapeType="1"/>
          </p:cNvSpPr>
          <p:nvPr/>
        </p:nvSpPr>
        <p:spPr bwMode="auto">
          <a:xfrm>
            <a:off x="59036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8" name="Line 2064"/>
          <p:cNvSpPr>
            <a:spLocks noChangeShapeType="1"/>
          </p:cNvSpPr>
          <p:nvPr/>
        </p:nvSpPr>
        <p:spPr bwMode="auto">
          <a:xfrm>
            <a:off x="59375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89" name="Line 2065"/>
          <p:cNvSpPr>
            <a:spLocks noChangeShapeType="1"/>
          </p:cNvSpPr>
          <p:nvPr/>
        </p:nvSpPr>
        <p:spPr bwMode="auto">
          <a:xfrm>
            <a:off x="59735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0" name="Line 2066"/>
          <p:cNvSpPr>
            <a:spLocks noChangeShapeType="1"/>
          </p:cNvSpPr>
          <p:nvPr/>
        </p:nvSpPr>
        <p:spPr bwMode="auto">
          <a:xfrm>
            <a:off x="60073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1" name="Line 2067"/>
          <p:cNvSpPr>
            <a:spLocks noChangeShapeType="1"/>
          </p:cNvSpPr>
          <p:nvPr/>
        </p:nvSpPr>
        <p:spPr bwMode="auto">
          <a:xfrm>
            <a:off x="60433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2" name="Line 2068"/>
          <p:cNvSpPr>
            <a:spLocks noChangeShapeType="1"/>
          </p:cNvSpPr>
          <p:nvPr/>
        </p:nvSpPr>
        <p:spPr bwMode="auto">
          <a:xfrm>
            <a:off x="60793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3" name="Line 2069"/>
          <p:cNvSpPr>
            <a:spLocks noChangeShapeType="1"/>
          </p:cNvSpPr>
          <p:nvPr/>
        </p:nvSpPr>
        <p:spPr bwMode="auto">
          <a:xfrm>
            <a:off x="61132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4" name="Line 2070"/>
          <p:cNvSpPr>
            <a:spLocks noChangeShapeType="1"/>
          </p:cNvSpPr>
          <p:nvPr/>
        </p:nvSpPr>
        <p:spPr bwMode="auto">
          <a:xfrm>
            <a:off x="61491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5" name="Line 2071"/>
          <p:cNvSpPr>
            <a:spLocks noChangeShapeType="1"/>
          </p:cNvSpPr>
          <p:nvPr/>
        </p:nvSpPr>
        <p:spPr bwMode="auto">
          <a:xfrm>
            <a:off x="61851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6" name="Line 2072"/>
          <p:cNvSpPr>
            <a:spLocks noChangeShapeType="1"/>
          </p:cNvSpPr>
          <p:nvPr/>
        </p:nvSpPr>
        <p:spPr bwMode="auto">
          <a:xfrm>
            <a:off x="62190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7" name="Line 2073"/>
          <p:cNvSpPr>
            <a:spLocks noChangeShapeType="1"/>
          </p:cNvSpPr>
          <p:nvPr/>
        </p:nvSpPr>
        <p:spPr bwMode="auto">
          <a:xfrm>
            <a:off x="62550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8" name="Line 2074"/>
          <p:cNvSpPr>
            <a:spLocks noChangeShapeType="1"/>
          </p:cNvSpPr>
          <p:nvPr/>
        </p:nvSpPr>
        <p:spPr bwMode="auto">
          <a:xfrm>
            <a:off x="62888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099" name="Line 2075"/>
          <p:cNvSpPr>
            <a:spLocks noChangeShapeType="1"/>
          </p:cNvSpPr>
          <p:nvPr/>
        </p:nvSpPr>
        <p:spPr bwMode="auto">
          <a:xfrm>
            <a:off x="63248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0" name="Line 2076"/>
          <p:cNvSpPr>
            <a:spLocks noChangeShapeType="1"/>
          </p:cNvSpPr>
          <p:nvPr/>
        </p:nvSpPr>
        <p:spPr bwMode="auto">
          <a:xfrm>
            <a:off x="63608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1" name="Line 2077"/>
          <p:cNvSpPr>
            <a:spLocks noChangeShapeType="1"/>
          </p:cNvSpPr>
          <p:nvPr/>
        </p:nvSpPr>
        <p:spPr bwMode="auto">
          <a:xfrm>
            <a:off x="63947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2" name="Line 2078"/>
          <p:cNvSpPr>
            <a:spLocks noChangeShapeType="1"/>
          </p:cNvSpPr>
          <p:nvPr/>
        </p:nvSpPr>
        <p:spPr bwMode="auto">
          <a:xfrm>
            <a:off x="64307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3" name="Line 2079"/>
          <p:cNvSpPr>
            <a:spLocks noChangeShapeType="1"/>
          </p:cNvSpPr>
          <p:nvPr/>
        </p:nvSpPr>
        <p:spPr bwMode="auto">
          <a:xfrm>
            <a:off x="64666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4" name="Line 2080"/>
          <p:cNvSpPr>
            <a:spLocks noChangeShapeType="1"/>
          </p:cNvSpPr>
          <p:nvPr/>
        </p:nvSpPr>
        <p:spPr bwMode="auto">
          <a:xfrm>
            <a:off x="65005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5" name="Line 2081"/>
          <p:cNvSpPr>
            <a:spLocks noChangeShapeType="1"/>
          </p:cNvSpPr>
          <p:nvPr/>
        </p:nvSpPr>
        <p:spPr bwMode="auto">
          <a:xfrm>
            <a:off x="65365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6" name="Line 2082"/>
          <p:cNvSpPr>
            <a:spLocks noChangeShapeType="1"/>
          </p:cNvSpPr>
          <p:nvPr/>
        </p:nvSpPr>
        <p:spPr bwMode="auto">
          <a:xfrm>
            <a:off x="65725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7" name="Line 2083"/>
          <p:cNvSpPr>
            <a:spLocks noChangeShapeType="1"/>
          </p:cNvSpPr>
          <p:nvPr/>
        </p:nvSpPr>
        <p:spPr bwMode="auto">
          <a:xfrm>
            <a:off x="66063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8" name="Line 2084"/>
          <p:cNvSpPr>
            <a:spLocks noChangeShapeType="1"/>
          </p:cNvSpPr>
          <p:nvPr/>
        </p:nvSpPr>
        <p:spPr bwMode="auto">
          <a:xfrm>
            <a:off x="66423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09" name="Line 2085"/>
          <p:cNvSpPr>
            <a:spLocks noChangeShapeType="1"/>
          </p:cNvSpPr>
          <p:nvPr/>
        </p:nvSpPr>
        <p:spPr bwMode="auto">
          <a:xfrm>
            <a:off x="66762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0" name="Line 2086"/>
          <p:cNvSpPr>
            <a:spLocks noChangeShapeType="1"/>
          </p:cNvSpPr>
          <p:nvPr/>
        </p:nvSpPr>
        <p:spPr bwMode="auto">
          <a:xfrm>
            <a:off x="67122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1" name="Line 2087"/>
          <p:cNvSpPr>
            <a:spLocks noChangeShapeType="1"/>
          </p:cNvSpPr>
          <p:nvPr/>
        </p:nvSpPr>
        <p:spPr bwMode="auto">
          <a:xfrm>
            <a:off x="67482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2" name="Line 2088"/>
          <p:cNvSpPr>
            <a:spLocks noChangeShapeType="1"/>
          </p:cNvSpPr>
          <p:nvPr/>
        </p:nvSpPr>
        <p:spPr bwMode="auto">
          <a:xfrm>
            <a:off x="67820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3" name="Line 2089"/>
          <p:cNvSpPr>
            <a:spLocks noChangeShapeType="1"/>
          </p:cNvSpPr>
          <p:nvPr/>
        </p:nvSpPr>
        <p:spPr bwMode="auto">
          <a:xfrm>
            <a:off x="68180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4" name="Line 2090"/>
          <p:cNvSpPr>
            <a:spLocks noChangeShapeType="1"/>
          </p:cNvSpPr>
          <p:nvPr/>
        </p:nvSpPr>
        <p:spPr bwMode="auto">
          <a:xfrm>
            <a:off x="68540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5" name="Line 2091"/>
          <p:cNvSpPr>
            <a:spLocks noChangeShapeType="1"/>
          </p:cNvSpPr>
          <p:nvPr/>
        </p:nvSpPr>
        <p:spPr bwMode="auto">
          <a:xfrm>
            <a:off x="68879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6" name="Line 2092"/>
          <p:cNvSpPr>
            <a:spLocks noChangeShapeType="1"/>
          </p:cNvSpPr>
          <p:nvPr/>
        </p:nvSpPr>
        <p:spPr bwMode="auto">
          <a:xfrm>
            <a:off x="69238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7" name="Line 2093"/>
          <p:cNvSpPr>
            <a:spLocks noChangeShapeType="1"/>
          </p:cNvSpPr>
          <p:nvPr/>
        </p:nvSpPr>
        <p:spPr bwMode="auto">
          <a:xfrm>
            <a:off x="69577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8" name="Line 2094"/>
          <p:cNvSpPr>
            <a:spLocks noChangeShapeType="1"/>
          </p:cNvSpPr>
          <p:nvPr/>
        </p:nvSpPr>
        <p:spPr bwMode="auto">
          <a:xfrm>
            <a:off x="69937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19" name="Line 2095"/>
          <p:cNvSpPr>
            <a:spLocks noChangeShapeType="1"/>
          </p:cNvSpPr>
          <p:nvPr/>
        </p:nvSpPr>
        <p:spPr bwMode="auto">
          <a:xfrm>
            <a:off x="70297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0" name="Line 2096"/>
          <p:cNvSpPr>
            <a:spLocks noChangeShapeType="1"/>
          </p:cNvSpPr>
          <p:nvPr/>
        </p:nvSpPr>
        <p:spPr bwMode="auto">
          <a:xfrm>
            <a:off x="70635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1" name="Line 2097"/>
          <p:cNvSpPr>
            <a:spLocks noChangeShapeType="1"/>
          </p:cNvSpPr>
          <p:nvPr/>
        </p:nvSpPr>
        <p:spPr bwMode="auto">
          <a:xfrm>
            <a:off x="70995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2" name="Line 2098"/>
          <p:cNvSpPr>
            <a:spLocks noChangeShapeType="1"/>
          </p:cNvSpPr>
          <p:nvPr/>
        </p:nvSpPr>
        <p:spPr bwMode="auto">
          <a:xfrm>
            <a:off x="71355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3" name="Line 2099"/>
          <p:cNvSpPr>
            <a:spLocks noChangeShapeType="1"/>
          </p:cNvSpPr>
          <p:nvPr/>
        </p:nvSpPr>
        <p:spPr bwMode="auto">
          <a:xfrm>
            <a:off x="71694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4" name="Line 2100"/>
          <p:cNvSpPr>
            <a:spLocks noChangeShapeType="1"/>
          </p:cNvSpPr>
          <p:nvPr/>
        </p:nvSpPr>
        <p:spPr bwMode="auto">
          <a:xfrm>
            <a:off x="72054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5" name="Line 2101"/>
          <p:cNvSpPr>
            <a:spLocks noChangeShapeType="1"/>
          </p:cNvSpPr>
          <p:nvPr/>
        </p:nvSpPr>
        <p:spPr bwMode="auto">
          <a:xfrm>
            <a:off x="72392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6" name="Line 2102"/>
          <p:cNvSpPr>
            <a:spLocks noChangeShapeType="1"/>
          </p:cNvSpPr>
          <p:nvPr/>
        </p:nvSpPr>
        <p:spPr bwMode="auto">
          <a:xfrm>
            <a:off x="72752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7" name="Line 2103"/>
          <p:cNvSpPr>
            <a:spLocks noChangeShapeType="1"/>
          </p:cNvSpPr>
          <p:nvPr/>
        </p:nvSpPr>
        <p:spPr bwMode="auto">
          <a:xfrm>
            <a:off x="73112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8" name="Line 2104"/>
          <p:cNvSpPr>
            <a:spLocks noChangeShapeType="1"/>
          </p:cNvSpPr>
          <p:nvPr/>
        </p:nvSpPr>
        <p:spPr bwMode="auto">
          <a:xfrm>
            <a:off x="73451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29" name="Line 2105"/>
          <p:cNvSpPr>
            <a:spLocks noChangeShapeType="1"/>
          </p:cNvSpPr>
          <p:nvPr/>
        </p:nvSpPr>
        <p:spPr bwMode="auto">
          <a:xfrm>
            <a:off x="73810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0" name="Line 2106"/>
          <p:cNvSpPr>
            <a:spLocks noChangeShapeType="1"/>
          </p:cNvSpPr>
          <p:nvPr/>
        </p:nvSpPr>
        <p:spPr bwMode="auto">
          <a:xfrm>
            <a:off x="74170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1" name="Line 2107"/>
          <p:cNvSpPr>
            <a:spLocks noChangeShapeType="1"/>
          </p:cNvSpPr>
          <p:nvPr/>
        </p:nvSpPr>
        <p:spPr bwMode="auto">
          <a:xfrm>
            <a:off x="74509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2" name="Line 2108"/>
          <p:cNvSpPr>
            <a:spLocks noChangeShapeType="1"/>
          </p:cNvSpPr>
          <p:nvPr/>
        </p:nvSpPr>
        <p:spPr bwMode="auto">
          <a:xfrm>
            <a:off x="74869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3" name="Line 2109"/>
          <p:cNvSpPr>
            <a:spLocks noChangeShapeType="1"/>
          </p:cNvSpPr>
          <p:nvPr/>
        </p:nvSpPr>
        <p:spPr bwMode="auto">
          <a:xfrm>
            <a:off x="75207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4" name="Line 2110"/>
          <p:cNvSpPr>
            <a:spLocks noChangeShapeType="1"/>
          </p:cNvSpPr>
          <p:nvPr/>
        </p:nvSpPr>
        <p:spPr bwMode="auto">
          <a:xfrm>
            <a:off x="75567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5" name="Line 2111"/>
          <p:cNvSpPr>
            <a:spLocks noChangeShapeType="1"/>
          </p:cNvSpPr>
          <p:nvPr/>
        </p:nvSpPr>
        <p:spPr bwMode="auto">
          <a:xfrm>
            <a:off x="75927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6" name="Line 2112"/>
          <p:cNvSpPr>
            <a:spLocks noChangeShapeType="1"/>
          </p:cNvSpPr>
          <p:nvPr/>
        </p:nvSpPr>
        <p:spPr bwMode="auto">
          <a:xfrm>
            <a:off x="76266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7" name="Line 2113"/>
          <p:cNvSpPr>
            <a:spLocks noChangeShapeType="1"/>
          </p:cNvSpPr>
          <p:nvPr/>
        </p:nvSpPr>
        <p:spPr bwMode="auto">
          <a:xfrm>
            <a:off x="76626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8" name="Line 2114"/>
          <p:cNvSpPr>
            <a:spLocks noChangeShapeType="1"/>
          </p:cNvSpPr>
          <p:nvPr/>
        </p:nvSpPr>
        <p:spPr bwMode="auto">
          <a:xfrm>
            <a:off x="76985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39" name="Line 2115"/>
          <p:cNvSpPr>
            <a:spLocks noChangeShapeType="1"/>
          </p:cNvSpPr>
          <p:nvPr/>
        </p:nvSpPr>
        <p:spPr bwMode="auto">
          <a:xfrm>
            <a:off x="77324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0" name="Line 2116"/>
          <p:cNvSpPr>
            <a:spLocks noChangeShapeType="1"/>
          </p:cNvSpPr>
          <p:nvPr/>
        </p:nvSpPr>
        <p:spPr bwMode="auto">
          <a:xfrm>
            <a:off x="77684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1" name="Line 2117"/>
          <p:cNvSpPr>
            <a:spLocks noChangeShapeType="1"/>
          </p:cNvSpPr>
          <p:nvPr/>
        </p:nvSpPr>
        <p:spPr bwMode="auto">
          <a:xfrm>
            <a:off x="78044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2" name="Line 2118"/>
          <p:cNvSpPr>
            <a:spLocks noChangeShapeType="1"/>
          </p:cNvSpPr>
          <p:nvPr/>
        </p:nvSpPr>
        <p:spPr bwMode="auto">
          <a:xfrm>
            <a:off x="78382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3" name="Line 2119"/>
          <p:cNvSpPr>
            <a:spLocks noChangeShapeType="1"/>
          </p:cNvSpPr>
          <p:nvPr/>
        </p:nvSpPr>
        <p:spPr bwMode="auto">
          <a:xfrm>
            <a:off x="78742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4" name="Line 2120"/>
          <p:cNvSpPr>
            <a:spLocks noChangeShapeType="1"/>
          </p:cNvSpPr>
          <p:nvPr/>
        </p:nvSpPr>
        <p:spPr bwMode="auto">
          <a:xfrm>
            <a:off x="79081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5" name="Line 2121"/>
          <p:cNvSpPr>
            <a:spLocks noChangeShapeType="1"/>
          </p:cNvSpPr>
          <p:nvPr/>
        </p:nvSpPr>
        <p:spPr bwMode="auto">
          <a:xfrm>
            <a:off x="79441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6" name="Line 2122"/>
          <p:cNvSpPr>
            <a:spLocks noChangeShapeType="1"/>
          </p:cNvSpPr>
          <p:nvPr/>
        </p:nvSpPr>
        <p:spPr bwMode="auto">
          <a:xfrm>
            <a:off x="79801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7" name="Line 2123"/>
          <p:cNvSpPr>
            <a:spLocks noChangeShapeType="1"/>
          </p:cNvSpPr>
          <p:nvPr/>
        </p:nvSpPr>
        <p:spPr bwMode="auto">
          <a:xfrm>
            <a:off x="80139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8" name="Line 2124"/>
          <p:cNvSpPr>
            <a:spLocks noChangeShapeType="1"/>
          </p:cNvSpPr>
          <p:nvPr/>
        </p:nvSpPr>
        <p:spPr bwMode="auto">
          <a:xfrm>
            <a:off x="80499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49" name="Line 2125"/>
          <p:cNvSpPr>
            <a:spLocks noChangeShapeType="1"/>
          </p:cNvSpPr>
          <p:nvPr/>
        </p:nvSpPr>
        <p:spPr bwMode="auto">
          <a:xfrm>
            <a:off x="80859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0" name="Line 2126"/>
          <p:cNvSpPr>
            <a:spLocks noChangeShapeType="1"/>
          </p:cNvSpPr>
          <p:nvPr/>
        </p:nvSpPr>
        <p:spPr bwMode="auto">
          <a:xfrm>
            <a:off x="81198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1" name="Line 2127"/>
          <p:cNvSpPr>
            <a:spLocks noChangeShapeType="1"/>
          </p:cNvSpPr>
          <p:nvPr/>
        </p:nvSpPr>
        <p:spPr bwMode="auto">
          <a:xfrm>
            <a:off x="81557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2" name="Line 2128"/>
          <p:cNvSpPr>
            <a:spLocks noChangeShapeType="1"/>
          </p:cNvSpPr>
          <p:nvPr/>
        </p:nvSpPr>
        <p:spPr bwMode="auto">
          <a:xfrm>
            <a:off x="81896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3" name="Line 2129"/>
          <p:cNvSpPr>
            <a:spLocks noChangeShapeType="1"/>
          </p:cNvSpPr>
          <p:nvPr/>
        </p:nvSpPr>
        <p:spPr bwMode="auto">
          <a:xfrm>
            <a:off x="82256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4" name="Line 2130"/>
          <p:cNvSpPr>
            <a:spLocks noChangeShapeType="1"/>
          </p:cNvSpPr>
          <p:nvPr/>
        </p:nvSpPr>
        <p:spPr bwMode="auto">
          <a:xfrm>
            <a:off x="82616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5" name="Line 2131"/>
          <p:cNvSpPr>
            <a:spLocks noChangeShapeType="1"/>
          </p:cNvSpPr>
          <p:nvPr/>
        </p:nvSpPr>
        <p:spPr bwMode="auto">
          <a:xfrm>
            <a:off x="82954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6" name="Line 2132"/>
          <p:cNvSpPr>
            <a:spLocks noChangeShapeType="1"/>
          </p:cNvSpPr>
          <p:nvPr/>
        </p:nvSpPr>
        <p:spPr bwMode="auto">
          <a:xfrm>
            <a:off x="83314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7" name="Line 2133"/>
          <p:cNvSpPr>
            <a:spLocks noChangeShapeType="1"/>
          </p:cNvSpPr>
          <p:nvPr/>
        </p:nvSpPr>
        <p:spPr bwMode="auto">
          <a:xfrm>
            <a:off x="83674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8" name="Line 2134"/>
          <p:cNvSpPr>
            <a:spLocks noChangeShapeType="1"/>
          </p:cNvSpPr>
          <p:nvPr/>
        </p:nvSpPr>
        <p:spPr bwMode="auto">
          <a:xfrm>
            <a:off x="840131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59" name="Line 2135"/>
          <p:cNvSpPr>
            <a:spLocks noChangeShapeType="1"/>
          </p:cNvSpPr>
          <p:nvPr/>
        </p:nvSpPr>
        <p:spPr bwMode="auto">
          <a:xfrm>
            <a:off x="84373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60" name="Line 2136"/>
          <p:cNvSpPr>
            <a:spLocks noChangeShapeType="1"/>
          </p:cNvSpPr>
          <p:nvPr/>
        </p:nvSpPr>
        <p:spPr bwMode="auto">
          <a:xfrm>
            <a:off x="84711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61" name="Line 2137"/>
          <p:cNvSpPr>
            <a:spLocks noChangeShapeType="1"/>
          </p:cNvSpPr>
          <p:nvPr/>
        </p:nvSpPr>
        <p:spPr bwMode="auto">
          <a:xfrm>
            <a:off x="850715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62" name="Line 2138"/>
          <p:cNvSpPr>
            <a:spLocks noChangeShapeType="1"/>
          </p:cNvSpPr>
          <p:nvPr/>
        </p:nvSpPr>
        <p:spPr bwMode="auto">
          <a:xfrm>
            <a:off x="85431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63" name="Line 2139"/>
          <p:cNvSpPr>
            <a:spLocks noChangeShapeType="1"/>
          </p:cNvSpPr>
          <p:nvPr/>
        </p:nvSpPr>
        <p:spPr bwMode="auto">
          <a:xfrm>
            <a:off x="8577001"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64" name="Line 2140"/>
          <p:cNvSpPr>
            <a:spLocks noChangeShapeType="1"/>
          </p:cNvSpPr>
          <p:nvPr/>
        </p:nvSpPr>
        <p:spPr bwMode="auto">
          <a:xfrm>
            <a:off x="861298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65" name="Line 2141"/>
          <p:cNvSpPr>
            <a:spLocks noChangeShapeType="1"/>
          </p:cNvSpPr>
          <p:nvPr/>
        </p:nvSpPr>
        <p:spPr bwMode="auto">
          <a:xfrm>
            <a:off x="8648968"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166" name="Line 2142"/>
          <p:cNvSpPr>
            <a:spLocks noChangeShapeType="1"/>
          </p:cNvSpPr>
          <p:nvPr/>
        </p:nvSpPr>
        <p:spPr bwMode="auto">
          <a:xfrm>
            <a:off x="8682835" y="2892627"/>
            <a:ext cx="2117" cy="1191"/>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5" name="Line 2381"/>
          <p:cNvSpPr>
            <a:spLocks noChangeShapeType="1"/>
          </p:cNvSpPr>
          <p:nvPr/>
        </p:nvSpPr>
        <p:spPr bwMode="auto">
          <a:xfrm>
            <a:off x="940069" y="5772749"/>
            <a:ext cx="7770284" cy="1191"/>
          </a:xfrm>
          <a:prstGeom prst="line">
            <a:avLst/>
          </a:prstGeom>
          <a:noFill/>
          <a:ln w="14">
            <a:no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grpSp>
        <p:nvGrpSpPr>
          <p:cNvPr id="6" name="Group 3739"/>
          <p:cNvGrpSpPr/>
          <p:nvPr/>
        </p:nvGrpSpPr>
        <p:grpSpPr>
          <a:xfrm>
            <a:off x="940069" y="2892627"/>
            <a:ext cx="7772401" cy="2881313"/>
            <a:chOff x="685800" y="2865438"/>
            <a:chExt cx="5829301" cy="3841751"/>
          </a:xfrm>
        </p:grpSpPr>
        <p:sp>
          <p:nvSpPr>
            <p:cNvPr id="3373" name="Rectangle 2349"/>
            <p:cNvSpPr>
              <a:spLocks noChangeArrowheads="1"/>
            </p:cNvSpPr>
            <p:nvPr/>
          </p:nvSpPr>
          <p:spPr bwMode="auto">
            <a:xfrm>
              <a:off x="685800" y="2865438"/>
              <a:ext cx="5829300" cy="3840163"/>
            </a:xfrm>
            <a:prstGeom prst="rect">
              <a:avLst/>
            </a:prstGeom>
            <a:noFill/>
            <a:ln w="14">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74" name="Line 2350"/>
            <p:cNvSpPr>
              <a:spLocks noChangeShapeType="1"/>
            </p:cNvSpPr>
            <p:nvPr/>
          </p:nvSpPr>
          <p:spPr bwMode="auto">
            <a:xfrm flipV="1">
              <a:off x="879475"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75" name="Line 2351"/>
            <p:cNvSpPr>
              <a:spLocks noChangeShapeType="1"/>
            </p:cNvSpPr>
            <p:nvPr/>
          </p:nvSpPr>
          <p:spPr bwMode="auto">
            <a:xfrm flipV="1">
              <a:off x="107473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76" name="Line 2352"/>
            <p:cNvSpPr>
              <a:spLocks noChangeShapeType="1"/>
            </p:cNvSpPr>
            <p:nvPr/>
          </p:nvSpPr>
          <p:spPr bwMode="auto">
            <a:xfrm flipV="1">
              <a:off x="1268413"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77" name="Line 2353"/>
            <p:cNvSpPr>
              <a:spLocks noChangeShapeType="1"/>
            </p:cNvSpPr>
            <p:nvPr/>
          </p:nvSpPr>
          <p:spPr bwMode="auto">
            <a:xfrm flipV="1">
              <a:off x="146208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78" name="Line 2354"/>
            <p:cNvSpPr>
              <a:spLocks noChangeShapeType="1"/>
            </p:cNvSpPr>
            <p:nvPr/>
          </p:nvSpPr>
          <p:spPr bwMode="auto">
            <a:xfrm flipV="1">
              <a:off x="1851025"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79" name="Line 2355"/>
            <p:cNvSpPr>
              <a:spLocks noChangeShapeType="1"/>
            </p:cNvSpPr>
            <p:nvPr/>
          </p:nvSpPr>
          <p:spPr bwMode="auto">
            <a:xfrm flipV="1">
              <a:off x="204628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0" name="Line 2356"/>
            <p:cNvSpPr>
              <a:spLocks noChangeShapeType="1"/>
            </p:cNvSpPr>
            <p:nvPr/>
          </p:nvSpPr>
          <p:spPr bwMode="auto">
            <a:xfrm flipV="1">
              <a:off x="2239963"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1" name="Line 2357"/>
            <p:cNvSpPr>
              <a:spLocks noChangeShapeType="1"/>
            </p:cNvSpPr>
            <p:nvPr/>
          </p:nvSpPr>
          <p:spPr bwMode="auto">
            <a:xfrm flipV="1">
              <a:off x="2435225"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2" name="Line 2358"/>
            <p:cNvSpPr>
              <a:spLocks noChangeShapeType="1"/>
            </p:cNvSpPr>
            <p:nvPr/>
          </p:nvSpPr>
          <p:spPr bwMode="auto">
            <a:xfrm flipV="1">
              <a:off x="2822575"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3" name="Line 2359"/>
            <p:cNvSpPr>
              <a:spLocks noChangeShapeType="1"/>
            </p:cNvSpPr>
            <p:nvPr/>
          </p:nvSpPr>
          <p:spPr bwMode="auto">
            <a:xfrm flipV="1">
              <a:off x="301783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4" name="Line 2360"/>
            <p:cNvSpPr>
              <a:spLocks noChangeShapeType="1"/>
            </p:cNvSpPr>
            <p:nvPr/>
          </p:nvSpPr>
          <p:spPr bwMode="auto">
            <a:xfrm flipV="1">
              <a:off x="3211513"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5" name="Line 2361"/>
            <p:cNvSpPr>
              <a:spLocks noChangeShapeType="1"/>
            </p:cNvSpPr>
            <p:nvPr/>
          </p:nvSpPr>
          <p:spPr bwMode="auto">
            <a:xfrm flipV="1">
              <a:off x="340518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6" name="Line 2362"/>
            <p:cNvSpPr>
              <a:spLocks noChangeShapeType="1"/>
            </p:cNvSpPr>
            <p:nvPr/>
          </p:nvSpPr>
          <p:spPr bwMode="auto">
            <a:xfrm flipV="1">
              <a:off x="3794125"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7" name="Line 2363"/>
            <p:cNvSpPr>
              <a:spLocks noChangeShapeType="1"/>
            </p:cNvSpPr>
            <p:nvPr/>
          </p:nvSpPr>
          <p:spPr bwMode="auto">
            <a:xfrm flipV="1">
              <a:off x="3987800"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8" name="Line 2364"/>
            <p:cNvSpPr>
              <a:spLocks noChangeShapeType="1"/>
            </p:cNvSpPr>
            <p:nvPr/>
          </p:nvSpPr>
          <p:spPr bwMode="auto">
            <a:xfrm flipV="1">
              <a:off x="4183063"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89" name="Line 2365"/>
            <p:cNvSpPr>
              <a:spLocks noChangeShapeType="1"/>
            </p:cNvSpPr>
            <p:nvPr/>
          </p:nvSpPr>
          <p:spPr bwMode="auto">
            <a:xfrm flipV="1">
              <a:off x="437673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0" name="Line 2366"/>
            <p:cNvSpPr>
              <a:spLocks noChangeShapeType="1"/>
            </p:cNvSpPr>
            <p:nvPr/>
          </p:nvSpPr>
          <p:spPr bwMode="auto">
            <a:xfrm flipV="1">
              <a:off x="4765675"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1" name="Line 2367"/>
            <p:cNvSpPr>
              <a:spLocks noChangeShapeType="1"/>
            </p:cNvSpPr>
            <p:nvPr/>
          </p:nvSpPr>
          <p:spPr bwMode="auto">
            <a:xfrm flipV="1">
              <a:off x="496093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2" name="Line 2368"/>
            <p:cNvSpPr>
              <a:spLocks noChangeShapeType="1"/>
            </p:cNvSpPr>
            <p:nvPr/>
          </p:nvSpPr>
          <p:spPr bwMode="auto">
            <a:xfrm flipV="1">
              <a:off x="5154613"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3" name="Line 2369"/>
            <p:cNvSpPr>
              <a:spLocks noChangeShapeType="1"/>
            </p:cNvSpPr>
            <p:nvPr/>
          </p:nvSpPr>
          <p:spPr bwMode="auto">
            <a:xfrm flipV="1">
              <a:off x="534828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4" name="Line 2370"/>
            <p:cNvSpPr>
              <a:spLocks noChangeShapeType="1"/>
            </p:cNvSpPr>
            <p:nvPr/>
          </p:nvSpPr>
          <p:spPr bwMode="auto">
            <a:xfrm flipV="1">
              <a:off x="5737225"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5" name="Line 2371"/>
            <p:cNvSpPr>
              <a:spLocks noChangeShapeType="1"/>
            </p:cNvSpPr>
            <p:nvPr/>
          </p:nvSpPr>
          <p:spPr bwMode="auto">
            <a:xfrm flipV="1">
              <a:off x="5930900"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6" name="Line 2372"/>
            <p:cNvSpPr>
              <a:spLocks noChangeShapeType="1"/>
            </p:cNvSpPr>
            <p:nvPr/>
          </p:nvSpPr>
          <p:spPr bwMode="auto">
            <a:xfrm flipV="1">
              <a:off x="6126163"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7" name="Line 2373"/>
            <p:cNvSpPr>
              <a:spLocks noChangeShapeType="1"/>
            </p:cNvSpPr>
            <p:nvPr/>
          </p:nvSpPr>
          <p:spPr bwMode="auto">
            <a:xfrm flipV="1">
              <a:off x="6319838" y="6640513"/>
              <a:ext cx="1588" cy="650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8" name="Line 2374"/>
            <p:cNvSpPr>
              <a:spLocks noChangeShapeType="1"/>
            </p:cNvSpPr>
            <p:nvPr/>
          </p:nvSpPr>
          <p:spPr bwMode="auto">
            <a:xfrm flipV="1">
              <a:off x="685800" y="6597651"/>
              <a:ext cx="1588" cy="107950"/>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99" name="Line 2375"/>
            <p:cNvSpPr>
              <a:spLocks noChangeShapeType="1"/>
            </p:cNvSpPr>
            <p:nvPr/>
          </p:nvSpPr>
          <p:spPr bwMode="auto">
            <a:xfrm flipV="1">
              <a:off x="1657350" y="6597651"/>
              <a:ext cx="1588" cy="107950"/>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0" name="Line 2376"/>
            <p:cNvSpPr>
              <a:spLocks noChangeShapeType="1"/>
            </p:cNvSpPr>
            <p:nvPr/>
          </p:nvSpPr>
          <p:spPr bwMode="auto">
            <a:xfrm flipV="1">
              <a:off x="2628900" y="6597651"/>
              <a:ext cx="1588" cy="107950"/>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1" name="Line 2377"/>
            <p:cNvSpPr>
              <a:spLocks noChangeShapeType="1"/>
            </p:cNvSpPr>
            <p:nvPr/>
          </p:nvSpPr>
          <p:spPr bwMode="auto">
            <a:xfrm flipV="1">
              <a:off x="3600450" y="6597651"/>
              <a:ext cx="1588" cy="107950"/>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2" name="Line 2378"/>
            <p:cNvSpPr>
              <a:spLocks noChangeShapeType="1"/>
            </p:cNvSpPr>
            <p:nvPr/>
          </p:nvSpPr>
          <p:spPr bwMode="auto">
            <a:xfrm flipV="1">
              <a:off x="4572000" y="6597651"/>
              <a:ext cx="1588" cy="107950"/>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3" name="Line 2379"/>
            <p:cNvSpPr>
              <a:spLocks noChangeShapeType="1"/>
            </p:cNvSpPr>
            <p:nvPr/>
          </p:nvSpPr>
          <p:spPr bwMode="auto">
            <a:xfrm flipV="1">
              <a:off x="5543550" y="6597651"/>
              <a:ext cx="1588" cy="107950"/>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4" name="Line 2380"/>
            <p:cNvSpPr>
              <a:spLocks noChangeShapeType="1"/>
            </p:cNvSpPr>
            <p:nvPr/>
          </p:nvSpPr>
          <p:spPr bwMode="auto">
            <a:xfrm flipV="1">
              <a:off x="6513513" y="6597651"/>
              <a:ext cx="1588" cy="107950"/>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6" name="Line 2382"/>
            <p:cNvSpPr>
              <a:spLocks noChangeShapeType="1"/>
            </p:cNvSpPr>
            <p:nvPr/>
          </p:nvSpPr>
          <p:spPr bwMode="auto">
            <a:xfrm>
              <a:off x="685800" y="6513513"/>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7" name="Line 2383"/>
            <p:cNvSpPr>
              <a:spLocks noChangeShapeType="1"/>
            </p:cNvSpPr>
            <p:nvPr/>
          </p:nvSpPr>
          <p:spPr bwMode="auto">
            <a:xfrm>
              <a:off x="685800" y="6321426"/>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8" name="Line 2384"/>
            <p:cNvSpPr>
              <a:spLocks noChangeShapeType="1"/>
            </p:cNvSpPr>
            <p:nvPr/>
          </p:nvSpPr>
          <p:spPr bwMode="auto">
            <a:xfrm>
              <a:off x="685800" y="6129338"/>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09" name="Line 2385"/>
            <p:cNvSpPr>
              <a:spLocks noChangeShapeType="1"/>
            </p:cNvSpPr>
            <p:nvPr/>
          </p:nvSpPr>
          <p:spPr bwMode="auto">
            <a:xfrm>
              <a:off x="685800" y="5937251"/>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0" name="Line 2386"/>
            <p:cNvSpPr>
              <a:spLocks noChangeShapeType="1"/>
            </p:cNvSpPr>
            <p:nvPr/>
          </p:nvSpPr>
          <p:spPr bwMode="auto">
            <a:xfrm>
              <a:off x="685800" y="5553076"/>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1" name="Line 2387"/>
            <p:cNvSpPr>
              <a:spLocks noChangeShapeType="1"/>
            </p:cNvSpPr>
            <p:nvPr/>
          </p:nvSpPr>
          <p:spPr bwMode="auto">
            <a:xfrm>
              <a:off x="685800" y="5360988"/>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2" name="Line 2388"/>
            <p:cNvSpPr>
              <a:spLocks noChangeShapeType="1"/>
            </p:cNvSpPr>
            <p:nvPr/>
          </p:nvSpPr>
          <p:spPr bwMode="auto">
            <a:xfrm>
              <a:off x="685800" y="5168901"/>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3" name="Line 2389"/>
            <p:cNvSpPr>
              <a:spLocks noChangeShapeType="1"/>
            </p:cNvSpPr>
            <p:nvPr/>
          </p:nvSpPr>
          <p:spPr bwMode="auto">
            <a:xfrm>
              <a:off x="685800" y="4976813"/>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4" name="Line 2390"/>
            <p:cNvSpPr>
              <a:spLocks noChangeShapeType="1"/>
            </p:cNvSpPr>
            <p:nvPr/>
          </p:nvSpPr>
          <p:spPr bwMode="auto">
            <a:xfrm>
              <a:off x="685800" y="4592638"/>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5" name="Line 2391"/>
            <p:cNvSpPr>
              <a:spLocks noChangeShapeType="1"/>
            </p:cNvSpPr>
            <p:nvPr/>
          </p:nvSpPr>
          <p:spPr bwMode="auto">
            <a:xfrm>
              <a:off x="685800" y="4400551"/>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6" name="Line 2392"/>
            <p:cNvSpPr>
              <a:spLocks noChangeShapeType="1"/>
            </p:cNvSpPr>
            <p:nvPr/>
          </p:nvSpPr>
          <p:spPr bwMode="auto">
            <a:xfrm>
              <a:off x="685800" y="4208463"/>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7" name="Line 2393"/>
            <p:cNvSpPr>
              <a:spLocks noChangeShapeType="1"/>
            </p:cNvSpPr>
            <p:nvPr/>
          </p:nvSpPr>
          <p:spPr bwMode="auto">
            <a:xfrm>
              <a:off x="685800" y="4016376"/>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8" name="Line 2394"/>
            <p:cNvSpPr>
              <a:spLocks noChangeShapeType="1"/>
            </p:cNvSpPr>
            <p:nvPr/>
          </p:nvSpPr>
          <p:spPr bwMode="auto">
            <a:xfrm>
              <a:off x="685800" y="3632201"/>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19" name="Line 2395"/>
            <p:cNvSpPr>
              <a:spLocks noChangeShapeType="1"/>
            </p:cNvSpPr>
            <p:nvPr/>
          </p:nvSpPr>
          <p:spPr bwMode="auto">
            <a:xfrm>
              <a:off x="685800" y="3440113"/>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0" name="Line 2396"/>
            <p:cNvSpPr>
              <a:spLocks noChangeShapeType="1"/>
            </p:cNvSpPr>
            <p:nvPr/>
          </p:nvSpPr>
          <p:spPr bwMode="auto">
            <a:xfrm>
              <a:off x="685800" y="3249613"/>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1" name="Line 2397"/>
            <p:cNvSpPr>
              <a:spLocks noChangeShapeType="1"/>
            </p:cNvSpPr>
            <p:nvPr/>
          </p:nvSpPr>
          <p:spPr bwMode="auto">
            <a:xfrm>
              <a:off x="685800" y="3057526"/>
              <a:ext cx="63500" cy="1588"/>
            </a:xfrm>
            <a:prstGeom prst="line">
              <a:avLst/>
            </a:prstGeom>
            <a:noFill/>
            <a:ln w="3">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2" name="Line 2398"/>
            <p:cNvSpPr>
              <a:spLocks noChangeShapeType="1"/>
            </p:cNvSpPr>
            <p:nvPr/>
          </p:nvSpPr>
          <p:spPr bwMode="auto">
            <a:xfrm>
              <a:off x="685800" y="6705601"/>
              <a:ext cx="106363" cy="1588"/>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3" name="Line 2399"/>
            <p:cNvSpPr>
              <a:spLocks noChangeShapeType="1"/>
            </p:cNvSpPr>
            <p:nvPr/>
          </p:nvSpPr>
          <p:spPr bwMode="auto">
            <a:xfrm>
              <a:off x="685800" y="5745163"/>
              <a:ext cx="106363" cy="1588"/>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4" name="Line 2400"/>
            <p:cNvSpPr>
              <a:spLocks noChangeShapeType="1"/>
            </p:cNvSpPr>
            <p:nvPr/>
          </p:nvSpPr>
          <p:spPr bwMode="auto">
            <a:xfrm>
              <a:off x="685800" y="4784726"/>
              <a:ext cx="106363" cy="1588"/>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5" name="Line 2401"/>
            <p:cNvSpPr>
              <a:spLocks noChangeShapeType="1"/>
            </p:cNvSpPr>
            <p:nvPr/>
          </p:nvSpPr>
          <p:spPr bwMode="auto">
            <a:xfrm>
              <a:off x="685800" y="3824288"/>
              <a:ext cx="106363" cy="1588"/>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6" name="Line 2402"/>
            <p:cNvSpPr>
              <a:spLocks noChangeShapeType="1"/>
            </p:cNvSpPr>
            <p:nvPr/>
          </p:nvSpPr>
          <p:spPr bwMode="auto">
            <a:xfrm>
              <a:off x="685800" y="2865438"/>
              <a:ext cx="106363" cy="1588"/>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427" name="Line 2403"/>
            <p:cNvSpPr>
              <a:spLocks noChangeShapeType="1"/>
            </p:cNvSpPr>
            <p:nvPr/>
          </p:nvSpPr>
          <p:spPr bwMode="auto">
            <a:xfrm flipV="1">
              <a:off x="685800" y="2865438"/>
              <a:ext cx="1588" cy="3840163"/>
            </a:xfrm>
            <a:prstGeom prst="line">
              <a:avLst/>
            </a:prstGeom>
            <a:noFill/>
            <a:ln w="14">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grpSp>
      <p:sp>
        <p:nvSpPr>
          <p:cNvPr id="3741" name="TextBox 3740"/>
          <p:cNvSpPr txBox="1"/>
          <p:nvPr/>
        </p:nvSpPr>
        <p:spPr>
          <a:xfrm>
            <a:off x="1600200" y="152400"/>
            <a:ext cx="6763352" cy="461665"/>
          </a:xfrm>
          <a:prstGeom prst="rect">
            <a:avLst/>
          </a:prstGeom>
          <a:noFill/>
        </p:spPr>
        <p:txBody>
          <a:bodyPr wrap="square" rtlCol="0">
            <a:spAutoFit/>
          </a:bodyPr>
          <a:lstStyle/>
          <a:p>
            <a:pPr algn="ctr"/>
            <a:r>
              <a:rPr lang="en-US" sz="2400" dirty="0" smtClean="0">
                <a:latin typeface="Arial" pitchFamily="34" charset="0"/>
                <a:cs typeface="Arial" pitchFamily="34" charset="0"/>
              </a:rPr>
              <a:t>Water Level differences for Forecast Scenarios</a:t>
            </a:r>
            <a:endParaRPr lang="en-US" sz="2400" dirty="0">
              <a:latin typeface="Arial" pitchFamily="34" charset="0"/>
              <a:cs typeface="Arial" pitchFamily="34" charset="0"/>
            </a:endParaRPr>
          </a:p>
        </p:txBody>
      </p:sp>
      <p:sp>
        <p:nvSpPr>
          <p:cNvPr id="3742" name="TextBox 3741"/>
          <p:cNvSpPr txBox="1"/>
          <p:nvPr/>
        </p:nvSpPr>
        <p:spPr>
          <a:xfrm>
            <a:off x="2393492" y="6206915"/>
            <a:ext cx="4339650" cy="400110"/>
          </a:xfrm>
          <a:prstGeom prst="rect">
            <a:avLst/>
          </a:prstGeom>
          <a:noFill/>
        </p:spPr>
        <p:txBody>
          <a:bodyPr wrap="none" rtlCol="0">
            <a:spAutoFit/>
          </a:bodyPr>
          <a:lstStyle/>
          <a:p>
            <a:r>
              <a:rPr lang="en-US" sz="2000" b="1" dirty="0" smtClean="0">
                <a:latin typeface="Arial" pitchFamily="34" charset="0"/>
                <a:cs typeface="Arial" pitchFamily="34" charset="0"/>
              </a:rPr>
              <a:t>Distance from River Mouth (miles)</a:t>
            </a:r>
            <a:endParaRPr lang="en-US" sz="2000" b="1" dirty="0">
              <a:latin typeface="Arial" pitchFamily="34" charset="0"/>
              <a:cs typeface="Arial" pitchFamily="34" charset="0"/>
            </a:endParaRPr>
          </a:p>
        </p:txBody>
      </p:sp>
      <p:sp>
        <p:nvSpPr>
          <p:cNvPr id="3743" name="TextBox 3742"/>
          <p:cNvSpPr txBox="1"/>
          <p:nvPr/>
        </p:nvSpPr>
        <p:spPr>
          <a:xfrm rot="16200000">
            <a:off x="-1443559" y="4103755"/>
            <a:ext cx="3405228" cy="400110"/>
          </a:xfrm>
          <a:prstGeom prst="rect">
            <a:avLst/>
          </a:prstGeom>
          <a:noFill/>
        </p:spPr>
        <p:txBody>
          <a:bodyPr wrap="none" rtlCol="0">
            <a:spAutoFit/>
          </a:bodyPr>
          <a:lstStyle/>
          <a:p>
            <a:r>
              <a:rPr lang="en-US" sz="2000" b="1" dirty="0" smtClean="0">
                <a:latin typeface="Arial" pitchFamily="34" charset="0"/>
                <a:cs typeface="Arial" pitchFamily="34" charset="0"/>
              </a:rPr>
              <a:t>Water Level Difference (in)</a:t>
            </a:r>
            <a:endParaRPr lang="en-US" sz="2000" b="1" dirty="0">
              <a:latin typeface="Arial" pitchFamily="34" charset="0"/>
              <a:cs typeface="Arial" pitchFamily="34" charset="0"/>
            </a:endParaRPr>
          </a:p>
        </p:txBody>
      </p:sp>
      <p:sp>
        <p:nvSpPr>
          <p:cNvPr id="3745" name="TextBox 3744"/>
          <p:cNvSpPr txBox="1"/>
          <p:nvPr/>
        </p:nvSpPr>
        <p:spPr>
          <a:xfrm>
            <a:off x="523680" y="2770864"/>
            <a:ext cx="298480"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6</a:t>
            </a:r>
            <a:endParaRPr lang="en-US" sz="1600" dirty="0">
              <a:latin typeface="Arial" pitchFamily="34" charset="0"/>
              <a:cs typeface="Arial" pitchFamily="34" charset="0"/>
            </a:endParaRPr>
          </a:p>
        </p:txBody>
      </p:sp>
      <p:sp>
        <p:nvSpPr>
          <p:cNvPr id="3746" name="TextBox 3745"/>
          <p:cNvSpPr txBox="1"/>
          <p:nvPr/>
        </p:nvSpPr>
        <p:spPr>
          <a:xfrm>
            <a:off x="523680" y="3471094"/>
            <a:ext cx="298480"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4</a:t>
            </a:r>
            <a:endParaRPr lang="en-US" sz="1600" dirty="0">
              <a:latin typeface="Arial" pitchFamily="34" charset="0"/>
              <a:cs typeface="Arial" pitchFamily="34" charset="0"/>
            </a:endParaRPr>
          </a:p>
        </p:txBody>
      </p:sp>
      <p:sp>
        <p:nvSpPr>
          <p:cNvPr id="3747" name="TextBox 3746"/>
          <p:cNvSpPr txBox="1"/>
          <p:nvPr/>
        </p:nvSpPr>
        <p:spPr>
          <a:xfrm>
            <a:off x="523680" y="4185762"/>
            <a:ext cx="298480"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2</a:t>
            </a:r>
            <a:endParaRPr lang="en-US" sz="1600" dirty="0">
              <a:latin typeface="Arial" pitchFamily="34" charset="0"/>
              <a:cs typeface="Arial" pitchFamily="34" charset="0"/>
            </a:endParaRPr>
          </a:p>
        </p:txBody>
      </p:sp>
      <p:sp>
        <p:nvSpPr>
          <p:cNvPr id="3748" name="TextBox 3747"/>
          <p:cNvSpPr txBox="1"/>
          <p:nvPr/>
        </p:nvSpPr>
        <p:spPr>
          <a:xfrm>
            <a:off x="523680" y="4914867"/>
            <a:ext cx="298480"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0</a:t>
            </a:r>
            <a:endParaRPr lang="en-US" sz="1600" dirty="0">
              <a:latin typeface="Arial" pitchFamily="34" charset="0"/>
              <a:cs typeface="Arial" pitchFamily="34" charset="0"/>
            </a:endParaRPr>
          </a:p>
        </p:txBody>
      </p:sp>
      <p:sp>
        <p:nvSpPr>
          <p:cNvPr id="3749" name="TextBox 3748"/>
          <p:cNvSpPr txBox="1"/>
          <p:nvPr/>
        </p:nvSpPr>
        <p:spPr>
          <a:xfrm>
            <a:off x="446736" y="5629535"/>
            <a:ext cx="367408" cy="338554"/>
          </a:xfrm>
          <a:prstGeom prst="rect">
            <a:avLst/>
          </a:prstGeom>
          <a:noFill/>
          <a:ln>
            <a:noFill/>
          </a:ln>
        </p:spPr>
        <p:txBody>
          <a:bodyPr wrap="none" rtlCol="0">
            <a:spAutoFit/>
          </a:bodyPr>
          <a:lstStyle/>
          <a:p>
            <a:r>
              <a:rPr lang="en-US" sz="1600" dirty="0" smtClean="0">
                <a:latin typeface="Arial" pitchFamily="34" charset="0"/>
                <a:cs typeface="Arial" pitchFamily="34" charset="0"/>
              </a:rPr>
              <a:t>-2</a:t>
            </a:r>
            <a:endParaRPr lang="en-US" sz="1600" dirty="0">
              <a:latin typeface="Arial" pitchFamily="34" charset="0"/>
              <a:cs typeface="Arial" pitchFamily="34" charset="0"/>
            </a:endParaRPr>
          </a:p>
        </p:txBody>
      </p:sp>
      <p:sp>
        <p:nvSpPr>
          <p:cNvPr id="3751" name="TextBox 3750"/>
          <p:cNvSpPr txBox="1"/>
          <p:nvPr/>
        </p:nvSpPr>
        <p:spPr>
          <a:xfrm rot="16200000">
            <a:off x="1468942" y="2323898"/>
            <a:ext cx="889987" cy="369332"/>
          </a:xfrm>
          <a:prstGeom prst="rect">
            <a:avLst/>
          </a:prstGeom>
          <a:noFill/>
        </p:spPr>
        <p:txBody>
          <a:bodyPr wrap="none" rtlCol="0">
            <a:spAutoFit/>
          </a:bodyPr>
          <a:lstStyle/>
          <a:p>
            <a:r>
              <a:rPr lang="en-US" sz="1800" dirty="0" smtClean="0">
                <a:latin typeface="Arial" pitchFamily="34" charset="0"/>
                <a:cs typeface="Arial" pitchFamily="34" charset="0"/>
              </a:rPr>
              <a:t>Acosta</a:t>
            </a:r>
            <a:endParaRPr lang="en-US" sz="1800" dirty="0">
              <a:latin typeface="Arial" pitchFamily="34" charset="0"/>
              <a:cs typeface="Arial" pitchFamily="34" charset="0"/>
            </a:endParaRPr>
          </a:p>
        </p:txBody>
      </p:sp>
      <p:sp>
        <p:nvSpPr>
          <p:cNvPr id="3752" name="TextBox 3751"/>
          <p:cNvSpPr txBox="1"/>
          <p:nvPr/>
        </p:nvSpPr>
        <p:spPr>
          <a:xfrm rot="16200000">
            <a:off x="2589889" y="2285426"/>
            <a:ext cx="966931" cy="369332"/>
          </a:xfrm>
          <a:prstGeom prst="rect">
            <a:avLst/>
          </a:prstGeom>
          <a:noFill/>
        </p:spPr>
        <p:txBody>
          <a:bodyPr wrap="none" rtlCol="0">
            <a:spAutoFit/>
          </a:bodyPr>
          <a:lstStyle/>
          <a:p>
            <a:r>
              <a:rPr lang="en-US" sz="1800" dirty="0" smtClean="0">
                <a:latin typeface="Arial" pitchFamily="34" charset="0"/>
                <a:cs typeface="Arial" pitchFamily="34" charset="0"/>
              </a:rPr>
              <a:t>Shands</a:t>
            </a:r>
            <a:endParaRPr lang="en-US" sz="1800" dirty="0">
              <a:latin typeface="Arial" pitchFamily="34" charset="0"/>
              <a:cs typeface="Arial" pitchFamily="34" charset="0"/>
            </a:endParaRPr>
          </a:p>
        </p:txBody>
      </p:sp>
      <p:sp>
        <p:nvSpPr>
          <p:cNvPr id="3753" name="TextBox 3752"/>
          <p:cNvSpPr txBox="1"/>
          <p:nvPr/>
        </p:nvSpPr>
        <p:spPr>
          <a:xfrm rot="16200000">
            <a:off x="4837419" y="2009710"/>
            <a:ext cx="1518364" cy="369332"/>
          </a:xfrm>
          <a:prstGeom prst="rect">
            <a:avLst/>
          </a:prstGeom>
          <a:noFill/>
        </p:spPr>
        <p:txBody>
          <a:bodyPr wrap="none" rtlCol="0">
            <a:spAutoFit/>
          </a:bodyPr>
          <a:lstStyle/>
          <a:p>
            <a:r>
              <a:rPr lang="en-US" sz="1800" dirty="0" smtClean="0">
                <a:latin typeface="Arial" pitchFamily="34" charset="0"/>
                <a:cs typeface="Arial" pitchFamily="34" charset="0"/>
              </a:rPr>
              <a:t>Lake George</a:t>
            </a:r>
            <a:endParaRPr lang="en-US" sz="1800" dirty="0">
              <a:latin typeface="Arial" pitchFamily="34" charset="0"/>
              <a:cs typeface="Arial" pitchFamily="34" charset="0"/>
            </a:endParaRPr>
          </a:p>
        </p:txBody>
      </p:sp>
      <p:sp>
        <p:nvSpPr>
          <p:cNvPr id="3754" name="TextBox 3753"/>
          <p:cNvSpPr txBox="1"/>
          <p:nvPr/>
        </p:nvSpPr>
        <p:spPr>
          <a:xfrm rot="16200000">
            <a:off x="6896895" y="2003298"/>
            <a:ext cx="1531188" cy="369332"/>
          </a:xfrm>
          <a:prstGeom prst="rect">
            <a:avLst/>
          </a:prstGeom>
          <a:noFill/>
        </p:spPr>
        <p:txBody>
          <a:bodyPr wrap="none" rtlCol="0">
            <a:spAutoFit/>
          </a:bodyPr>
          <a:lstStyle/>
          <a:p>
            <a:r>
              <a:rPr lang="en-US" sz="1800" dirty="0" smtClean="0">
                <a:latin typeface="Arial" pitchFamily="34" charset="0"/>
                <a:cs typeface="Arial" pitchFamily="34" charset="0"/>
              </a:rPr>
              <a:t>Lake Monroe</a:t>
            </a:r>
            <a:endParaRPr lang="en-US" sz="1800" dirty="0">
              <a:latin typeface="Arial" pitchFamily="34" charset="0"/>
              <a:cs typeface="Arial" pitchFamily="34" charset="0"/>
            </a:endParaRPr>
          </a:p>
        </p:txBody>
      </p:sp>
      <p:sp>
        <p:nvSpPr>
          <p:cNvPr id="3755" name="TextBox 3754"/>
          <p:cNvSpPr txBox="1"/>
          <p:nvPr/>
        </p:nvSpPr>
        <p:spPr>
          <a:xfrm rot="16200000">
            <a:off x="7887054" y="2022534"/>
            <a:ext cx="1492716" cy="369332"/>
          </a:xfrm>
          <a:prstGeom prst="rect">
            <a:avLst/>
          </a:prstGeom>
          <a:noFill/>
        </p:spPr>
        <p:txBody>
          <a:bodyPr wrap="none" rtlCol="0">
            <a:spAutoFit/>
          </a:bodyPr>
          <a:lstStyle/>
          <a:p>
            <a:r>
              <a:rPr lang="en-US" sz="1800" dirty="0" smtClean="0">
                <a:latin typeface="Arial" pitchFamily="34" charset="0"/>
                <a:cs typeface="Arial" pitchFamily="34" charset="0"/>
              </a:rPr>
              <a:t>Lake Harney</a:t>
            </a:r>
            <a:endParaRPr lang="en-US" sz="1800" dirty="0">
              <a:latin typeface="Arial" pitchFamily="34" charset="0"/>
              <a:cs typeface="Arial" pitchFamily="34" charset="0"/>
            </a:endParaRPr>
          </a:p>
        </p:txBody>
      </p:sp>
      <p:sp>
        <p:nvSpPr>
          <p:cNvPr id="3760" name="Rectangle 3759"/>
          <p:cNvSpPr/>
          <p:nvPr/>
        </p:nvSpPr>
        <p:spPr>
          <a:xfrm>
            <a:off x="304800" y="694904"/>
            <a:ext cx="3869480" cy="1150956"/>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grpSp>
        <p:nvGrpSpPr>
          <p:cNvPr id="7" name="Group 557"/>
          <p:cNvGrpSpPr/>
          <p:nvPr/>
        </p:nvGrpSpPr>
        <p:grpSpPr>
          <a:xfrm>
            <a:off x="503948" y="1280000"/>
            <a:ext cx="8178887" cy="3770040"/>
            <a:chOff x="503948" y="1280000"/>
            <a:chExt cx="8178887" cy="3770040"/>
          </a:xfrm>
        </p:grpSpPr>
        <p:grpSp>
          <p:nvGrpSpPr>
            <p:cNvPr id="8" name="Group 556"/>
            <p:cNvGrpSpPr/>
            <p:nvPr/>
          </p:nvGrpSpPr>
          <p:grpSpPr>
            <a:xfrm>
              <a:off x="1932785" y="4980983"/>
              <a:ext cx="6750050" cy="69057"/>
              <a:chOff x="1932785" y="4980983"/>
              <a:chExt cx="6750050" cy="69057"/>
            </a:xfrm>
          </p:grpSpPr>
          <p:sp>
            <p:nvSpPr>
              <p:cNvPr id="3167" name="Line 2143"/>
              <p:cNvSpPr>
                <a:spLocks noChangeShapeType="1"/>
              </p:cNvSpPr>
              <p:nvPr/>
            </p:nvSpPr>
            <p:spPr bwMode="auto">
              <a:xfrm flipV="1">
                <a:off x="1932785" y="5047658"/>
                <a:ext cx="220133"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68" name="Line 2144"/>
              <p:cNvSpPr>
                <a:spLocks noChangeShapeType="1"/>
              </p:cNvSpPr>
              <p:nvPr/>
            </p:nvSpPr>
            <p:spPr bwMode="auto">
              <a:xfrm>
                <a:off x="2152918" y="5047658"/>
                <a:ext cx="319617"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69" name="Line 2145"/>
              <p:cNvSpPr>
                <a:spLocks noChangeShapeType="1"/>
              </p:cNvSpPr>
              <p:nvPr/>
            </p:nvSpPr>
            <p:spPr bwMode="auto">
              <a:xfrm>
                <a:off x="2472535" y="5048849"/>
                <a:ext cx="249767"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0" name="Line 2146"/>
              <p:cNvSpPr>
                <a:spLocks noChangeShapeType="1"/>
              </p:cNvSpPr>
              <p:nvPr/>
            </p:nvSpPr>
            <p:spPr bwMode="auto">
              <a:xfrm>
                <a:off x="2722301" y="5048849"/>
                <a:ext cx="302683"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1" name="Line 2147"/>
              <p:cNvSpPr>
                <a:spLocks noChangeShapeType="1"/>
              </p:cNvSpPr>
              <p:nvPr/>
            </p:nvSpPr>
            <p:spPr bwMode="auto">
              <a:xfrm>
                <a:off x="3024985" y="5048849"/>
                <a:ext cx="292100"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2" name="Line 2148"/>
              <p:cNvSpPr>
                <a:spLocks noChangeShapeType="1"/>
              </p:cNvSpPr>
              <p:nvPr/>
            </p:nvSpPr>
            <p:spPr bwMode="auto">
              <a:xfrm flipV="1">
                <a:off x="3317085" y="5047658"/>
                <a:ext cx="292100"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3" name="Line 2149"/>
              <p:cNvSpPr>
                <a:spLocks noChangeShapeType="1"/>
              </p:cNvSpPr>
              <p:nvPr/>
            </p:nvSpPr>
            <p:spPr bwMode="auto">
              <a:xfrm>
                <a:off x="3609185" y="5047658"/>
                <a:ext cx="313267"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4" name="Line 2150"/>
              <p:cNvSpPr>
                <a:spLocks noChangeShapeType="1"/>
              </p:cNvSpPr>
              <p:nvPr/>
            </p:nvSpPr>
            <p:spPr bwMode="auto">
              <a:xfrm flipV="1">
                <a:off x="3922451" y="5046467"/>
                <a:ext cx="683683"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5" name="Line 2151"/>
              <p:cNvSpPr>
                <a:spLocks noChangeShapeType="1"/>
              </p:cNvSpPr>
              <p:nvPr/>
            </p:nvSpPr>
            <p:spPr bwMode="auto">
              <a:xfrm flipV="1">
                <a:off x="4606135" y="5044086"/>
                <a:ext cx="590550" cy="238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6" name="Line 2152"/>
              <p:cNvSpPr>
                <a:spLocks noChangeShapeType="1"/>
              </p:cNvSpPr>
              <p:nvPr/>
            </p:nvSpPr>
            <p:spPr bwMode="auto">
              <a:xfrm flipV="1">
                <a:off x="5196685" y="5042896"/>
                <a:ext cx="419100"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7" name="Line 2153"/>
              <p:cNvSpPr>
                <a:spLocks noChangeShapeType="1"/>
              </p:cNvSpPr>
              <p:nvPr/>
            </p:nvSpPr>
            <p:spPr bwMode="auto">
              <a:xfrm flipV="1">
                <a:off x="5615785" y="5039324"/>
                <a:ext cx="520700" cy="3572"/>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8" name="Line 2154"/>
              <p:cNvSpPr>
                <a:spLocks noChangeShapeType="1"/>
              </p:cNvSpPr>
              <p:nvPr/>
            </p:nvSpPr>
            <p:spPr bwMode="auto">
              <a:xfrm flipV="1">
                <a:off x="6136485" y="5029799"/>
                <a:ext cx="675217" cy="9525"/>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79" name="Line 2155"/>
              <p:cNvSpPr>
                <a:spLocks noChangeShapeType="1"/>
              </p:cNvSpPr>
              <p:nvPr/>
            </p:nvSpPr>
            <p:spPr bwMode="auto">
              <a:xfrm flipV="1">
                <a:off x="6811701" y="5022655"/>
                <a:ext cx="332317" cy="7144"/>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81" name="Line 2157"/>
              <p:cNvSpPr>
                <a:spLocks noChangeShapeType="1"/>
              </p:cNvSpPr>
              <p:nvPr/>
            </p:nvSpPr>
            <p:spPr bwMode="auto">
              <a:xfrm flipV="1">
                <a:off x="7467868" y="5011939"/>
                <a:ext cx="245533"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82" name="Line 2158"/>
              <p:cNvSpPr>
                <a:spLocks noChangeShapeType="1"/>
              </p:cNvSpPr>
              <p:nvPr/>
            </p:nvSpPr>
            <p:spPr bwMode="auto">
              <a:xfrm flipV="1">
                <a:off x="7713401" y="5010749"/>
                <a:ext cx="139700"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83" name="Line 2159"/>
              <p:cNvSpPr>
                <a:spLocks noChangeShapeType="1"/>
              </p:cNvSpPr>
              <p:nvPr/>
            </p:nvSpPr>
            <p:spPr bwMode="auto">
              <a:xfrm flipV="1">
                <a:off x="7853100" y="5005388"/>
                <a:ext cx="212193" cy="536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85" name="Line 2161"/>
              <p:cNvSpPr>
                <a:spLocks noChangeShapeType="1"/>
              </p:cNvSpPr>
              <p:nvPr/>
            </p:nvSpPr>
            <p:spPr bwMode="auto">
              <a:xfrm flipV="1">
                <a:off x="8062651" y="4982174"/>
                <a:ext cx="472017" cy="25003"/>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86" name="Line 2162"/>
              <p:cNvSpPr>
                <a:spLocks noChangeShapeType="1"/>
              </p:cNvSpPr>
              <p:nvPr/>
            </p:nvSpPr>
            <p:spPr bwMode="auto">
              <a:xfrm flipV="1">
                <a:off x="8534668" y="4980983"/>
                <a:ext cx="148167" cy="1191"/>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80" name="Line 2156"/>
              <p:cNvSpPr>
                <a:spLocks noChangeShapeType="1"/>
              </p:cNvSpPr>
              <p:nvPr/>
            </p:nvSpPr>
            <p:spPr bwMode="auto">
              <a:xfrm flipV="1">
                <a:off x="7144018" y="5011939"/>
                <a:ext cx="323850" cy="10716"/>
              </a:xfrm>
              <a:prstGeom prst="line">
                <a:avLst/>
              </a:prstGeom>
              <a:noFill/>
              <a:ln w="28575">
                <a:solidFill>
                  <a:srgbClr val="2D2D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3764" name="TextBox 3763"/>
            <p:cNvSpPr txBox="1"/>
            <p:nvPr/>
          </p:nvSpPr>
          <p:spPr>
            <a:xfrm>
              <a:off x="1438356" y="1280000"/>
              <a:ext cx="925253" cy="338554"/>
            </a:xfrm>
            <a:prstGeom prst="rect">
              <a:avLst/>
            </a:prstGeom>
            <a:noFill/>
          </p:spPr>
          <p:txBody>
            <a:bodyPr wrap="none" rtlCol="0">
              <a:spAutoFit/>
            </a:bodyPr>
            <a:lstStyle/>
            <a:p>
              <a:r>
                <a:rPr lang="en-US" sz="1600" dirty="0" smtClean="0">
                  <a:latin typeface="Arial" pitchFamily="34" charset="0"/>
                  <a:cs typeface="Arial" pitchFamily="34" charset="0"/>
                </a:rPr>
                <a:t>Projects</a:t>
              </a:r>
              <a:endParaRPr lang="en-US" sz="1600" dirty="0">
                <a:latin typeface="Arial" pitchFamily="34" charset="0"/>
                <a:cs typeface="Arial" pitchFamily="34" charset="0"/>
              </a:endParaRPr>
            </a:p>
          </p:txBody>
        </p:sp>
        <p:cxnSp>
          <p:nvCxnSpPr>
            <p:cNvPr id="3767" name="Straight Connector 3766"/>
            <p:cNvCxnSpPr/>
            <p:nvPr/>
          </p:nvCxnSpPr>
          <p:spPr>
            <a:xfrm>
              <a:off x="503948" y="1443667"/>
              <a:ext cx="907501" cy="6578"/>
            </a:xfrm>
            <a:prstGeom prst="line">
              <a:avLst/>
            </a:prstGeom>
            <a:ln w="19050">
              <a:solidFill>
                <a:srgbClr val="4A36DE"/>
              </a:solidFill>
            </a:ln>
          </p:spPr>
          <p:style>
            <a:lnRef idx="1">
              <a:schemeClr val="accent1"/>
            </a:lnRef>
            <a:fillRef idx="0">
              <a:schemeClr val="accent1"/>
            </a:fillRef>
            <a:effectRef idx="0">
              <a:schemeClr val="accent1"/>
            </a:effectRef>
            <a:fontRef idx="minor">
              <a:schemeClr val="tx1"/>
            </a:fontRef>
          </p:style>
        </p:cxnSp>
      </p:grpSp>
      <p:grpSp>
        <p:nvGrpSpPr>
          <p:cNvPr id="9" name="Group 560"/>
          <p:cNvGrpSpPr/>
          <p:nvPr/>
        </p:nvGrpSpPr>
        <p:grpSpPr>
          <a:xfrm>
            <a:off x="503947" y="883866"/>
            <a:ext cx="8178889" cy="2855296"/>
            <a:chOff x="503947" y="883866"/>
            <a:chExt cx="8178889" cy="2855296"/>
          </a:xfrm>
        </p:grpSpPr>
        <p:sp>
          <p:nvSpPr>
            <p:cNvPr id="3261" name="Line 2237"/>
            <p:cNvSpPr>
              <a:spLocks noChangeShapeType="1"/>
            </p:cNvSpPr>
            <p:nvPr/>
          </p:nvSpPr>
          <p:spPr bwMode="auto">
            <a:xfrm>
              <a:off x="6136486" y="3197426"/>
              <a:ext cx="675217" cy="114300"/>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10" name="Group 559"/>
            <p:cNvGrpSpPr/>
            <p:nvPr/>
          </p:nvGrpSpPr>
          <p:grpSpPr>
            <a:xfrm>
              <a:off x="503947" y="883866"/>
              <a:ext cx="8178889" cy="2855296"/>
              <a:chOff x="503947" y="883866"/>
              <a:chExt cx="8178889" cy="2855296"/>
            </a:xfrm>
          </p:grpSpPr>
          <p:sp>
            <p:nvSpPr>
              <p:cNvPr id="3264" name="Line 2240"/>
              <p:cNvSpPr>
                <a:spLocks noChangeShapeType="1"/>
              </p:cNvSpPr>
              <p:nvPr/>
            </p:nvSpPr>
            <p:spPr bwMode="auto">
              <a:xfrm>
                <a:off x="7467868" y="3459364"/>
                <a:ext cx="245533" cy="4763"/>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0" name="Line 2226"/>
              <p:cNvSpPr>
                <a:spLocks noChangeShapeType="1"/>
              </p:cNvSpPr>
              <p:nvPr/>
            </p:nvSpPr>
            <p:spPr bwMode="auto">
              <a:xfrm flipV="1">
                <a:off x="1932786" y="3087889"/>
                <a:ext cx="220133" cy="3572"/>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1" name="Line 2227"/>
              <p:cNvSpPr>
                <a:spLocks noChangeShapeType="1"/>
              </p:cNvSpPr>
              <p:nvPr/>
            </p:nvSpPr>
            <p:spPr bwMode="auto">
              <a:xfrm>
                <a:off x="2152920" y="3087889"/>
                <a:ext cx="319617" cy="2381"/>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2" name="Line 2228"/>
              <p:cNvSpPr>
                <a:spLocks noChangeShapeType="1"/>
              </p:cNvSpPr>
              <p:nvPr/>
            </p:nvSpPr>
            <p:spPr bwMode="auto">
              <a:xfrm>
                <a:off x="2472535" y="3090270"/>
                <a:ext cx="249767" cy="1191"/>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3" name="Line 2229"/>
              <p:cNvSpPr>
                <a:spLocks noChangeShapeType="1"/>
              </p:cNvSpPr>
              <p:nvPr/>
            </p:nvSpPr>
            <p:spPr bwMode="auto">
              <a:xfrm>
                <a:off x="2722302" y="3091462"/>
                <a:ext cx="302684" cy="2381"/>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4" name="Line 2230"/>
              <p:cNvSpPr>
                <a:spLocks noChangeShapeType="1"/>
              </p:cNvSpPr>
              <p:nvPr/>
            </p:nvSpPr>
            <p:spPr bwMode="auto">
              <a:xfrm>
                <a:off x="3024986" y="3093842"/>
                <a:ext cx="292100" cy="1191"/>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5" name="Line 2231"/>
              <p:cNvSpPr>
                <a:spLocks noChangeShapeType="1"/>
              </p:cNvSpPr>
              <p:nvPr/>
            </p:nvSpPr>
            <p:spPr bwMode="auto">
              <a:xfrm>
                <a:off x="3317086" y="3095032"/>
                <a:ext cx="292100" cy="5954"/>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6" name="Line 2232"/>
              <p:cNvSpPr>
                <a:spLocks noChangeShapeType="1"/>
              </p:cNvSpPr>
              <p:nvPr/>
            </p:nvSpPr>
            <p:spPr bwMode="auto">
              <a:xfrm>
                <a:off x="3609185" y="3100986"/>
                <a:ext cx="313267" cy="5954"/>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7" name="Line 2233"/>
              <p:cNvSpPr>
                <a:spLocks noChangeShapeType="1"/>
              </p:cNvSpPr>
              <p:nvPr/>
            </p:nvSpPr>
            <p:spPr bwMode="auto">
              <a:xfrm>
                <a:off x="3922453" y="3106939"/>
                <a:ext cx="683684" cy="10716"/>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8" name="Line 2234"/>
              <p:cNvSpPr>
                <a:spLocks noChangeShapeType="1"/>
              </p:cNvSpPr>
              <p:nvPr/>
            </p:nvSpPr>
            <p:spPr bwMode="auto">
              <a:xfrm>
                <a:off x="4606135" y="3117655"/>
                <a:ext cx="590551" cy="22622"/>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59" name="Line 2235"/>
              <p:cNvSpPr>
                <a:spLocks noChangeShapeType="1"/>
              </p:cNvSpPr>
              <p:nvPr/>
            </p:nvSpPr>
            <p:spPr bwMode="auto">
              <a:xfrm>
                <a:off x="5196686" y="3140277"/>
                <a:ext cx="419100" cy="8335"/>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0" name="Line 2236"/>
              <p:cNvSpPr>
                <a:spLocks noChangeShapeType="1"/>
              </p:cNvSpPr>
              <p:nvPr/>
            </p:nvSpPr>
            <p:spPr bwMode="auto">
              <a:xfrm>
                <a:off x="5615786" y="3148611"/>
                <a:ext cx="520700" cy="48816"/>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2" name="Line 2238"/>
              <p:cNvSpPr>
                <a:spLocks noChangeShapeType="1"/>
              </p:cNvSpPr>
              <p:nvPr/>
            </p:nvSpPr>
            <p:spPr bwMode="auto">
              <a:xfrm>
                <a:off x="6811702" y="3311727"/>
                <a:ext cx="332317" cy="65485"/>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3" name="Line 2239"/>
              <p:cNvSpPr>
                <a:spLocks noChangeShapeType="1"/>
              </p:cNvSpPr>
              <p:nvPr/>
            </p:nvSpPr>
            <p:spPr bwMode="auto">
              <a:xfrm>
                <a:off x="7144019" y="3377211"/>
                <a:ext cx="323851" cy="82154"/>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5" name="Line 2241"/>
              <p:cNvSpPr>
                <a:spLocks noChangeShapeType="1"/>
              </p:cNvSpPr>
              <p:nvPr/>
            </p:nvSpPr>
            <p:spPr bwMode="auto">
              <a:xfrm>
                <a:off x="7713402" y="3464127"/>
                <a:ext cx="139700" cy="8335"/>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6" name="Line 2242"/>
              <p:cNvSpPr>
                <a:spLocks noChangeShapeType="1"/>
              </p:cNvSpPr>
              <p:nvPr/>
            </p:nvSpPr>
            <p:spPr bwMode="auto">
              <a:xfrm>
                <a:off x="7853101" y="3472461"/>
                <a:ext cx="120651" cy="42863"/>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7" name="Line 2243"/>
              <p:cNvSpPr>
                <a:spLocks noChangeShapeType="1"/>
              </p:cNvSpPr>
              <p:nvPr/>
            </p:nvSpPr>
            <p:spPr bwMode="auto">
              <a:xfrm>
                <a:off x="7973753" y="3515324"/>
                <a:ext cx="88900" cy="2381"/>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8" name="Line 2244"/>
              <p:cNvSpPr>
                <a:spLocks noChangeShapeType="1"/>
              </p:cNvSpPr>
              <p:nvPr/>
            </p:nvSpPr>
            <p:spPr bwMode="auto">
              <a:xfrm>
                <a:off x="8062653" y="3517705"/>
                <a:ext cx="472017" cy="213122"/>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69" name="Line 2245"/>
              <p:cNvSpPr>
                <a:spLocks noChangeShapeType="1"/>
              </p:cNvSpPr>
              <p:nvPr/>
            </p:nvSpPr>
            <p:spPr bwMode="auto">
              <a:xfrm>
                <a:off x="8534669" y="3730827"/>
                <a:ext cx="148167" cy="8335"/>
              </a:xfrm>
              <a:prstGeom prst="line">
                <a:avLst/>
              </a:prstGeom>
              <a:noFill/>
              <a:ln w="28575">
                <a:solidFill>
                  <a:srgbClr val="00D2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83" name="Rectangle 2259"/>
              <p:cNvSpPr>
                <a:spLocks noChangeArrowheads="1"/>
              </p:cNvSpPr>
              <p:nvPr/>
            </p:nvSpPr>
            <p:spPr bwMode="auto">
              <a:xfrm>
                <a:off x="7127085" y="3367686"/>
                <a:ext cx="33867" cy="19050"/>
              </a:xfrm>
              <a:prstGeom prst="rect">
                <a:avLst/>
              </a:prstGeom>
              <a:solidFill>
                <a:srgbClr val="00D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85" name="Rectangle 2261"/>
              <p:cNvSpPr>
                <a:spLocks noChangeArrowheads="1"/>
              </p:cNvSpPr>
              <p:nvPr/>
            </p:nvSpPr>
            <p:spPr bwMode="auto">
              <a:xfrm>
                <a:off x="7698586" y="3455793"/>
                <a:ext cx="31751" cy="17860"/>
              </a:xfrm>
              <a:prstGeom prst="rect">
                <a:avLst/>
              </a:prstGeom>
              <a:solidFill>
                <a:srgbClr val="00D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763" name="TextBox 3762"/>
              <p:cNvSpPr txBox="1"/>
              <p:nvPr/>
            </p:nvSpPr>
            <p:spPr>
              <a:xfrm>
                <a:off x="1438356" y="883866"/>
                <a:ext cx="1319592" cy="338554"/>
              </a:xfrm>
              <a:prstGeom prst="rect">
                <a:avLst/>
              </a:prstGeom>
              <a:noFill/>
            </p:spPr>
            <p:txBody>
              <a:bodyPr wrap="none" rtlCol="0">
                <a:spAutoFit/>
              </a:bodyPr>
              <a:lstStyle/>
              <a:p>
                <a:r>
                  <a:rPr lang="en-US" sz="1600" dirty="0" smtClean="0">
                    <a:latin typeface="Arial" pitchFamily="34" charset="0"/>
                    <a:cs typeface="Arial" pitchFamily="34" charset="0"/>
                  </a:rPr>
                  <a:t>+14 cm SLR</a:t>
                </a:r>
                <a:endParaRPr lang="en-US" sz="1600" dirty="0">
                  <a:latin typeface="Arial" pitchFamily="34" charset="0"/>
                  <a:cs typeface="Arial" pitchFamily="34" charset="0"/>
                </a:endParaRPr>
              </a:p>
            </p:txBody>
          </p:sp>
          <p:cxnSp>
            <p:nvCxnSpPr>
              <p:cNvPr id="3769" name="Straight Connector 3768"/>
              <p:cNvCxnSpPr/>
              <p:nvPr/>
            </p:nvCxnSpPr>
            <p:spPr>
              <a:xfrm>
                <a:off x="503947" y="1038209"/>
                <a:ext cx="907501" cy="6578"/>
              </a:xfrm>
              <a:prstGeom prst="line">
                <a:avLst/>
              </a:prstGeom>
              <a:ln w="19050">
                <a:solidFill>
                  <a:srgbClr val="52FC52"/>
                </a:solidFill>
              </a:ln>
            </p:spPr>
            <p:style>
              <a:lnRef idx="1">
                <a:schemeClr val="accent1"/>
              </a:lnRef>
              <a:fillRef idx="0">
                <a:schemeClr val="accent1"/>
              </a:fillRef>
              <a:effectRef idx="0">
                <a:schemeClr val="accent1"/>
              </a:effectRef>
              <a:fontRef idx="minor">
                <a:schemeClr val="tx1"/>
              </a:fontRef>
            </p:style>
          </p:cxnSp>
        </p:grpSp>
      </p:grpSp>
      <p:grpSp>
        <p:nvGrpSpPr>
          <p:cNvPr id="11" name="Group 554"/>
          <p:cNvGrpSpPr/>
          <p:nvPr/>
        </p:nvGrpSpPr>
        <p:grpSpPr>
          <a:xfrm>
            <a:off x="503948" y="1478066"/>
            <a:ext cx="8195820" cy="4111327"/>
            <a:chOff x="503948" y="1478066"/>
            <a:chExt cx="8195820" cy="4111327"/>
          </a:xfrm>
        </p:grpSpPr>
        <p:grpSp>
          <p:nvGrpSpPr>
            <p:cNvPr id="12" name="Group 662"/>
            <p:cNvGrpSpPr/>
            <p:nvPr/>
          </p:nvGrpSpPr>
          <p:grpSpPr>
            <a:xfrm>
              <a:off x="1917969" y="5076233"/>
              <a:ext cx="6781799" cy="513160"/>
              <a:chOff x="1917969" y="5076233"/>
              <a:chExt cx="6781799" cy="513160"/>
            </a:xfrm>
          </p:grpSpPr>
          <p:grpSp>
            <p:nvGrpSpPr>
              <p:cNvPr id="13" name="Group 3776"/>
              <p:cNvGrpSpPr/>
              <p:nvPr/>
            </p:nvGrpSpPr>
            <p:grpSpPr>
              <a:xfrm>
                <a:off x="1932786" y="5085758"/>
                <a:ext cx="6750049" cy="494110"/>
                <a:chOff x="1449589" y="6781010"/>
                <a:chExt cx="5062537" cy="658813"/>
              </a:xfrm>
            </p:grpSpPr>
            <p:sp>
              <p:nvSpPr>
                <p:cNvPr id="3291" name="Line 2267"/>
                <p:cNvSpPr>
                  <a:spLocks noChangeShapeType="1"/>
                </p:cNvSpPr>
                <p:nvPr/>
              </p:nvSpPr>
              <p:spPr bwMode="auto">
                <a:xfrm>
                  <a:off x="1449589" y="6781010"/>
                  <a:ext cx="165100"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2" name="Line 2268"/>
                <p:cNvSpPr>
                  <a:spLocks noChangeShapeType="1"/>
                </p:cNvSpPr>
                <p:nvPr/>
              </p:nvSpPr>
              <p:spPr bwMode="auto">
                <a:xfrm flipV="1">
                  <a:off x="1614689" y="6782598"/>
                  <a:ext cx="239713"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3" name="Line 2269"/>
                <p:cNvSpPr>
                  <a:spLocks noChangeShapeType="1"/>
                </p:cNvSpPr>
                <p:nvPr/>
              </p:nvSpPr>
              <p:spPr bwMode="auto">
                <a:xfrm>
                  <a:off x="1854401" y="6782598"/>
                  <a:ext cx="187325"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4" name="Line 2270"/>
                <p:cNvSpPr>
                  <a:spLocks noChangeShapeType="1"/>
                </p:cNvSpPr>
                <p:nvPr/>
              </p:nvSpPr>
              <p:spPr bwMode="auto">
                <a:xfrm>
                  <a:off x="2041726" y="6782598"/>
                  <a:ext cx="227013"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5" name="Line 2271"/>
                <p:cNvSpPr>
                  <a:spLocks noChangeShapeType="1"/>
                </p:cNvSpPr>
                <p:nvPr/>
              </p:nvSpPr>
              <p:spPr bwMode="auto">
                <a:xfrm>
                  <a:off x="2268739" y="6784185"/>
                  <a:ext cx="219075"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6" name="Line 2272"/>
                <p:cNvSpPr>
                  <a:spLocks noChangeShapeType="1"/>
                </p:cNvSpPr>
                <p:nvPr/>
              </p:nvSpPr>
              <p:spPr bwMode="auto">
                <a:xfrm>
                  <a:off x="2487814" y="6785773"/>
                  <a:ext cx="219075"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7" name="Line 2273"/>
                <p:cNvSpPr>
                  <a:spLocks noChangeShapeType="1"/>
                </p:cNvSpPr>
                <p:nvPr/>
              </p:nvSpPr>
              <p:spPr bwMode="auto">
                <a:xfrm>
                  <a:off x="2706889" y="6785773"/>
                  <a:ext cx="234950" cy="3175"/>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8" name="Line 2274"/>
                <p:cNvSpPr>
                  <a:spLocks noChangeShapeType="1"/>
                </p:cNvSpPr>
                <p:nvPr/>
              </p:nvSpPr>
              <p:spPr bwMode="auto">
                <a:xfrm>
                  <a:off x="2941839" y="6788948"/>
                  <a:ext cx="512763" cy="9525"/>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299" name="Line 2275"/>
                <p:cNvSpPr>
                  <a:spLocks noChangeShapeType="1"/>
                </p:cNvSpPr>
                <p:nvPr/>
              </p:nvSpPr>
              <p:spPr bwMode="auto">
                <a:xfrm>
                  <a:off x="3454601" y="6798473"/>
                  <a:ext cx="442913" cy="36513"/>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0" name="Line 2276"/>
                <p:cNvSpPr>
                  <a:spLocks noChangeShapeType="1"/>
                </p:cNvSpPr>
                <p:nvPr/>
              </p:nvSpPr>
              <p:spPr bwMode="auto">
                <a:xfrm>
                  <a:off x="3897514" y="6834985"/>
                  <a:ext cx="314325" cy="11113"/>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1" name="Line 2277"/>
                <p:cNvSpPr>
                  <a:spLocks noChangeShapeType="1"/>
                </p:cNvSpPr>
                <p:nvPr/>
              </p:nvSpPr>
              <p:spPr bwMode="auto">
                <a:xfrm>
                  <a:off x="4211839" y="6846098"/>
                  <a:ext cx="390525" cy="36513"/>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2" name="Line 2278"/>
                <p:cNvSpPr>
                  <a:spLocks noChangeShapeType="1"/>
                </p:cNvSpPr>
                <p:nvPr/>
              </p:nvSpPr>
              <p:spPr bwMode="auto">
                <a:xfrm>
                  <a:off x="4602364" y="6882610"/>
                  <a:ext cx="506413" cy="125413"/>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3" name="Line 2279"/>
                <p:cNvSpPr>
                  <a:spLocks noChangeShapeType="1"/>
                </p:cNvSpPr>
                <p:nvPr/>
              </p:nvSpPr>
              <p:spPr bwMode="auto">
                <a:xfrm>
                  <a:off x="5108776" y="7008023"/>
                  <a:ext cx="249238" cy="904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4" name="Line 2280"/>
                <p:cNvSpPr>
                  <a:spLocks noChangeShapeType="1"/>
                </p:cNvSpPr>
                <p:nvPr/>
              </p:nvSpPr>
              <p:spPr bwMode="auto">
                <a:xfrm>
                  <a:off x="5358014" y="7098510"/>
                  <a:ext cx="242888" cy="171450"/>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5" name="Line 2281"/>
                <p:cNvSpPr>
                  <a:spLocks noChangeShapeType="1"/>
                </p:cNvSpPr>
                <p:nvPr/>
              </p:nvSpPr>
              <p:spPr bwMode="auto">
                <a:xfrm>
                  <a:off x="5600901" y="7269960"/>
                  <a:ext cx="184150" cy="9525"/>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6" name="Line 2282"/>
                <p:cNvSpPr>
                  <a:spLocks noChangeShapeType="1"/>
                </p:cNvSpPr>
                <p:nvPr/>
              </p:nvSpPr>
              <p:spPr bwMode="auto">
                <a:xfrm>
                  <a:off x="5785051" y="7279485"/>
                  <a:ext cx="104775"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7" name="Line 2283"/>
                <p:cNvSpPr>
                  <a:spLocks noChangeShapeType="1"/>
                </p:cNvSpPr>
                <p:nvPr/>
              </p:nvSpPr>
              <p:spPr bwMode="auto">
                <a:xfrm>
                  <a:off x="5889826" y="7281073"/>
                  <a:ext cx="90488" cy="44450"/>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8" name="Line 2284"/>
                <p:cNvSpPr>
                  <a:spLocks noChangeShapeType="1"/>
                </p:cNvSpPr>
                <p:nvPr/>
              </p:nvSpPr>
              <p:spPr bwMode="auto">
                <a:xfrm flipV="1">
                  <a:off x="5980314" y="7325523"/>
                  <a:ext cx="66675" cy="1588"/>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09" name="Line 2285"/>
                <p:cNvSpPr>
                  <a:spLocks noChangeShapeType="1"/>
                </p:cNvSpPr>
                <p:nvPr/>
              </p:nvSpPr>
              <p:spPr bwMode="auto">
                <a:xfrm>
                  <a:off x="6046989" y="7325523"/>
                  <a:ext cx="354013" cy="111125"/>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0" name="Line 2286"/>
                <p:cNvSpPr>
                  <a:spLocks noChangeShapeType="1"/>
                </p:cNvSpPr>
                <p:nvPr/>
              </p:nvSpPr>
              <p:spPr bwMode="auto">
                <a:xfrm>
                  <a:off x="6401001" y="7436648"/>
                  <a:ext cx="111125" cy="3175"/>
                </a:xfrm>
                <a:prstGeom prst="line">
                  <a:avLst/>
                </a:prstGeom>
                <a:noFill/>
                <a:ln w="3810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grpSp>
          <p:sp>
            <p:nvSpPr>
              <p:cNvPr id="3311" name="Rectangle 2287"/>
              <p:cNvSpPr>
                <a:spLocks noChangeArrowheads="1"/>
              </p:cNvSpPr>
              <p:nvPr/>
            </p:nvSpPr>
            <p:spPr bwMode="auto">
              <a:xfrm>
                <a:off x="1917969" y="5076233"/>
                <a:ext cx="31751" cy="1905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2" name="Rectangle 2288"/>
              <p:cNvSpPr>
                <a:spLocks noChangeArrowheads="1"/>
              </p:cNvSpPr>
              <p:nvPr/>
            </p:nvSpPr>
            <p:spPr bwMode="auto">
              <a:xfrm>
                <a:off x="2138102" y="5078614"/>
                <a:ext cx="31751"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3" name="Rectangle 2289"/>
              <p:cNvSpPr>
                <a:spLocks noChangeArrowheads="1"/>
              </p:cNvSpPr>
              <p:nvPr/>
            </p:nvSpPr>
            <p:spPr bwMode="auto">
              <a:xfrm>
                <a:off x="2455601" y="5077424"/>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4" name="Rectangle 2290"/>
              <p:cNvSpPr>
                <a:spLocks noChangeArrowheads="1"/>
              </p:cNvSpPr>
              <p:nvPr/>
            </p:nvSpPr>
            <p:spPr bwMode="auto">
              <a:xfrm>
                <a:off x="2705368" y="5077424"/>
                <a:ext cx="33867" cy="1905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5" name="Rectangle 2291"/>
              <p:cNvSpPr>
                <a:spLocks noChangeArrowheads="1"/>
              </p:cNvSpPr>
              <p:nvPr/>
            </p:nvSpPr>
            <p:spPr bwMode="auto">
              <a:xfrm>
                <a:off x="3010169" y="5078614"/>
                <a:ext cx="31751"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6" name="Rectangle 2292"/>
              <p:cNvSpPr>
                <a:spLocks noChangeArrowheads="1"/>
              </p:cNvSpPr>
              <p:nvPr/>
            </p:nvSpPr>
            <p:spPr bwMode="auto">
              <a:xfrm>
                <a:off x="3302269" y="5079805"/>
                <a:ext cx="31751"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7" name="Rectangle 2293"/>
              <p:cNvSpPr>
                <a:spLocks noChangeArrowheads="1"/>
              </p:cNvSpPr>
              <p:nvPr/>
            </p:nvSpPr>
            <p:spPr bwMode="auto">
              <a:xfrm>
                <a:off x="3592252" y="5080995"/>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8" name="Rectangle 2294"/>
              <p:cNvSpPr>
                <a:spLocks noChangeArrowheads="1"/>
              </p:cNvSpPr>
              <p:nvPr/>
            </p:nvSpPr>
            <p:spPr bwMode="auto">
              <a:xfrm>
                <a:off x="3907635" y="5082186"/>
                <a:ext cx="31751" cy="1905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19" name="Rectangle 2295"/>
              <p:cNvSpPr>
                <a:spLocks noChangeArrowheads="1"/>
              </p:cNvSpPr>
              <p:nvPr/>
            </p:nvSpPr>
            <p:spPr bwMode="auto">
              <a:xfrm>
                <a:off x="4589201" y="5090520"/>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0" name="Rectangle 2296"/>
              <p:cNvSpPr>
                <a:spLocks noChangeArrowheads="1"/>
              </p:cNvSpPr>
              <p:nvPr/>
            </p:nvSpPr>
            <p:spPr bwMode="auto">
              <a:xfrm>
                <a:off x="5179753" y="5116714"/>
                <a:ext cx="31751" cy="1905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1" name="Rectangle 2297"/>
              <p:cNvSpPr>
                <a:spLocks noChangeArrowheads="1"/>
              </p:cNvSpPr>
              <p:nvPr/>
            </p:nvSpPr>
            <p:spPr bwMode="auto">
              <a:xfrm>
                <a:off x="5598852" y="5125049"/>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2" name="Rectangle 2298"/>
              <p:cNvSpPr>
                <a:spLocks noChangeArrowheads="1"/>
              </p:cNvSpPr>
              <p:nvPr/>
            </p:nvSpPr>
            <p:spPr bwMode="auto">
              <a:xfrm>
                <a:off x="6119553" y="5152433"/>
                <a:ext cx="31751"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3" name="Rectangle 2299"/>
              <p:cNvSpPr>
                <a:spLocks noChangeArrowheads="1"/>
              </p:cNvSpPr>
              <p:nvPr/>
            </p:nvSpPr>
            <p:spPr bwMode="auto">
              <a:xfrm>
                <a:off x="6794769" y="5246492"/>
                <a:ext cx="31751" cy="1905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4" name="Rectangle 2300"/>
              <p:cNvSpPr>
                <a:spLocks noChangeArrowheads="1"/>
              </p:cNvSpPr>
              <p:nvPr/>
            </p:nvSpPr>
            <p:spPr bwMode="auto">
              <a:xfrm>
                <a:off x="7127085" y="5315549"/>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5" name="Rectangle 2301"/>
              <p:cNvSpPr>
                <a:spLocks noChangeArrowheads="1"/>
              </p:cNvSpPr>
              <p:nvPr/>
            </p:nvSpPr>
            <p:spPr bwMode="auto">
              <a:xfrm>
                <a:off x="7450935" y="5442945"/>
                <a:ext cx="33867" cy="1905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6" name="Rectangle 2302"/>
              <p:cNvSpPr>
                <a:spLocks noChangeArrowheads="1"/>
              </p:cNvSpPr>
              <p:nvPr/>
            </p:nvSpPr>
            <p:spPr bwMode="auto">
              <a:xfrm>
                <a:off x="7698586" y="5450089"/>
                <a:ext cx="31751"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7" name="Rectangle 2303"/>
              <p:cNvSpPr>
                <a:spLocks noChangeArrowheads="1"/>
              </p:cNvSpPr>
              <p:nvPr/>
            </p:nvSpPr>
            <p:spPr bwMode="auto">
              <a:xfrm>
                <a:off x="7838286" y="5452470"/>
                <a:ext cx="31751"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8" name="Rectangle 2304"/>
              <p:cNvSpPr>
                <a:spLocks noChangeArrowheads="1"/>
              </p:cNvSpPr>
              <p:nvPr/>
            </p:nvSpPr>
            <p:spPr bwMode="auto">
              <a:xfrm>
                <a:off x="7956819" y="5485808"/>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29" name="Rectangle 2305"/>
              <p:cNvSpPr>
                <a:spLocks noChangeArrowheads="1"/>
              </p:cNvSpPr>
              <p:nvPr/>
            </p:nvSpPr>
            <p:spPr bwMode="auto">
              <a:xfrm>
                <a:off x="8045719" y="5484617"/>
                <a:ext cx="33867" cy="1905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30" name="Rectangle 2306"/>
              <p:cNvSpPr>
                <a:spLocks noChangeArrowheads="1"/>
              </p:cNvSpPr>
              <p:nvPr/>
            </p:nvSpPr>
            <p:spPr bwMode="auto">
              <a:xfrm>
                <a:off x="8517735" y="5569152"/>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sp>
            <p:nvSpPr>
              <p:cNvPr id="3331" name="Rectangle 2307"/>
              <p:cNvSpPr>
                <a:spLocks noChangeArrowheads="1"/>
              </p:cNvSpPr>
              <p:nvPr/>
            </p:nvSpPr>
            <p:spPr bwMode="auto">
              <a:xfrm>
                <a:off x="8665901" y="5571533"/>
                <a:ext cx="33867" cy="17860"/>
              </a:xfrm>
              <a:prstGeom prst="rect">
                <a:avLst/>
              </a:prstGeom>
              <a:solidFill>
                <a:srgbClr val="FF7F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en-US" sz="2000" dirty="0">
                  <a:latin typeface="+mj-lt"/>
                </a:endParaRPr>
              </a:p>
            </p:txBody>
          </p:sp>
        </p:grpSp>
        <p:sp>
          <p:nvSpPr>
            <p:cNvPr id="3765" name="TextBox 3764"/>
            <p:cNvSpPr txBox="1"/>
            <p:nvPr/>
          </p:nvSpPr>
          <p:spPr>
            <a:xfrm>
              <a:off x="1438356" y="1478066"/>
              <a:ext cx="2127505" cy="338554"/>
            </a:xfrm>
            <a:prstGeom prst="rect">
              <a:avLst/>
            </a:prstGeom>
            <a:noFill/>
          </p:spPr>
          <p:txBody>
            <a:bodyPr wrap="none" rtlCol="0">
              <a:spAutoFit/>
            </a:bodyPr>
            <a:lstStyle/>
            <a:p>
              <a:r>
                <a:rPr lang="en-US" sz="1600" dirty="0" smtClean="0">
                  <a:latin typeface="Arial" pitchFamily="34" charset="0"/>
                  <a:cs typeface="Arial" pitchFamily="34" charset="0"/>
                </a:rPr>
                <a:t>+155 mgd withdrawal</a:t>
              </a:r>
              <a:endParaRPr lang="en-US" sz="1600" dirty="0">
                <a:latin typeface="Arial" pitchFamily="34" charset="0"/>
                <a:cs typeface="Arial" pitchFamily="34" charset="0"/>
              </a:endParaRPr>
            </a:p>
          </p:txBody>
        </p:sp>
        <p:cxnSp>
          <p:nvCxnSpPr>
            <p:cNvPr id="3770" name="Straight Connector 3769"/>
            <p:cNvCxnSpPr/>
            <p:nvPr/>
          </p:nvCxnSpPr>
          <p:spPr>
            <a:xfrm>
              <a:off x="503948" y="1646398"/>
              <a:ext cx="907501" cy="6578"/>
            </a:xfrm>
            <a:prstGeom prst="line">
              <a:avLst/>
            </a:prstGeom>
            <a:ln w="38100">
              <a:solidFill>
                <a:srgbClr val="F6910A"/>
              </a:solidFill>
            </a:ln>
          </p:spPr>
          <p:style>
            <a:lnRef idx="1">
              <a:schemeClr val="accent1"/>
            </a:lnRef>
            <a:fillRef idx="0">
              <a:schemeClr val="accent1"/>
            </a:fillRef>
            <a:effectRef idx="0">
              <a:schemeClr val="accent1"/>
            </a:effectRef>
            <a:fontRef idx="minor">
              <a:schemeClr val="tx1"/>
            </a:fontRef>
          </p:style>
        </p:cxnSp>
      </p:grpSp>
      <p:sp>
        <p:nvSpPr>
          <p:cNvPr id="3772" name="TextBox 3771"/>
          <p:cNvSpPr txBox="1"/>
          <p:nvPr/>
        </p:nvSpPr>
        <p:spPr>
          <a:xfrm>
            <a:off x="782578" y="5852121"/>
            <a:ext cx="356188" cy="400110"/>
          </a:xfrm>
          <a:prstGeom prst="rect">
            <a:avLst/>
          </a:prstGeom>
          <a:noFill/>
          <a:ln>
            <a:noFill/>
          </a:ln>
        </p:spPr>
        <p:txBody>
          <a:bodyPr wrap="none" rtlCol="0">
            <a:spAutoFit/>
          </a:bodyPr>
          <a:lstStyle/>
          <a:p>
            <a:r>
              <a:rPr lang="en-US" sz="2000" dirty="0" smtClean="0">
                <a:latin typeface="+mj-lt"/>
              </a:rPr>
              <a:t>0</a:t>
            </a:r>
            <a:endParaRPr lang="en-US" sz="2000" dirty="0">
              <a:latin typeface="+mj-lt"/>
            </a:endParaRPr>
          </a:p>
        </p:txBody>
      </p:sp>
      <p:sp>
        <p:nvSpPr>
          <p:cNvPr id="3773" name="TextBox 3772"/>
          <p:cNvSpPr txBox="1"/>
          <p:nvPr/>
        </p:nvSpPr>
        <p:spPr>
          <a:xfrm>
            <a:off x="3193170" y="5852121"/>
            <a:ext cx="699230" cy="400110"/>
          </a:xfrm>
          <a:prstGeom prst="rect">
            <a:avLst/>
          </a:prstGeom>
          <a:noFill/>
          <a:ln>
            <a:noFill/>
          </a:ln>
        </p:spPr>
        <p:txBody>
          <a:bodyPr wrap="none" rtlCol="0">
            <a:spAutoFit/>
          </a:bodyPr>
          <a:lstStyle/>
          <a:p>
            <a:r>
              <a:rPr lang="en-US" sz="2000" dirty="0" smtClean="0">
                <a:latin typeface="+mj-lt"/>
              </a:rPr>
              <a:t>100</a:t>
            </a:r>
            <a:endParaRPr lang="en-US" sz="2000" dirty="0">
              <a:latin typeface="+mj-lt"/>
            </a:endParaRPr>
          </a:p>
        </p:txBody>
      </p:sp>
      <p:sp>
        <p:nvSpPr>
          <p:cNvPr id="3774" name="TextBox 3773"/>
          <p:cNvSpPr txBox="1"/>
          <p:nvPr/>
        </p:nvSpPr>
        <p:spPr>
          <a:xfrm>
            <a:off x="5759910" y="5852121"/>
            <a:ext cx="699230" cy="400110"/>
          </a:xfrm>
          <a:prstGeom prst="rect">
            <a:avLst/>
          </a:prstGeom>
          <a:noFill/>
          <a:ln>
            <a:noFill/>
          </a:ln>
        </p:spPr>
        <p:txBody>
          <a:bodyPr wrap="none" rtlCol="0">
            <a:spAutoFit/>
          </a:bodyPr>
          <a:lstStyle/>
          <a:p>
            <a:r>
              <a:rPr lang="en-US" sz="2000" dirty="0" smtClean="0">
                <a:latin typeface="+mj-lt"/>
              </a:rPr>
              <a:t>200</a:t>
            </a:r>
            <a:endParaRPr lang="en-US" sz="2000" dirty="0">
              <a:latin typeface="+mj-lt"/>
            </a:endParaRPr>
          </a:p>
        </p:txBody>
      </p:sp>
      <p:sp>
        <p:nvSpPr>
          <p:cNvPr id="3775" name="TextBox 3774"/>
          <p:cNvSpPr txBox="1"/>
          <p:nvPr/>
        </p:nvSpPr>
        <p:spPr>
          <a:xfrm>
            <a:off x="8339470" y="5852121"/>
            <a:ext cx="699230" cy="400110"/>
          </a:xfrm>
          <a:prstGeom prst="rect">
            <a:avLst/>
          </a:prstGeom>
          <a:noFill/>
          <a:ln>
            <a:noFill/>
          </a:ln>
        </p:spPr>
        <p:txBody>
          <a:bodyPr wrap="none" rtlCol="0">
            <a:spAutoFit/>
          </a:bodyPr>
          <a:lstStyle/>
          <a:p>
            <a:r>
              <a:rPr lang="en-US" sz="2000" dirty="0" smtClean="0">
                <a:latin typeface="+mj-lt"/>
              </a:rPr>
              <a:t>300</a:t>
            </a:r>
            <a:endParaRPr lang="en-US" sz="2000" dirty="0">
              <a:latin typeface="+mj-lt"/>
            </a:endParaRPr>
          </a:p>
        </p:txBody>
      </p:sp>
      <p:cxnSp>
        <p:nvCxnSpPr>
          <p:cNvPr id="629" name="Straight Connector 628"/>
          <p:cNvCxnSpPr/>
          <p:nvPr/>
        </p:nvCxnSpPr>
        <p:spPr>
          <a:xfrm flipV="1">
            <a:off x="938254" y="5053013"/>
            <a:ext cx="192840" cy="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661"/>
          <p:cNvGrpSpPr/>
          <p:nvPr/>
        </p:nvGrpSpPr>
        <p:grpSpPr>
          <a:xfrm>
            <a:off x="503948" y="1081933"/>
            <a:ext cx="8178887" cy="3893097"/>
            <a:chOff x="503948" y="1081933"/>
            <a:chExt cx="8178887" cy="3893097"/>
          </a:xfrm>
        </p:grpSpPr>
        <p:sp>
          <p:nvSpPr>
            <p:cNvPr id="3217" name="Line 2193"/>
            <p:cNvSpPr>
              <a:spLocks noChangeShapeType="1"/>
            </p:cNvSpPr>
            <p:nvPr/>
          </p:nvSpPr>
          <p:spPr bwMode="auto">
            <a:xfrm flipV="1">
              <a:off x="5196685" y="4907164"/>
              <a:ext cx="419100" cy="8334"/>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18" name="Line 2194"/>
            <p:cNvSpPr>
              <a:spLocks noChangeShapeType="1"/>
            </p:cNvSpPr>
            <p:nvPr/>
          </p:nvSpPr>
          <p:spPr bwMode="auto">
            <a:xfrm flipV="1">
              <a:off x="5615785" y="4870255"/>
              <a:ext cx="520700" cy="36909"/>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19" name="Line 2195"/>
            <p:cNvSpPr>
              <a:spLocks noChangeShapeType="1"/>
            </p:cNvSpPr>
            <p:nvPr/>
          </p:nvSpPr>
          <p:spPr bwMode="auto">
            <a:xfrm flipV="1">
              <a:off x="6136485" y="4753574"/>
              <a:ext cx="675217" cy="11668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0" name="Line 2196"/>
            <p:cNvSpPr>
              <a:spLocks noChangeShapeType="1"/>
            </p:cNvSpPr>
            <p:nvPr/>
          </p:nvSpPr>
          <p:spPr bwMode="auto">
            <a:xfrm flipV="1">
              <a:off x="6811701" y="4674992"/>
              <a:ext cx="332317" cy="7858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1" name="Line 2197"/>
            <p:cNvSpPr>
              <a:spLocks noChangeShapeType="1"/>
            </p:cNvSpPr>
            <p:nvPr/>
          </p:nvSpPr>
          <p:spPr bwMode="auto">
            <a:xfrm flipV="1">
              <a:off x="7144018" y="4535689"/>
              <a:ext cx="323850" cy="139303"/>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2" name="Line 2198"/>
            <p:cNvSpPr>
              <a:spLocks noChangeShapeType="1"/>
            </p:cNvSpPr>
            <p:nvPr/>
          </p:nvSpPr>
          <p:spPr bwMode="auto">
            <a:xfrm flipV="1">
              <a:off x="7467868" y="4528546"/>
              <a:ext cx="245533" cy="7144"/>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3" name="Line 2199"/>
            <p:cNvSpPr>
              <a:spLocks noChangeShapeType="1"/>
            </p:cNvSpPr>
            <p:nvPr/>
          </p:nvSpPr>
          <p:spPr bwMode="auto">
            <a:xfrm flipV="1">
              <a:off x="7713401" y="4526164"/>
              <a:ext cx="139700" cy="238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4" name="Line 2200"/>
            <p:cNvSpPr>
              <a:spLocks noChangeShapeType="1"/>
            </p:cNvSpPr>
            <p:nvPr/>
          </p:nvSpPr>
          <p:spPr bwMode="auto">
            <a:xfrm flipV="1">
              <a:off x="7853101" y="4480921"/>
              <a:ext cx="120650" cy="45244"/>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5" name="Line 2201"/>
            <p:cNvSpPr>
              <a:spLocks noChangeShapeType="1"/>
            </p:cNvSpPr>
            <p:nvPr/>
          </p:nvSpPr>
          <p:spPr bwMode="auto">
            <a:xfrm>
              <a:off x="7973751" y="4480921"/>
              <a:ext cx="88900" cy="119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6" name="Line 2202"/>
            <p:cNvSpPr>
              <a:spLocks noChangeShapeType="1"/>
            </p:cNvSpPr>
            <p:nvPr/>
          </p:nvSpPr>
          <p:spPr bwMode="auto">
            <a:xfrm flipV="1">
              <a:off x="8062651" y="4216602"/>
              <a:ext cx="472017" cy="265509"/>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27" name="Line 2203"/>
            <p:cNvSpPr>
              <a:spLocks noChangeShapeType="1"/>
            </p:cNvSpPr>
            <p:nvPr/>
          </p:nvSpPr>
          <p:spPr bwMode="auto">
            <a:xfrm flipV="1">
              <a:off x="8534668" y="4213030"/>
              <a:ext cx="148167" cy="3572"/>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45" name="Line 2184"/>
            <p:cNvSpPr>
              <a:spLocks noChangeShapeType="1"/>
            </p:cNvSpPr>
            <p:nvPr/>
          </p:nvSpPr>
          <p:spPr bwMode="auto">
            <a:xfrm flipV="1">
              <a:off x="1950892" y="4971458"/>
              <a:ext cx="220133" cy="3572"/>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46" name="Line 2185"/>
            <p:cNvSpPr>
              <a:spLocks noChangeShapeType="1"/>
            </p:cNvSpPr>
            <p:nvPr/>
          </p:nvSpPr>
          <p:spPr bwMode="auto">
            <a:xfrm>
              <a:off x="2171025" y="4971458"/>
              <a:ext cx="319617" cy="119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47" name="Line 2186"/>
            <p:cNvSpPr>
              <a:spLocks noChangeShapeType="1"/>
            </p:cNvSpPr>
            <p:nvPr/>
          </p:nvSpPr>
          <p:spPr bwMode="auto">
            <a:xfrm flipV="1">
              <a:off x="2490642" y="4970267"/>
              <a:ext cx="249767" cy="119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48" name="Line 2187"/>
            <p:cNvSpPr>
              <a:spLocks noChangeShapeType="1"/>
            </p:cNvSpPr>
            <p:nvPr/>
          </p:nvSpPr>
          <p:spPr bwMode="auto">
            <a:xfrm flipV="1">
              <a:off x="2740408" y="4967886"/>
              <a:ext cx="302683" cy="238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49" name="Line 2188"/>
            <p:cNvSpPr>
              <a:spLocks noChangeShapeType="1"/>
            </p:cNvSpPr>
            <p:nvPr/>
          </p:nvSpPr>
          <p:spPr bwMode="auto">
            <a:xfrm flipV="1">
              <a:off x="3043092" y="4965505"/>
              <a:ext cx="292100" cy="238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50" name="Line 2189"/>
            <p:cNvSpPr>
              <a:spLocks noChangeShapeType="1"/>
            </p:cNvSpPr>
            <p:nvPr/>
          </p:nvSpPr>
          <p:spPr bwMode="auto">
            <a:xfrm flipV="1">
              <a:off x="3335192" y="4964314"/>
              <a:ext cx="292100" cy="1191"/>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51" name="Line 2190"/>
            <p:cNvSpPr>
              <a:spLocks noChangeShapeType="1"/>
            </p:cNvSpPr>
            <p:nvPr/>
          </p:nvSpPr>
          <p:spPr bwMode="auto">
            <a:xfrm flipV="1">
              <a:off x="3627292" y="4960742"/>
              <a:ext cx="313267" cy="3572"/>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52" name="Line 2191"/>
            <p:cNvSpPr>
              <a:spLocks noChangeShapeType="1"/>
            </p:cNvSpPr>
            <p:nvPr/>
          </p:nvSpPr>
          <p:spPr bwMode="auto">
            <a:xfrm flipV="1">
              <a:off x="3940558" y="4948836"/>
              <a:ext cx="683683" cy="11906"/>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53" name="Line 2192"/>
            <p:cNvSpPr>
              <a:spLocks noChangeShapeType="1"/>
            </p:cNvSpPr>
            <p:nvPr/>
          </p:nvSpPr>
          <p:spPr bwMode="auto">
            <a:xfrm flipV="1">
              <a:off x="4624242" y="4915499"/>
              <a:ext cx="590550" cy="33337"/>
            </a:xfrm>
            <a:prstGeom prst="line">
              <a:avLst/>
            </a:prstGeom>
            <a:noFill/>
            <a:ln w="28575">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762" name="TextBox 3761"/>
            <p:cNvSpPr txBox="1"/>
            <p:nvPr/>
          </p:nvSpPr>
          <p:spPr>
            <a:xfrm>
              <a:off x="1438356" y="1081933"/>
              <a:ext cx="1072730" cy="338554"/>
            </a:xfrm>
            <a:prstGeom prst="rect">
              <a:avLst/>
            </a:prstGeom>
            <a:noFill/>
          </p:spPr>
          <p:txBody>
            <a:bodyPr wrap="none" rtlCol="0">
              <a:spAutoFit/>
            </a:bodyPr>
            <a:lstStyle/>
            <a:p>
              <a:r>
                <a:rPr lang="en-US" sz="1600" dirty="0" smtClean="0">
                  <a:latin typeface="Arial" pitchFamily="34" charset="0"/>
                  <a:cs typeface="Arial" pitchFamily="34" charset="0"/>
                </a:rPr>
                <a:t>Land-Use</a:t>
              </a:r>
              <a:endParaRPr lang="en-US" sz="1600" dirty="0">
                <a:latin typeface="Arial" pitchFamily="34" charset="0"/>
                <a:cs typeface="Arial" pitchFamily="34" charset="0"/>
              </a:endParaRPr>
            </a:p>
          </p:txBody>
        </p:sp>
        <p:cxnSp>
          <p:nvCxnSpPr>
            <p:cNvPr id="3768" name="Straight Connector 3767"/>
            <p:cNvCxnSpPr/>
            <p:nvPr/>
          </p:nvCxnSpPr>
          <p:spPr>
            <a:xfrm>
              <a:off x="503948" y="1240938"/>
              <a:ext cx="907501" cy="6578"/>
            </a:xfrm>
            <a:prstGeom prst="line">
              <a:avLst/>
            </a:prstGeom>
            <a:ln w="19050">
              <a:solidFill>
                <a:srgbClr val="8BE1FF"/>
              </a:solidFill>
            </a:ln>
          </p:spPr>
          <p:style>
            <a:lnRef idx="1">
              <a:schemeClr val="accent1"/>
            </a:lnRef>
            <a:fillRef idx="0">
              <a:schemeClr val="accent1"/>
            </a:fillRef>
            <a:effectRef idx="0">
              <a:schemeClr val="accent1"/>
            </a:effectRef>
            <a:fontRef idx="minor">
              <a:schemeClr val="tx1"/>
            </a:fontRef>
          </p:style>
        </p:cxnSp>
      </p:grpSp>
      <p:sp>
        <p:nvSpPr>
          <p:cNvPr id="664" name="Line 2308"/>
          <p:cNvSpPr>
            <a:spLocks noChangeShapeType="1"/>
          </p:cNvSpPr>
          <p:nvPr/>
        </p:nvSpPr>
        <p:spPr bwMode="auto">
          <a:xfrm>
            <a:off x="506417" y="837607"/>
            <a:ext cx="908046" cy="5355"/>
          </a:xfrm>
          <a:prstGeom prst="line">
            <a:avLst/>
          </a:prstGeom>
          <a:noFill/>
          <a:ln w="38100">
            <a:solidFill>
              <a:srgbClr val="D2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814648" y="5611613"/>
            <a:ext cx="7897090" cy="550891"/>
          </a:xfrm>
          <a:prstGeom prst="rect">
            <a:avLst/>
          </a:prstGeom>
          <a:noFill/>
          <a:ln w="9525">
            <a:noFill/>
            <a:miter lim="800000"/>
            <a:headEnd/>
            <a:tailEnd/>
          </a:ln>
        </p:spPr>
      </p:pic>
      <p:cxnSp>
        <p:nvCxnSpPr>
          <p:cNvPr id="553" name="Straight Connector 552"/>
          <p:cNvCxnSpPr/>
          <p:nvPr/>
        </p:nvCxnSpPr>
        <p:spPr bwMode="auto">
          <a:xfrm rot="5400000" flipH="1" flipV="1">
            <a:off x="595685" y="5409839"/>
            <a:ext cx="683450" cy="16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4" name="Rectangle 553"/>
          <p:cNvSpPr/>
          <p:nvPr/>
        </p:nvSpPr>
        <p:spPr>
          <a:xfrm>
            <a:off x="8706679" y="5915771"/>
            <a:ext cx="206734" cy="46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4"/>
                                        </p:tgtEl>
                                        <p:attrNameLst>
                                          <p:attrName>style.visibility</p:attrName>
                                        </p:attrNameLst>
                                      </p:cBhvr>
                                      <p:to>
                                        <p:strVal val="visible"/>
                                      </p:to>
                                    </p:set>
                                    <p:animEffect transition="in" filter="fade">
                                      <p:cBhvr>
                                        <p:cTn id="30" dur="20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38400"/>
            <a:ext cx="7112000" cy="762000"/>
          </a:xfrm>
        </p:spPr>
        <p:txBody>
          <a:bodyPr/>
          <a:lstStyle/>
          <a:p>
            <a:r>
              <a:rPr lang="en-US" sz="3600" dirty="0" smtClean="0"/>
              <a:t>The Water Supply Impact study is the most comprehensive and rigorous investigation of the St. Johns River ever conducted.</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8856149" cy="645941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862" y="5862"/>
            <a:ext cx="8824704" cy="643596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0"/>
            <a:ext cx="8839200" cy="644537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0" y="0"/>
            <a:ext cx="8842821" cy="6441831"/>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0" y="0"/>
            <a:ext cx="8839200" cy="6440872"/>
          </a:xfrm>
          <a:prstGeom prst="rect">
            <a:avLst/>
          </a:prstGeom>
          <a:noFill/>
          <a:ln w="9525">
            <a:noFill/>
            <a:miter lim="800000"/>
            <a:headEnd/>
            <a:tailEnd/>
          </a:ln>
        </p:spPr>
      </p:pic>
      <p:pic>
        <p:nvPicPr>
          <p:cNvPr id="5" name="Picture 3"/>
          <p:cNvPicPr>
            <a:picLocks noChangeAspect="1" noChangeArrowheads="1"/>
          </p:cNvPicPr>
          <p:nvPr/>
        </p:nvPicPr>
        <p:blipFill>
          <a:blip r:embed="rId7" cstate="print"/>
          <a:srcRect/>
          <a:stretch>
            <a:fillRect/>
          </a:stretch>
        </p:blipFill>
        <p:spPr bwMode="auto">
          <a:xfrm>
            <a:off x="1035050" y="5299962"/>
            <a:ext cx="7816850" cy="281688"/>
          </a:xfrm>
          <a:prstGeom prst="rect">
            <a:avLst/>
          </a:prstGeom>
          <a:noFill/>
          <a:ln w="9525">
            <a:noFill/>
            <a:miter lim="800000"/>
            <a:headEnd/>
            <a:tailEnd/>
          </a:ln>
        </p:spPr>
      </p:pic>
      <p:sp>
        <p:nvSpPr>
          <p:cNvPr id="12" name="Rectangle 11"/>
          <p:cNvSpPr/>
          <p:nvPr/>
        </p:nvSpPr>
        <p:spPr bwMode="auto">
          <a:xfrm>
            <a:off x="920750" y="5626100"/>
            <a:ext cx="7721600" cy="36195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Unicode MS" pitchFamily="34" charset="-128"/>
            </a:endParaRPr>
          </a:p>
        </p:txBody>
      </p:sp>
      <p:sp>
        <p:nvSpPr>
          <p:cNvPr id="11" name="TextBox 10"/>
          <p:cNvSpPr txBox="1"/>
          <p:nvPr/>
        </p:nvSpPr>
        <p:spPr>
          <a:xfrm>
            <a:off x="889000" y="5568950"/>
            <a:ext cx="298480" cy="338554"/>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0</a:t>
            </a:r>
            <a:endParaRPr lang="en-US" sz="1600" dirty="0">
              <a:solidFill>
                <a:schemeClr val="bg1"/>
              </a:solidFill>
              <a:latin typeface="Arial" pitchFamily="34" charset="0"/>
              <a:cs typeface="Arial" pitchFamily="34" charset="0"/>
            </a:endParaRPr>
          </a:p>
        </p:txBody>
      </p:sp>
      <p:sp>
        <p:nvSpPr>
          <p:cNvPr id="13" name="TextBox 12"/>
          <p:cNvSpPr txBox="1"/>
          <p:nvPr/>
        </p:nvSpPr>
        <p:spPr>
          <a:xfrm>
            <a:off x="2019300" y="5600700"/>
            <a:ext cx="412292" cy="338554"/>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10</a:t>
            </a:r>
            <a:endParaRPr lang="en-US" sz="1600" dirty="0">
              <a:solidFill>
                <a:schemeClr val="bg1"/>
              </a:solidFill>
              <a:latin typeface="Arial" pitchFamily="34" charset="0"/>
              <a:cs typeface="Arial" pitchFamily="34" charset="0"/>
            </a:endParaRPr>
          </a:p>
        </p:txBody>
      </p:sp>
      <p:sp>
        <p:nvSpPr>
          <p:cNvPr id="14" name="TextBox 13"/>
          <p:cNvSpPr txBox="1"/>
          <p:nvPr/>
        </p:nvSpPr>
        <p:spPr>
          <a:xfrm>
            <a:off x="3149600" y="5588000"/>
            <a:ext cx="412292" cy="338554"/>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20</a:t>
            </a:r>
            <a:endParaRPr lang="en-US" sz="1600" dirty="0">
              <a:solidFill>
                <a:schemeClr val="bg1"/>
              </a:solidFill>
              <a:latin typeface="Arial" pitchFamily="34" charset="0"/>
              <a:cs typeface="Arial" pitchFamily="34" charset="0"/>
            </a:endParaRPr>
          </a:p>
        </p:txBody>
      </p:sp>
      <p:sp>
        <p:nvSpPr>
          <p:cNvPr id="15" name="TextBox 14"/>
          <p:cNvSpPr txBox="1"/>
          <p:nvPr/>
        </p:nvSpPr>
        <p:spPr>
          <a:xfrm>
            <a:off x="5353050" y="5575300"/>
            <a:ext cx="412292" cy="338554"/>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40</a:t>
            </a:r>
            <a:endParaRPr lang="en-US" sz="1600" dirty="0">
              <a:solidFill>
                <a:schemeClr val="bg1"/>
              </a:solidFill>
              <a:latin typeface="Arial" pitchFamily="34" charset="0"/>
              <a:cs typeface="Arial" pitchFamily="34" charset="0"/>
            </a:endParaRPr>
          </a:p>
        </p:txBody>
      </p:sp>
      <p:sp>
        <p:nvSpPr>
          <p:cNvPr id="16" name="TextBox 15"/>
          <p:cNvSpPr txBox="1"/>
          <p:nvPr/>
        </p:nvSpPr>
        <p:spPr>
          <a:xfrm>
            <a:off x="7588250" y="5562600"/>
            <a:ext cx="947695" cy="338554"/>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60 Miles</a:t>
            </a:r>
            <a:endParaRPr lang="en-US" sz="1600" dirty="0">
              <a:solidFill>
                <a:schemeClr val="bg1"/>
              </a:solidFill>
              <a:latin typeface="Arial" pitchFamily="34" charset="0"/>
              <a:cs typeface="Arial" pitchFamily="34" charset="0"/>
            </a:endParaRPr>
          </a:p>
        </p:txBody>
      </p:sp>
      <p:sp>
        <p:nvSpPr>
          <p:cNvPr id="17" name="TextBox 16"/>
          <p:cNvSpPr txBox="1"/>
          <p:nvPr/>
        </p:nvSpPr>
        <p:spPr>
          <a:xfrm>
            <a:off x="3384550" y="6051550"/>
            <a:ext cx="3672800" cy="369332"/>
          </a:xfrm>
          <a:prstGeom prst="rect">
            <a:avLst/>
          </a:prstGeom>
          <a:solidFill>
            <a:schemeClr val="tx1"/>
          </a:solidFill>
        </p:spPr>
        <p:txBody>
          <a:bodyPr wrap="none" rtlCol="0">
            <a:spAutoFit/>
          </a:bodyPr>
          <a:lstStyle/>
          <a:p>
            <a:r>
              <a:rPr lang="en-US" dirty="0" smtClean="0">
                <a:solidFill>
                  <a:schemeClr val="bg1"/>
                </a:solidFill>
                <a:latin typeface="Arial" pitchFamily="34" charset="0"/>
                <a:cs typeface="Arial" pitchFamily="34" charset="0"/>
              </a:rPr>
              <a:t>Distance from River Mouth (miles)</a:t>
            </a:r>
            <a:endParaRPr lang="en-US" dirty="0">
              <a:solidFill>
                <a:schemeClr val="bg1"/>
              </a:solidFill>
              <a:latin typeface="Arial" pitchFamily="34" charset="0"/>
              <a:cs typeface="Arial" pitchFamily="34" charset="0"/>
            </a:endParaRPr>
          </a:p>
        </p:txBody>
      </p:sp>
      <p:sp>
        <p:nvSpPr>
          <p:cNvPr id="18" name="Rectangle 17"/>
          <p:cNvSpPr/>
          <p:nvPr/>
        </p:nvSpPr>
        <p:spPr bwMode="auto">
          <a:xfrm>
            <a:off x="0" y="6374921"/>
            <a:ext cx="9144000" cy="48307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Unicode MS" pitchFamily="34" charset="-128"/>
            </a:endParaRPr>
          </a:p>
        </p:txBody>
      </p:sp>
      <p:sp>
        <p:nvSpPr>
          <p:cNvPr id="19" name="Rectangle 18"/>
          <p:cNvSpPr/>
          <p:nvPr/>
        </p:nvSpPr>
        <p:spPr bwMode="auto">
          <a:xfrm rot="16200000">
            <a:off x="5663245" y="3187459"/>
            <a:ext cx="6858001" cy="48307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1000"/>
                                        <p:tgtEl>
                                          <p:spTgt spid="2054"/>
                                        </p:tgtEl>
                                      </p:cBhvr>
                                    </p:animEffect>
                                    <p:set>
                                      <p:cBhvr>
                                        <p:cTn id="7" dur="1" fill="hold">
                                          <p:stCondLst>
                                            <p:cond delay="999"/>
                                          </p:stCondLst>
                                        </p:cTn>
                                        <p:tgtEl>
                                          <p:spTgt spid="20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1000"/>
                                        <p:tgtEl>
                                          <p:spTgt spid="2053"/>
                                        </p:tgtEl>
                                      </p:cBhvr>
                                    </p:animEffect>
                                    <p:set>
                                      <p:cBhvr>
                                        <p:cTn id="12" dur="1" fill="hold">
                                          <p:stCondLst>
                                            <p:cond delay="999"/>
                                          </p:stCondLst>
                                        </p:cTn>
                                        <p:tgtEl>
                                          <p:spTgt spid="205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nodeType="clickEffect">
                                  <p:stCondLst>
                                    <p:cond delay="0"/>
                                  </p:stCondLst>
                                  <p:childTnLst>
                                    <p:animEffect transition="out" filter="wipe(right)">
                                      <p:cBhvr>
                                        <p:cTn id="16" dur="1000"/>
                                        <p:tgtEl>
                                          <p:spTgt spid="2052"/>
                                        </p:tgtEl>
                                      </p:cBhvr>
                                    </p:animEffect>
                                    <p:set>
                                      <p:cBhvr>
                                        <p:cTn id="17" dur="1" fill="hold">
                                          <p:stCondLst>
                                            <p:cond delay="999"/>
                                          </p:stCondLst>
                                        </p:cTn>
                                        <p:tgtEl>
                                          <p:spTgt spid="20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1000"/>
                                        <p:tgtEl>
                                          <p:spTgt spid="2051"/>
                                        </p:tgtEl>
                                      </p:cBhvr>
                                    </p:animEffect>
                                    <p:set>
                                      <p:cBhvr>
                                        <p:cTn id="22" dur="1" fill="hold">
                                          <p:stCondLst>
                                            <p:cond delay="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Salinitiy Animation title slide</a:t>
            </a:r>
            <a:endParaRPr lang="en-US" dirty="0"/>
          </a:p>
        </p:txBody>
      </p:sp>
      <p:pic>
        <p:nvPicPr>
          <p:cNvPr id="4098" name="Picture 2">
            <a:hlinkClick r:id="rId2" action="ppaction://hlinkfile"/>
          </p:cNvPr>
          <p:cNvPicPr>
            <a:picLocks noChangeAspect="1" noChangeArrowheads="1"/>
          </p:cNvPicPr>
          <p:nvPr/>
        </p:nvPicPr>
        <p:blipFill>
          <a:blip r:embed="rId3" cstate="print"/>
          <a:srcRect/>
          <a:stretch>
            <a:fillRect/>
          </a:stretch>
        </p:blipFill>
        <p:spPr bwMode="auto">
          <a:xfrm>
            <a:off x="0" y="-5122"/>
            <a:ext cx="9144000" cy="6863122"/>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827880" y="1685313"/>
            <a:ext cx="403817" cy="350806"/>
          </a:xfrm>
          <a:prstGeom prst="rect">
            <a:avLst/>
          </a:prstGeom>
          <a:noFill/>
          <a:ln w="9525">
            <a:noFill/>
            <a:miter lim="800000"/>
            <a:headEnd/>
            <a:tailEnd/>
          </a:ln>
        </p:spPr>
      </p:pic>
      <p:sp>
        <p:nvSpPr>
          <p:cNvPr id="7" name="TextBox 6"/>
          <p:cNvSpPr txBox="1"/>
          <p:nvPr/>
        </p:nvSpPr>
        <p:spPr>
          <a:xfrm>
            <a:off x="1132764" y="1357952"/>
            <a:ext cx="1152880" cy="338554"/>
          </a:xfrm>
          <a:prstGeom prst="rect">
            <a:avLst/>
          </a:prstGeom>
          <a:noFill/>
        </p:spPr>
        <p:txBody>
          <a:bodyPr wrap="none" rtlCol="0">
            <a:spAutoFit/>
          </a:bodyPr>
          <a:lstStyle/>
          <a:p>
            <a:r>
              <a:rPr lang="en-US" sz="1600" dirty="0" smtClean="0">
                <a:solidFill>
                  <a:schemeClr val="accent6">
                    <a:lumMod val="75000"/>
                  </a:schemeClr>
                </a:solidFill>
                <a:latin typeface="+mj-lt"/>
              </a:rPr>
              <a:t>Baseline</a:t>
            </a:r>
            <a:endParaRPr lang="en-US" sz="1600" dirty="0">
              <a:solidFill>
                <a:schemeClr val="accent6">
                  <a:lumMod val="75000"/>
                </a:schemeClr>
              </a:solidFill>
              <a:latin typeface="+mj-lt"/>
            </a:endParaRPr>
          </a:p>
        </p:txBody>
      </p:sp>
      <p:sp>
        <p:nvSpPr>
          <p:cNvPr id="8" name="TextBox 7"/>
          <p:cNvSpPr txBox="1"/>
          <p:nvPr/>
        </p:nvSpPr>
        <p:spPr>
          <a:xfrm>
            <a:off x="1132764" y="1667301"/>
            <a:ext cx="1197764" cy="338554"/>
          </a:xfrm>
          <a:prstGeom prst="rect">
            <a:avLst/>
          </a:prstGeom>
          <a:noFill/>
        </p:spPr>
        <p:txBody>
          <a:bodyPr wrap="none" rtlCol="0">
            <a:spAutoFit/>
          </a:bodyPr>
          <a:lstStyle/>
          <a:p>
            <a:r>
              <a:rPr lang="en-US" sz="1600" dirty="0" smtClean="0">
                <a:solidFill>
                  <a:srgbClr val="FF6600"/>
                </a:solidFill>
                <a:latin typeface="Arial" pitchFamily="34" charset="0"/>
                <a:cs typeface="Arial" pitchFamily="34" charset="0"/>
              </a:rPr>
              <a:t>Withdrawal</a:t>
            </a:r>
            <a:endParaRPr lang="en-US" sz="1600" dirty="0">
              <a:solidFill>
                <a:srgbClr val="FF6600"/>
              </a:solidFill>
              <a:latin typeface="Arial" pitchFamily="34" charset="0"/>
              <a:cs typeface="Arial" pitchFamily="34" charset="0"/>
            </a:endParaRPr>
          </a:p>
        </p:txBody>
      </p:sp>
      <p:sp>
        <p:nvSpPr>
          <p:cNvPr id="9" name="TextBox 8"/>
          <p:cNvSpPr txBox="1"/>
          <p:nvPr/>
        </p:nvSpPr>
        <p:spPr>
          <a:xfrm>
            <a:off x="5413612" y="254757"/>
            <a:ext cx="1347998" cy="307777"/>
          </a:xfrm>
          <a:prstGeom prst="rect">
            <a:avLst/>
          </a:prstGeom>
          <a:noFill/>
        </p:spPr>
        <p:txBody>
          <a:bodyPr wrap="none" rtlCol="0">
            <a:spAutoFit/>
          </a:bodyPr>
          <a:lstStyle/>
          <a:p>
            <a:r>
              <a:rPr lang="en-US" sz="1400" dirty="0" smtClean="0"/>
              <a:t>Simulation Date</a:t>
            </a:r>
            <a:endParaRPr lang="en-US" sz="1400" dirty="0"/>
          </a:p>
        </p:txBody>
      </p:sp>
      <p:sp>
        <p:nvSpPr>
          <p:cNvPr id="10" name="Rectangle 9"/>
          <p:cNvSpPr/>
          <p:nvPr/>
        </p:nvSpPr>
        <p:spPr>
          <a:xfrm>
            <a:off x="600501" y="3425588"/>
            <a:ext cx="1617260" cy="252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Ocean</a:t>
            </a:r>
            <a:endParaRPr lang="en-US" dirty="0"/>
          </a:p>
        </p:txBody>
      </p:sp>
      <p:sp>
        <p:nvSpPr>
          <p:cNvPr id="11" name="TextBox 10"/>
          <p:cNvSpPr txBox="1"/>
          <p:nvPr/>
        </p:nvSpPr>
        <p:spPr>
          <a:xfrm rot="16200000">
            <a:off x="707817" y="3576386"/>
            <a:ext cx="559769" cy="246221"/>
          </a:xfrm>
          <a:prstGeom prst="rect">
            <a:avLst/>
          </a:prstGeom>
          <a:noFill/>
        </p:spPr>
        <p:txBody>
          <a:bodyPr wrap="none" rtlCol="0">
            <a:spAutoFit/>
          </a:bodyPr>
          <a:lstStyle/>
          <a:p>
            <a:r>
              <a:rPr lang="en-US" sz="1000" dirty="0" smtClean="0">
                <a:solidFill>
                  <a:schemeClr val="bg1"/>
                </a:solidFill>
                <a:latin typeface="Arial" pitchFamily="34" charset="0"/>
                <a:cs typeface="Arial" pitchFamily="34" charset="0"/>
              </a:rPr>
              <a:t>Ocean</a:t>
            </a:r>
            <a:endParaRPr lang="en-US" sz="1000" dirty="0">
              <a:solidFill>
                <a:schemeClr val="bg1"/>
              </a:solidFill>
              <a:latin typeface="Arial" pitchFamily="34" charset="0"/>
              <a:cs typeface="Arial" pitchFamily="34" charset="0"/>
            </a:endParaRPr>
          </a:p>
        </p:txBody>
      </p:sp>
      <p:sp>
        <p:nvSpPr>
          <p:cNvPr id="12" name="TextBox 11"/>
          <p:cNvSpPr txBox="1"/>
          <p:nvPr/>
        </p:nvSpPr>
        <p:spPr>
          <a:xfrm rot="16200000">
            <a:off x="2272615" y="3442182"/>
            <a:ext cx="873957" cy="246221"/>
          </a:xfrm>
          <a:prstGeom prst="rect">
            <a:avLst/>
          </a:prstGeom>
          <a:noFill/>
        </p:spPr>
        <p:txBody>
          <a:bodyPr wrap="none" rtlCol="0">
            <a:spAutoFit/>
          </a:bodyPr>
          <a:lstStyle/>
          <a:p>
            <a:r>
              <a:rPr lang="en-US" sz="1000" dirty="0" smtClean="0">
                <a:latin typeface="Arial" pitchFamily="34" charset="0"/>
                <a:cs typeface="Arial" pitchFamily="34" charset="0"/>
              </a:rPr>
              <a:t>Jacksonville</a:t>
            </a:r>
            <a:endParaRPr lang="en-US" sz="1000" dirty="0">
              <a:latin typeface="Arial" pitchFamily="34" charset="0"/>
              <a:cs typeface="Arial" pitchFamily="34" charset="0"/>
            </a:endParaRPr>
          </a:p>
        </p:txBody>
      </p:sp>
      <p:sp>
        <p:nvSpPr>
          <p:cNvPr id="13" name="TextBox 12"/>
          <p:cNvSpPr txBox="1"/>
          <p:nvPr/>
        </p:nvSpPr>
        <p:spPr>
          <a:xfrm>
            <a:off x="72930" y="310410"/>
            <a:ext cx="524503" cy="230832"/>
          </a:xfrm>
          <a:prstGeom prst="rect">
            <a:avLst/>
          </a:prstGeom>
          <a:noFill/>
        </p:spPr>
        <p:txBody>
          <a:bodyPr wrap="none" rtlCol="0">
            <a:spAutoFit/>
          </a:bodyPr>
          <a:lstStyle/>
          <a:p>
            <a:r>
              <a:rPr lang="en-US" sz="900" dirty="0" smtClean="0">
                <a:solidFill>
                  <a:schemeClr val="bg1"/>
                </a:solidFill>
                <a:latin typeface="+mj-lt"/>
              </a:rPr>
              <a:t>Ocean</a:t>
            </a:r>
            <a:endParaRPr lang="en-US" sz="900" dirty="0">
              <a:solidFill>
                <a:schemeClr val="bg1"/>
              </a:solidFill>
              <a:latin typeface="+mj-lt"/>
            </a:endParaRPr>
          </a:p>
        </p:txBody>
      </p:sp>
      <p:cxnSp>
        <p:nvCxnSpPr>
          <p:cNvPr id="15" name="Straight Arrow Connector 14"/>
          <p:cNvCxnSpPr/>
          <p:nvPr/>
        </p:nvCxnSpPr>
        <p:spPr bwMode="auto">
          <a:xfrm>
            <a:off x="533400" y="457200"/>
            <a:ext cx="152400" cy="1588"/>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7" name="TextBox 16"/>
          <p:cNvSpPr txBox="1"/>
          <p:nvPr/>
        </p:nvSpPr>
        <p:spPr>
          <a:xfrm>
            <a:off x="-26306" y="1668920"/>
            <a:ext cx="476412" cy="338554"/>
          </a:xfrm>
          <a:prstGeom prst="rect">
            <a:avLst/>
          </a:prstGeom>
          <a:noFill/>
        </p:spPr>
        <p:txBody>
          <a:bodyPr wrap="none" rtlCol="0">
            <a:spAutoFit/>
          </a:bodyPr>
          <a:lstStyle/>
          <a:p>
            <a:pPr algn="ctr"/>
            <a:r>
              <a:rPr lang="en-US" sz="800" dirty="0" smtClean="0">
                <a:solidFill>
                  <a:schemeClr val="bg1"/>
                </a:solidFill>
                <a:latin typeface="+mj-lt"/>
              </a:rPr>
              <a:t>SAV</a:t>
            </a:r>
          </a:p>
          <a:p>
            <a:pPr algn="ctr"/>
            <a:r>
              <a:rPr lang="en-US" sz="800" dirty="0" smtClean="0">
                <a:solidFill>
                  <a:schemeClr val="bg1"/>
                </a:solidFill>
                <a:latin typeface="+mj-lt"/>
              </a:rPr>
              <a:t>Stress</a:t>
            </a:r>
            <a:endParaRPr lang="en-US" sz="800" dirty="0">
              <a:solidFill>
                <a:schemeClr val="bg1"/>
              </a:solidFill>
              <a:latin typeface="+mj-lt"/>
            </a:endParaRPr>
          </a:p>
        </p:txBody>
      </p:sp>
      <p:cxnSp>
        <p:nvCxnSpPr>
          <p:cNvPr id="18" name="Straight Arrow Connector 17"/>
          <p:cNvCxnSpPr/>
          <p:nvPr/>
        </p:nvCxnSpPr>
        <p:spPr bwMode="auto">
          <a:xfrm>
            <a:off x="354821" y="1832540"/>
            <a:ext cx="152400" cy="1588"/>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9" name="TextBox 18"/>
          <p:cNvSpPr txBox="1"/>
          <p:nvPr/>
        </p:nvSpPr>
        <p:spPr>
          <a:xfrm>
            <a:off x="72928" y="2219618"/>
            <a:ext cx="550151" cy="369332"/>
          </a:xfrm>
          <a:prstGeom prst="rect">
            <a:avLst/>
          </a:prstGeom>
          <a:noFill/>
        </p:spPr>
        <p:txBody>
          <a:bodyPr wrap="none" rtlCol="0">
            <a:spAutoFit/>
          </a:bodyPr>
          <a:lstStyle/>
          <a:p>
            <a:r>
              <a:rPr lang="en-US" sz="900" dirty="0" smtClean="0">
                <a:solidFill>
                  <a:schemeClr val="bg1"/>
                </a:solidFill>
                <a:latin typeface="+mj-lt"/>
              </a:rPr>
              <a:t>Effect </a:t>
            </a:r>
            <a:r>
              <a:rPr lang="en-US" sz="800" dirty="0" smtClean="0">
                <a:solidFill>
                  <a:schemeClr val="bg1"/>
                </a:solidFill>
                <a:latin typeface="+mj-lt"/>
              </a:rPr>
              <a:t>{</a:t>
            </a:r>
          </a:p>
          <a:p>
            <a:r>
              <a:rPr lang="en-US" sz="900" dirty="0" smtClean="0">
                <a:solidFill>
                  <a:schemeClr val="bg1"/>
                </a:solidFill>
                <a:latin typeface="+mj-lt"/>
              </a:rPr>
              <a:t>Scale</a:t>
            </a:r>
          </a:p>
        </p:txBody>
      </p:sp>
      <p:pic>
        <p:nvPicPr>
          <p:cNvPr id="20" name="Picture 3"/>
          <p:cNvPicPr>
            <a:picLocks noChangeAspect="1" noChangeArrowheads="1"/>
          </p:cNvPicPr>
          <p:nvPr/>
        </p:nvPicPr>
        <p:blipFill>
          <a:blip r:embed="rId5" cstate="print"/>
          <a:srcRect/>
          <a:stretch>
            <a:fillRect/>
          </a:stretch>
        </p:blipFill>
        <p:spPr bwMode="auto">
          <a:xfrm>
            <a:off x="636636" y="6280150"/>
            <a:ext cx="7224664" cy="171570"/>
          </a:xfrm>
          <a:prstGeom prst="rect">
            <a:avLst/>
          </a:prstGeom>
          <a:noFill/>
          <a:ln w="9525">
            <a:noFill/>
            <a:miter lim="800000"/>
            <a:headEnd/>
            <a:tailEnd/>
          </a:ln>
        </p:spPr>
      </p:pic>
      <p:sp>
        <p:nvSpPr>
          <p:cNvPr id="21" name="Rectangle 20"/>
          <p:cNvSpPr/>
          <p:nvPr/>
        </p:nvSpPr>
        <p:spPr bwMode="auto">
          <a:xfrm>
            <a:off x="530995" y="6478794"/>
            <a:ext cx="7136630" cy="3792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Unicode MS" pitchFamily="34" charset="-128"/>
            </a:endParaRPr>
          </a:p>
        </p:txBody>
      </p:sp>
      <p:sp>
        <p:nvSpPr>
          <p:cNvPr id="22" name="TextBox 21"/>
          <p:cNvSpPr txBox="1"/>
          <p:nvPr/>
        </p:nvSpPr>
        <p:spPr>
          <a:xfrm>
            <a:off x="527050" y="6389317"/>
            <a:ext cx="269626"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0</a:t>
            </a:r>
            <a:endParaRPr lang="en-US" sz="1200" dirty="0">
              <a:solidFill>
                <a:schemeClr val="bg1"/>
              </a:solidFill>
              <a:latin typeface="Arial" pitchFamily="34" charset="0"/>
              <a:cs typeface="Arial" pitchFamily="34" charset="0"/>
            </a:endParaRPr>
          </a:p>
        </p:txBody>
      </p:sp>
      <p:sp>
        <p:nvSpPr>
          <p:cNvPr id="23" name="TextBox 22"/>
          <p:cNvSpPr txBox="1"/>
          <p:nvPr/>
        </p:nvSpPr>
        <p:spPr>
          <a:xfrm>
            <a:off x="1514571" y="6389317"/>
            <a:ext cx="354584"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10</a:t>
            </a:r>
            <a:endParaRPr lang="en-US" sz="1200" dirty="0">
              <a:solidFill>
                <a:schemeClr val="bg1"/>
              </a:solidFill>
              <a:latin typeface="Arial" pitchFamily="34" charset="0"/>
              <a:cs typeface="Arial" pitchFamily="34" charset="0"/>
            </a:endParaRPr>
          </a:p>
        </p:txBody>
      </p:sp>
      <p:sp>
        <p:nvSpPr>
          <p:cNvPr id="24" name="TextBox 23"/>
          <p:cNvSpPr txBox="1"/>
          <p:nvPr/>
        </p:nvSpPr>
        <p:spPr>
          <a:xfrm>
            <a:off x="2559242" y="6389317"/>
            <a:ext cx="354584"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20</a:t>
            </a:r>
            <a:endParaRPr lang="en-US" sz="1200" dirty="0">
              <a:solidFill>
                <a:schemeClr val="bg1"/>
              </a:solidFill>
              <a:latin typeface="Arial" pitchFamily="34" charset="0"/>
              <a:cs typeface="Arial" pitchFamily="34" charset="0"/>
            </a:endParaRPr>
          </a:p>
        </p:txBody>
      </p:sp>
      <p:sp>
        <p:nvSpPr>
          <p:cNvPr id="25" name="TextBox 24"/>
          <p:cNvSpPr txBox="1"/>
          <p:nvPr/>
        </p:nvSpPr>
        <p:spPr>
          <a:xfrm>
            <a:off x="4595764" y="6389317"/>
            <a:ext cx="354584"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40</a:t>
            </a:r>
            <a:endParaRPr lang="en-US" sz="1200" dirty="0">
              <a:solidFill>
                <a:schemeClr val="bg1"/>
              </a:solidFill>
              <a:latin typeface="Arial" pitchFamily="34" charset="0"/>
              <a:cs typeface="Arial" pitchFamily="34" charset="0"/>
            </a:endParaRPr>
          </a:p>
        </p:txBody>
      </p:sp>
      <p:sp>
        <p:nvSpPr>
          <p:cNvPr id="26" name="TextBox 25"/>
          <p:cNvSpPr txBox="1"/>
          <p:nvPr/>
        </p:nvSpPr>
        <p:spPr>
          <a:xfrm>
            <a:off x="6661631" y="6389317"/>
            <a:ext cx="755335"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60 Miles</a:t>
            </a:r>
            <a:endParaRPr lang="en-US" sz="1200" dirty="0">
              <a:solidFill>
                <a:schemeClr val="bg1"/>
              </a:solidFill>
              <a:latin typeface="Arial" pitchFamily="34" charset="0"/>
              <a:cs typeface="Arial" pitchFamily="34" charset="0"/>
            </a:endParaRPr>
          </a:p>
        </p:txBody>
      </p:sp>
      <p:sp>
        <p:nvSpPr>
          <p:cNvPr id="28" name="TextBox 27"/>
          <p:cNvSpPr txBox="1"/>
          <p:nvPr/>
        </p:nvSpPr>
        <p:spPr>
          <a:xfrm>
            <a:off x="2425242" y="6533118"/>
            <a:ext cx="2890535" cy="307777"/>
          </a:xfrm>
          <a:prstGeom prst="rect">
            <a:avLst/>
          </a:prstGeom>
          <a:noFill/>
        </p:spPr>
        <p:txBody>
          <a:bodyPr wrap="none" rtlCol="0">
            <a:spAutoFit/>
          </a:bodyPr>
          <a:lstStyle/>
          <a:p>
            <a:r>
              <a:rPr lang="en-US" sz="1400" dirty="0" smtClean="0">
                <a:solidFill>
                  <a:schemeClr val="bg1"/>
                </a:solidFill>
                <a:latin typeface="+mj-lt"/>
              </a:rPr>
              <a:t>Distance from River Mouth (miles)</a:t>
            </a:r>
            <a:endParaRPr lang="en-US" sz="1400" dirty="0">
              <a:solidFill>
                <a:schemeClr val="bg1"/>
              </a:solidFill>
              <a:latin typeface="+mj-lt"/>
            </a:endParaRPr>
          </a:p>
        </p:txBody>
      </p:sp>
      <p:sp>
        <p:nvSpPr>
          <p:cNvPr id="27" name="Rectangle 26"/>
          <p:cNvSpPr/>
          <p:nvPr/>
        </p:nvSpPr>
        <p:spPr bwMode="auto">
          <a:xfrm rot="16200000">
            <a:off x="3450566" y="3191773"/>
            <a:ext cx="862641" cy="4830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Unicode MS" pitchFamily="34" charset="-128"/>
            </a:endParaRPr>
          </a:p>
        </p:txBody>
      </p:sp>
      <p:sp>
        <p:nvSpPr>
          <p:cNvPr id="29" name="Rectangle 28"/>
          <p:cNvSpPr/>
          <p:nvPr/>
        </p:nvSpPr>
        <p:spPr bwMode="auto">
          <a:xfrm rot="16200000">
            <a:off x="6915509" y="3301041"/>
            <a:ext cx="862641" cy="4830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Unicode MS" pitchFamily="34" charset="-128"/>
            </a:endParaRPr>
          </a:p>
        </p:txBody>
      </p:sp>
      <p:sp>
        <p:nvSpPr>
          <p:cNvPr id="30" name="Freeform 29"/>
          <p:cNvSpPr/>
          <p:nvPr/>
        </p:nvSpPr>
        <p:spPr>
          <a:xfrm>
            <a:off x="820615" y="1423170"/>
            <a:ext cx="303223" cy="264953"/>
          </a:xfrm>
          <a:custGeom>
            <a:avLst/>
            <a:gdLst>
              <a:gd name="connsiteX0" fmla="*/ 0 w 303223"/>
              <a:gd name="connsiteY0" fmla="*/ 1184 h 264953"/>
              <a:gd name="connsiteX1" fmla="*/ 29308 w 303223"/>
              <a:gd name="connsiteY1" fmla="*/ 7045 h 264953"/>
              <a:gd name="connsiteX2" fmla="*/ 41031 w 303223"/>
              <a:gd name="connsiteY2" fmla="*/ 42215 h 264953"/>
              <a:gd name="connsiteX3" fmla="*/ 46893 w 303223"/>
              <a:gd name="connsiteY3" fmla="*/ 59799 h 264953"/>
              <a:gd name="connsiteX4" fmla="*/ 52754 w 303223"/>
              <a:gd name="connsiteY4" fmla="*/ 77384 h 264953"/>
              <a:gd name="connsiteX5" fmla="*/ 64477 w 303223"/>
              <a:gd name="connsiteY5" fmla="*/ 94968 h 264953"/>
              <a:gd name="connsiteX6" fmla="*/ 76200 w 303223"/>
              <a:gd name="connsiteY6" fmla="*/ 106692 h 264953"/>
              <a:gd name="connsiteX7" fmla="*/ 111370 w 303223"/>
              <a:gd name="connsiteY7" fmla="*/ 130138 h 264953"/>
              <a:gd name="connsiteX8" fmla="*/ 181708 w 303223"/>
              <a:gd name="connsiteY8" fmla="*/ 147722 h 264953"/>
              <a:gd name="connsiteX9" fmla="*/ 216877 w 303223"/>
              <a:gd name="connsiteY9" fmla="*/ 165307 h 264953"/>
              <a:gd name="connsiteX10" fmla="*/ 252047 w 303223"/>
              <a:gd name="connsiteY10" fmla="*/ 194615 h 264953"/>
              <a:gd name="connsiteX11" fmla="*/ 269631 w 303223"/>
              <a:gd name="connsiteY11" fmla="*/ 206338 h 264953"/>
              <a:gd name="connsiteX12" fmla="*/ 287216 w 303223"/>
              <a:gd name="connsiteY12" fmla="*/ 241507 h 264953"/>
              <a:gd name="connsiteX13" fmla="*/ 298939 w 303223"/>
              <a:gd name="connsiteY13" fmla="*/ 259092 h 264953"/>
              <a:gd name="connsiteX14" fmla="*/ 293077 w 303223"/>
              <a:gd name="connsiteY14" fmla="*/ 264953 h 2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223" h="264953">
                <a:moveTo>
                  <a:pt x="0" y="1184"/>
                </a:moveTo>
                <a:cubicBezTo>
                  <a:pt x="9769" y="3138"/>
                  <a:pt x="22263" y="0"/>
                  <a:pt x="29308" y="7045"/>
                </a:cubicBezTo>
                <a:cubicBezTo>
                  <a:pt x="38046" y="15783"/>
                  <a:pt x="37123" y="30492"/>
                  <a:pt x="41031" y="42215"/>
                </a:cubicBezTo>
                <a:lnTo>
                  <a:pt x="46893" y="59799"/>
                </a:lnTo>
                <a:cubicBezTo>
                  <a:pt x="48847" y="65661"/>
                  <a:pt x="49327" y="72243"/>
                  <a:pt x="52754" y="77384"/>
                </a:cubicBezTo>
                <a:cubicBezTo>
                  <a:pt x="56662" y="83245"/>
                  <a:pt x="60076" y="89467"/>
                  <a:pt x="64477" y="94968"/>
                </a:cubicBezTo>
                <a:cubicBezTo>
                  <a:pt x="67929" y="99284"/>
                  <a:pt x="71779" y="103376"/>
                  <a:pt x="76200" y="106692"/>
                </a:cubicBezTo>
                <a:cubicBezTo>
                  <a:pt x="87472" y="115146"/>
                  <a:pt x="98003" y="125682"/>
                  <a:pt x="111370" y="130138"/>
                </a:cubicBezTo>
                <a:cubicBezTo>
                  <a:pt x="157814" y="145619"/>
                  <a:pt x="134350" y="139830"/>
                  <a:pt x="181708" y="147722"/>
                </a:cubicBezTo>
                <a:cubicBezTo>
                  <a:pt x="232105" y="181319"/>
                  <a:pt x="168341" y="141038"/>
                  <a:pt x="216877" y="165307"/>
                </a:cubicBezTo>
                <a:cubicBezTo>
                  <a:pt x="238709" y="176223"/>
                  <a:pt x="232600" y="178409"/>
                  <a:pt x="252047" y="194615"/>
                </a:cubicBezTo>
                <a:cubicBezTo>
                  <a:pt x="257459" y="199125"/>
                  <a:pt x="263770" y="202430"/>
                  <a:pt x="269631" y="206338"/>
                </a:cubicBezTo>
                <a:cubicBezTo>
                  <a:pt x="303223" y="256725"/>
                  <a:pt x="262951" y="192977"/>
                  <a:pt x="287216" y="241507"/>
                </a:cubicBezTo>
                <a:cubicBezTo>
                  <a:pt x="290367" y="247808"/>
                  <a:pt x="297231" y="252258"/>
                  <a:pt x="298939" y="259092"/>
                </a:cubicBezTo>
                <a:cubicBezTo>
                  <a:pt x="299609" y="261773"/>
                  <a:pt x="295031" y="262999"/>
                  <a:pt x="293077" y="264953"/>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7" name="Picture 6" descr="rainbow over marsh r c burks.jpg"/>
          <p:cNvPicPr>
            <a:picLocks noChangeAspect="1"/>
          </p:cNvPicPr>
          <p:nvPr/>
        </p:nvPicPr>
        <p:blipFill>
          <a:blip r:embed="rId2" cstate="print"/>
          <a:srcRect t="3446" b="4985"/>
          <a:stretch>
            <a:fillRect/>
          </a:stretch>
        </p:blipFill>
        <p:spPr>
          <a:xfrm>
            <a:off x="4191000" y="0"/>
            <a:ext cx="4953000" cy="6858000"/>
          </a:xfrm>
          <a:prstGeom prst="rect">
            <a:avLst/>
          </a:prstGeom>
        </p:spPr>
      </p:pic>
      <p:sp>
        <p:nvSpPr>
          <p:cNvPr id="2" name="Title 1"/>
          <p:cNvSpPr>
            <a:spLocks noGrp="1"/>
          </p:cNvSpPr>
          <p:nvPr>
            <p:ph type="ctrTitle"/>
          </p:nvPr>
        </p:nvSpPr>
        <p:spPr>
          <a:xfrm>
            <a:off x="1524000" y="381000"/>
            <a:ext cx="3124200" cy="1470025"/>
          </a:xfrm>
        </p:spPr>
        <p:txBody>
          <a:bodyPr anchor="t" anchorCtr="0">
            <a:normAutofit fontScale="90000"/>
          </a:bodyPr>
          <a:lstStyle/>
          <a:p>
            <a:r>
              <a:rPr lang="en-US" sz="2700" b="1" dirty="0" smtClean="0">
                <a:latin typeface="Arial Black" pitchFamily="34" charset="0"/>
                <a:cs typeface="Arial" pitchFamily="34" charset="0"/>
              </a:rPr>
              <a:t>The Next </a:t>
            </a:r>
            <a:br>
              <a:rPr lang="en-US" sz="2700" b="1" dirty="0" smtClean="0">
                <a:latin typeface="Arial Black" pitchFamily="34" charset="0"/>
                <a:cs typeface="Arial" pitchFamily="34" charset="0"/>
              </a:rPr>
            </a:br>
            <a:r>
              <a:rPr lang="en-US" sz="2700" b="1" dirty="0" smtClean="0">
                <a:latin typeface="Arial Black" pitchFamily="34" charset="0"/>
                <a:cs typeface="Arial" pitchFamily="34" charset="0"/>
              </a:rPr>
              <a:t>Step Was to Evaluate </a:t>
            </a:r>
            <a:r>
              <a:rPr lang="en-US" sz="2600" b="1" dirty="0" err="1" smtClean="0">
                <a:latin typeface="Arial Black" pitchFamily="34" charset="0"/>
                <a:cs typeface="Arial" pitchFamily="34" charset="0"/>
              </a:rPr>
              <a:t>Hydroecological</a:t>
            </a:r>
            <a:r>
              <a:rPr lang="en-US" sz="2700" b="1" dirty="0" smtClean="0">
                <a:latin typeface="Arial Black" pitchFamily="34" charset="0"/>
                <a:cs typeface="Arial" pitchFamily="34" charset="0"/>
              </a:rPr>
              <a:t> Effects</a:t>
            </a:r>
            <a:r>
              <a:rPr lang="en-US" sz="2400" b="1" dirty="0" smtClean="0">
                <a:solidFill>
                  <a:schemeClr val="bg1">
                    <a:lumMod val="95000"/>
                  </a:schemeClr>
                </a:solidFill>
                <a:latin typeface="Bookman Old Style" pitchFamily="18" charset="0"/>
                <a:cs typeface="Arial" pitchFamily="34" charset="0"/>
              </a:rPr>
              <a:t/>
            </a:r>
            <a:br>
              <a:rPr lang="en-US" sz="2400" b="1" dirty="0" smtClean="0">
                <a:solidFill>
                  <a:schemeClr val="bg1">
                    <a:lumMod val="95000"/>
                  </a:schemeClr>
                </a:solidFill>
                <a:latin typeface="Bookman Old Style" pitchFamily="18" charset="0"/>
                <a:cs typeface="Arial" pitchFamily="34" charset="0"/>
              </a:rPr>
            </a:br>
            <a:endParaRPr lang="en-US" sz="2400" b="1" dirty="0">
              <a:solidFill>
                <a:schemeClr val="bg1">
                  <a:lumMod val="95000"/>
                </a:schemeClr>
              </a:solidFill>
              <a:latin typeface="Bookman Old Style" pitchFamily="18" charset="0"/>
              <a:cs typeface="Arial" pitchFamily="34" charset="0"/>
            </a:endParaRPr>
          </a:p>
        </p:txBody>
      </p:sp>
      <p:sp>
        <p:nvSpPr>
          <p:cNvPr id="3" name="Subtitle 2"/>
          <p:cNvSpPr>
            <a:spLocks noGrp="1"/>
          </p:cNvSpPr>
          <p:nvPr>
            <p:ph type="subTitle" idx="1"/>
          </p:nvPr>
        </p:nvSpPr>
        <p:spPr>
          <a:xfrm>
            <a:off x="1676400" y="2590800"/>
            <a:ext cx="2514600" cy="1828800"/>
          </a:xfrm>
        </p:spPr>
        <p:txBody>
          <a:bodyPr>
            <a:noAutofit/>
          </a:bodyPr>
          <a:lstStyle/>
          <a:p>
            <a:pPr algn="l">
              <a:spcBef>
                <a:spcPts val="0"/>
              </a:spcBef>
              <a:spcAft>
                <a:spcPts val="1000"/>
              </a:spcAft>
            </a:pPr>
            <a:r>
              <a:rPr lang="en-US" sz="2000" b="1" dirty="0" smtClean="0">
                <a:latin typeface="Arial" pitchFamily="34" charset="0"/>
                <a:cs typeface="Arial" pitchFamily="34" charset="0"/>
              </a:rPr>
              <a:t>Assessing ecological change resulting from changes in river flows and levels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553200" cy="838200"/>
          </a:xfrm>
        </p:spPr>
        <p:txBody>
          <a:bodyPr anchor="t" anchorCtr="0"/>
          <a:lstStyle/>
          <a:p>
            <a:r>
              <a:rPr lang="en-US" sz="3600" dirty="0" smtClean="0"/>
              <a:t>Major Conclusions</a:t>
            </a:r>
            <a:endParaRPr lang="en-US" sz="3600" dirty="0"/>
          </a:p>
        </p:txBody>
      </p:sp>
      <p:sp>
        <p:nvSpPr>
          <p:cNvPr id="3" name="Content Placeholder 2"/>
          <p:cNvSpPr>
            <a:spLocks noGrp="1"/>
          </p:cNvSpPr>
          <p:nvPr>
            <p:ph idx="1"/>
          </p:nvPr>
        </p:nvSpPr>
        <p:spPr>
          <a:xfrm>
            <a:off x="1752600" y="1524000"/>
            <a:ext cx="7086600" cy="4114800"/>
          </a:xfrm>
        </p:spPr>
        <p:txBody>
          <a:bodyPr/>
          <a:lstStyle/>
          <a:p>
            <a:pPr marL="231775" indent="-231775">
              <a:spcBef>
                <a:spcPts val="0"/>
              </a:spcBef>
              <a:spcAft>
                <a:spcPts val="1000"/>
              </a:spcAft>
              <a:buClr>
                <a:srgbClr val="00FF99"/>
              </a:buClr>
            </a:pPr>
            <a:r>
              <a:rPr lang="en-US" sz="2400" b="1" dirty="0" smtClean="0">
                <a:latin typeface="Arial" pitchFamily="34" charset="0"/>
                <a:cs typeface="Arial" pitchFamily="34" charset="0"/>
              </a:rPr>
              <a:t>The St. Johns River can be used as an alternative water supply source with no more than negligible or minor effects.</a:t>
            </a:r>
          </a:p>
          <a:p>
            <a:pPr marL="231775" indent="-231775">
              <a:spcBef>
                <a:spcPts val="0"/>
              </a:spcBef>
              <a:spcAft>
                <a:spcPts val="1000"/>
              </a:spcAft>
              <a:buClr>
                <a:srgbClr val="00FF99"/>
              </a:buClr>
            </a:pPr>
            <a:r>
              <a:rPr lang="en-US" sz="2400" b="1" dirty="0" smtClean="0">
                <a:latin typeface="Arial" pitchFamily="34" charset="0"/>
                <a:cs typeface="Arial" pitchFamily="34" charset="0"/>
              </a:rPr>
              <a:t>Future land use changes, completion of the Upper St. Johns River Basin Project, and sea level rise reduce the effects of water withdrawals.</a:t>
            </a:r>
          </a:p>
          <a:p>
            <a:pPr marL="231775" indent="-231775">
              <a:spcBef>
                <a:spcPts val="0"/>
              </a:spcBef>
              <a:spcAft>
                <a:spcPts val="1000"/>
              </a:spcAft>
              <a:buClr>
                <a:srgbClr val="00FF99"/>
              </a:buClr>
            </a:pPr>
            <a:r>
              <a:rPr lang="en-US" sz="2400" b="1" dirty="0" smtClean="0">
                <a:latin typeface="Arial" pitchFamily="34" charset="0"/>
                <a:cs typeface="Arial" pitchFamily="34" charset="0"/>
              </a:rPr>
              <a:t>Potential for environmental effects varies along the river’s length.</a:t>
            </a:r>
          </a:p>
          <a:p>
            <a:pPr marL="231775" indent="-231775">
              <a:spcBef>
                <a:spcPts val="0"/>
              </a:spcBef>
              <a:spcAft>
                <a:spcPts val="1000"/>
              </a:spcAft>
              <a:buClr>
                <a:srgbClr val="00FF99"/>
              </a:buClr>
            </a:pPr>
            <a:r>
              <a:rPr lang="en-US" sz="2400" b="1" dirty="0" smtClean="0">
                <a:latin typeface="Arial" pitchFamily="34" charset="0"/>
                <a:cs typeface="Arial" pitchFamily="34" charset="0"/>
              </a:rPr>
              <a:t>The study provides peer-reviewed tools for use by the District and others.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315200" cy="1524000"/>
          </a:xfrm>
        </p:spPr>
        <p:txBody>
          <a:bodyPr/>
          <a:lstStyle/>
          <a:p>
            <a:r>
              <a:rPr lang="en-US" sz="3200" dirty="0" smtClean="0"/>
              <a:t>National Academy of Sciences National Research Council (NRC) Peer Review</a:t>
            </a:r>
            <a:endParaRPr lang="en-US" sz="3200" dirty="0"/>
          </a:p>
        </p:txBody>
      </p:sp>
      <p:sp>
        <p:nvSpPr>
          <p:cNvPr id="3" name="Content Placeholder 2"/>
          <p:cNvSpPr>
            <a:spLocks noGrp="1"/>
          </p:cNvSpPr>
          <p:nvPr>
            <p:ph idx="1"/>
          </p:nvPr>
        </p:nvSpPr>
        <p:spPr>
          <a:xfrm>
            <a:off x="1676400" y="2133600"/>
            <a:ext cx="7086600" cy="3505200"/>
          </a:xfrm>
        </p:spPr>
        <p:txBody>
          <a:bodyPr/>
          <a:lstStyle/>
          <a:p>
            <a:pPr>
              <a:spcBef>
                <a:spcPts val="0"/>
              </a:spcBef>
              <a:spcAft>
                <a:spcPts val="1000"/>
              </a:spcAft>
              <a:buClr>
                <a:srgbClr val="00FF99"/>
              </a:buClr>
            </a:pPr>
            <a:r>
              <a:rPr lang="en-US" sz="2800" b="1" dirty="0" smtClean="0">
                <a:latin typeface="Arial" pitchFamily="34" charset="0"/>
                <a:cs typeface="Arial" pitchFamily="34" charset="0"/>
              </a:rPr>
              <a:t>Three-year process working with the NRC peer review committee.</a:t>
            </a:r>
          </a:p>
          <a:p>
            <a:pPr>
              <a:spcBef>
                <a:spcPts val="0"/>
              </a:spcBef>
              <a:spcAft>
                <a:spcPts val="1000"/>
              </a:spcAft>
              <a:buClr>
                <a:srgbClr val="00FF99"/>
              </a:buClr>
            </a:pPr>
            <a:r>
              <a:rPr lang="en-US" sz="2800" b="1" dirty="0" smtClean="0">
                <a:latin typeface="Arial" pitchFamily="34" charset="0"/>
                <a:cs typeface="Arial" pitchFamily="34" charset="0"/>
              </a:rPr>
              <a:t>Committee consisted of nine experts. </a:t>
            </a:r>
          </a:p>
          <a:p>
            <a:pPr>
              <a:spcBef>
                <a:spcPts val="0"/>
              </a:spcBef>
              <a:spcAft>
                <a:spcPts val="1000"/>
              </a:spcAft>
              <a:buClr>
                <a:srgbClr val="00FF99"/>
              </a:buClr>
            </a:pPr>
            <a:r>
              <a:rPr lang="en-US" sz="2800" b="1" dirty="0" smtClean="0">
                <a:latin typeface="Arial" pitchFamily="34" charset="0"/>
                <a:cs typeface="Arial" pitchFamily="34" charset="0"/>
              </a:rPr>
              <a:t>Six multi-day meetings, field trips and numerous teleconferences.</a:t>
            </a:r>
          </a:p>
          <a:p>
            <a:pPr>
              <a:spcBef>
                <a:spcPts val="0"/>
              </a:spcBef>
              <a:spcAft>
                <a:spcPts val="1000"/>
              </a:spcAft>
              <a:buClr>
                <a:srgbClr val="00FF99"/>
              </a:buClr>
            </a:pPr>
            <a:r>
              <a:rPr lang="en-US" sz="2800" b="1" dirty="0" smtClean="0">
                <a:latin typeface="Arial" pitchFamily="34" charset="0"/>
                <a:cs typeface="Arial" pitchFamily="34" charset="0"/>
              </a:rPr>
              <a:t>NRC ̶ 105 page report, December 2011</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7391400" cy="762000"/>
          </a:xfrm>
        </p:spPr>
        <p:txBody>
          <a:bodyPr anchor="t" anchorCtr="0"/>
          <a:lstStyle/>
          <a:p>
            <a:r>
              <a:rPr lang="en-US" sz="3600" dirty="0" smtClean="0"/>
              <a:t>NRC Concluding Comment</a:t>
            </a:r>
            <a:endParaRPr lang="en-US" sz="3600" dirty="0"/>
          </a:p>
        </p:txBody>
      </p:sp>
      <p:sp>
        <p:nvSpPr>
          <p:cNvPr id="3" name="Content Placeholder 2"/>
          <p:cNvSpPr>
            <a:spLocks noGrp="1"/>
          </p:cNvSpPr>
          <p:nvPr>
            <p:ph idx="1"/>
          </p:nvPr>
        </p:nvSpPr>
        <p:spPr>
          <a:xfrm>
            <a:off x="1828800" y="1828800"/>
            <a:ext cx="6934200" cy="2590800"/>
          </a:xfrm>
        </p:spPr>
        <p:txBody>
          <a:bodyPr/>
          <a:lstStyle/>
          <a:p>
            <a:pPr marL="0" indent="0">
              <a:buNone/>
            </a:pPr>
            <a:r>
              <a:rPr lang="en-US" sz="2800" b="1" dirty="0" smtClean="0">
                <a:latin typeface="Arial" pitchFamily="34" charset="0"/>
                <a:cs typeface="Arial" pitchFamily="34" charset="0"/>
              </a:rPr>
              <a:t>“The overall strategy of the study and the way it was implemented were appropriate and adequate to address the goals that the District established for the WSIS.”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066800"/>
            <a:ext cx="7162800" cy="1470025"/>
          </a:xfrm>
        </p:spPr>
        <p:txBody>
          <a:bodyPr/>
          <a:lstStyle/>
          <a:p>
            <a:r>
              <a:rPr lang="en-US" sz="3600" dirty="0" smtClean="0">
                <a:latin typeface="Arial Black" pitchFamily="34" charset="0"/>
              </a:rPr>
              <a:t>The first step: </a:t>
            </a:r>
            <a:br>
              <a:rPr lang="en-US" sz="3600" dirty="0" smtClean="0">
                <a:latin typeface="Arial Black" pitchFamily="34" charset="0"/>
              </a:rPr>
            </a:br>
            <a:r>
              <a:rPr lang="en-US" sz="3600" dirty="0" smtClean="0">
                <a:latin typeface="Arial Black" pitchFamily="34" charset="0"/>
              </a:rPr>
              <a:t>- Understand hydrology and hydraulics and predict the changes </a:t>
            </a:r>
            <a:br>
              <a:rPr lang="en-US" sz="3600" dirty="0" smtClean="0">
                <a:latin typeface="Arial Black" pitchFamily="34" charset="0"/>
              </a:rPr>
            </a:br>
            <a:r>
              <a:rPr lang="en-US" sz="3600" dirty="0" smtClean="0">
                <a:latin typeface="Arial Black" pitchFamily="34" charset="0"/>
              </a:rPr>
              <a:t>- Resulting from potential water withdrawals.</a:t>
            </a:r>
            <a:endParaRPr lang="en-US" sz="3600" dirty="0">
              <a:latin typeface="Arial Black" pitchFamily="34" charset="0"/>
            </a:endParaRPr>
          </a:p>
        </p:txBody>
      </p:sp>
      <p:sp>
        <p:nvSpPr>
          <p:cNvPr id="3" name="Subtitle 2"/>
          <p:cNvSpPr>
            <a:spLocks noGrp="1"/>
          </p:cNvSpPr>
          <p:nvPr>
            <p:ph type="subTitle" idx="1"/>
          </p:nvPr>
        </p:nvSpPr>
        <p:spPr>
          <a:xfrm>
            <a:off x="1828800" y="3581400"/>
            <a:ext cx="7162800" cy="2209800"/>
          </a:xfrm>
        </p:spPr>
        <p:txBody>
          <a:bodyPr/>
          <a:lstStyle/>
          <a:p>
            <a:pPr marL="228600" indent="-228600" algn="l">
              <a:spcBef>
                <a:spcPts val="0"/>
              </a:spcBef>
              <a:spcAft>
                <a:spcPts val="1000"/>
              </a:spcAft>
              <a:buClr>
                <a:srgbClr val="00FF99"/>
              </a:buClr>
              <a:buFont typeface="Arial" pitchFamily="34" charset="0"/>
              <a:buChar char="•"/>
            </a:pPr>
            <a:r>
              <a:rPr lang="en-US" sz="2800" b="1" dirty="0" smtClean="0">
                <a:latin typeface="Arial" pitchFamily="34" charset="0"/>
                <a:cs typeface="Arial" pitchFamily="34" charset="0"/>
              </a:rPr>
              <a:t>Watershed hydrology models predict inflows into the river.</a:t>
            </a:r>
          </a:p>
          <a:p>
            <a:pPr marL="228600" indent="-228600" algn="l">
              <a:spcBef>
                <a:spcPts val="0"/>
              </a:spcBef>
              <a:spcAft>
                <a:spcPts val="1000"/>
              </a:spcAft>
              <a:buClr>
                <a:srgbClr val="00FF99"/>
              </a:buClr>
              <a:buFont typeface="Arial" pitchFamily="34" charset="0"/>
              <a:buChar char="•"/>
            </a:pPr>
            <a:r>
              <a:rPr lang="en-US" sz="2800" b="1" dirty="0" smtClean="0">
                <a:latin typeface="Arial" pitchFamily="34" charset="0"/>
                <a:cs typeface="Arial" pitchFamily="34" charset="0"/>
              </a:rPr>
              <a:t>River hydrodynamic model predicts river flow, level, and salinity.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0"/>
            <a:ext cx="6477000" cy="2003425"/>
          </a:xfrm>
        </p:spPr>
        <p:txBody>
          <a:bodyPr/>
          <a:lstStyle/>
          <a:p>
            <a:r>
              <a:rPr lang="en-US" sz="4800" dirty="0" smtClean="0"/>
              <a:t>Baseline Scenario</a:t>
            </a:r>
            <a:endParaRPr lang="en-US" sz="4800" dirty="0"/>
          </a:p>
        </p:txBody>
      </p:sp>
      <p:sp>
        <p:nvSpPr>
          <p:cNvPr id="3" name="Subtitle 2"/>
          <p:cNvSpPr>
            <a:spLocks noGrp="1"/>
          </p:cNvSpPr>
          <p:nvPr>
            <p:ph type="subTitle" idx="1"/>
          </p:nvPr>
        </p:nvSpPr>
        <p:spPr>
          <a:xfrm>
            <a:off x="1828800" y="1524000"/>
            <a:ext cx="7086600" cy="5029200"/>
          </a:xfrm>
        </p:spPr>
        <p:txBody>
          <a:bodyPr/>
          <a:lstStyle/>
          <a:p>
            <a:pPr marL="457200" indent="-457200" algn="l">
              <a:buFont typeface="Arial" pitchFamily="34" charset="0"/>
              <a:buChar char="•"/>
            </a:pPr>
            <a:r>
              <a:rPr lang="en-US" sz="3600" dirty="0" smtClean="0"/>
              <a:t>1995 Landuse</a:t>
            </a:r>
          </a:p>
          <a:p>
            <a:pPr marL="457200" indent="-457200" algn="l">
              <a:buFont typeface="Arial" pitchFamily="34" charset="0"/>
              <a:buChar char="•"/>
            </a:pPr>
            <a:r>
              <a:rPr lang="en-US" sz="3600" dirty="0" smtClean="0"/>
              <a:t>Water Supply Planning Base Year</a:t>
            </a:r>
          </a:p>
          <a:p>
            <a:pPr marL="457200" indent="-457200" algn="l">
              <a:buFont typeface="Arial" pitchFamily="34" charset="0"/>
              <a:buChar char="•"/>
            </a:pPr>
            <a:r>
              <a:rPr lang="en-US" sz="3600" dirty="0" smtClean="0"/>
              <a:t>Good Data set 1995-2006</a:t>
            </a:r>
          </a:p>
          <a:p>
            <a:pPr marL="457200" indent="-457200" algn="l">
              <a:buFont typeface="Arial" pitchFamily="34" charset="0"/>
              <a:buChar char="•"/>
            </a:pPr>
            <a:r>
              <a:rPr lang="en-US" sz="3600" dirty="0" smtClean="0"/>
              <a:t>Stable USJ Project Conditions</a:t>
            </a:r>
          </a:p>
          <a:p>
            <a:pPr marL="457200" indent="-457200" algn="l">
              <a:buFont typeface="Arial" pitchFamily="34" charset="0"/>
              <a:buChar char="•"/>
            </a:pPr>
            <a:r>
              <a:rPr lang="en-US" sz="3600" dirty="0" smtClean="0"/>
              <a:t>Use for Calibration of Mod</a:t>
            </a:r>
            <a:r>
              <a:rPr lang="en-US" dirty="0" smtClean="0"/>
              <a:t>els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0"/>
            <a:ext cx="7086600" cy="1828799"/>
          </a:xfrm>
        </p:spPr>
        <p:txBody>
          <a:bodyPr/>
          <a:lstStyle/>
          <a:p>
            <a:r>
              <a:rPr lang="en-US" sz="4800" dirty="0" smtClean="0"/>
              <a:t>Forecast Scenarios</a:t>
            </a:r>
            <a:endParaRPr lang="en-US" sz="4800" dirty="0"/>
          </a:p>
        </p:txBody>
      </p:sp>
      <p:sp>
        <p:nvSpPr>
          <p:cNvPr id="3" name="Subtitle 2"/>
          <p:cNvSpPr>
            <a:spLocks noGrp="1"/>
          </p:cNvSpPr>
          <p:nvPr>
            <p:ph type="subTitle" idx="1"/>
          </p:nvPr>
        </p:nvSpPr>
        <p:spPr>
          <a:xfrm>
            <a:off x="1371600" y="1447800"/>
            <a:ext cx="7772400" cy="4953000"/>
          </a:xfrm>
        </p:spPr>
        <p:txBody>
          <a:bodyPr/>
          <a:lstStyle/>
          <a:p>
            <a:pPr marL="914400" lvl="1" indent="-457200" algn="l">
              <a:buFont typeface="Arial" pitchFamily="34" charset="0"/>
              <a:buChar char="•"/>
            </a:pPr>
            <a:r>
              <a:rPr lang="en-US" sz="3600" dirty="0" smtClean="0"/>
              <a:t>2030 Land-Use</a:t>
            </a:r>
          </a:p>
          <a:p>
            <a:pPr marL="914400" lvl="1" indent="-457200" algn="l">
              <a:buFont typeface="Arial" pitchFamily="34" charset="0"/>
              <a:buChar char="•"/>
            </a:pPr>
            <a:r>
              <a:rPr lang="en-US" sz="3600" dirty="0" smtClean="0"/>
              <a:t>Complete Upper SJR Projects</a:t>
            </a:r>
          </a:p>
          <a:p>
            <a:pPr marL="1371600" lvl="2" indent="-457200" algn="l">
              <a:buFont typeface="Arial" pitchFamily="34" charset="0"/>
              <a:buChar char="•"/>
            </a:pPr>
            <a:r>
              <a:rPr lang="en-US" sz="3200" dirty="0" smtClean="0"/>
              <a:t>Fellsmere, </a:t>
            </a:r>
          </a:p>
          <a:p>
            <a:pPr marL="1371600" lvl="2" indent="-457200" algn="l">
              <a:buFont typeface="Arial" pitchFamily="34" charset="0"/>
              <a:buChar char="•"/>
            </a:pPr>
            <a:r>
              <a:rPr lang="en-US" sz="3200" dirty="0" smtClean="0"/>
              <a:t>C1- Sawgrass Lakes </a:t>
            </a:r>
          </a:p>
          <a:p>
            <a:pPr marL="1371600" lvl="2" indent="-457200" algn="l">
              <a:buFont typeface="Arial" pitchFamily="34" charset="0"/>
              <a:buChar char="•"/>
            </a:pPr>
            <a:r>
              <a:rPr lang="en-US" sz="3200" dirty="0" smtClean="0"/>
              <a:t>Three Forks Marsh</a:t>
            </a:r>
          </a:p>
          <a:p>
            <a:pPr marL="914400" lvl="1" indent="-457200" algn="l">
              <a:buFont typeface="Arial" pitchFamily="34" charset="0"/>
              <a:buChar char="•"/>
            </a:pPr>
            <a:r>
              <a:rPr lang="en-US" sz="3600" dirty="0" smtClean="0"/>
              <a:t>Conservative Sea Level Rise (</a:t>
            </a:r>
            <a:r>
              <a:rPr lang="en-US" dirty="0" smtClean="0"/>
              <a:t>14 cm</a:t>
            </a:r>
            <a:r>
              <a:rPr lang="en-US" sz="3600" dirty="0" smtClean="0"/>
              <a:t>) </a:t>
            </a:r>
          </a:p>
          <a:p>
            <a:pPr marL="914400" lvl="1" indent="-457200" algn="l">
              <a:buFont typeface="Arial" pitchFamily="34" charset="0"/>
              <a:buChar char="•"/>
            </a:pPr>
            <a:r>
              <a:rPr lang="en-US" sz="3600" dirty="0" smtClean="0"/>
              <a:t>Withdrawal Scenarios - 77.5 mgd, 155 mgd, &amp; 262 mgd</a:t>
            </a:r>
          </a:p>
          <a:p>
            <a:pPr marL="457200" indent="-457200" algn="l"/>
            <a:endParaRPr 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400800" cy="1219200"/>
          </a:xfrm>
        </p:spPr>
        <p:txBody>
          <a:bodyPr/>
          <a:lstStyle/>
          <a:p>
            <a:r>
              <a:rPr lang="en-US" sz="4800" dirty="0" smtClean="0"/>
              <a:t>Watershed Models</a:t>
            </a:r>
            <a:endParaRPr lang="en-US" sz="4800" dirty="0"/>
          </a:p>
        </p:txBody>
      </p:sp>
      <p:sp>
        <p:nvSpPr>
          <p:cNvPr id="3" name="Content Placeholder 2"/>
          <p:cNvSpPr>
            <a:spLocks noGrp="1"/>
          </p:cNvSpPr>
          <p:nvPr>
            <p:ph idx="1"/>
          </p:nvPr>
        </p:nvSpPr>
        <p:spPr>
          <a:xfrm>
            <a:off x="1752600" y="1676400"/>
            <a:ext cx="7391400" cy="4724400"/>
          </a:xfrm>
        </p:spPr>
        <p:txBody>
          <a:bodyPr/>
          <a:lstStyle/>
          <a:p>
            <a:r>
              <a:rPr lang="en-US" dirty="0" smtClean="0"/>
              <a:t>Hydrologic Simulation Program – Fortran (HSPF)</a:t>
            </a:r>
          </a:p>
          <a:p>
            <a:pPr lvl="1"/>
            <a:r>
              <a:rPr lang="en-US" sz="3200" dirty="0" smtClean="0"/>
              <a:t>90 separate models</a:t>
            </a:r>
          </a:p>
          <a:p>
            <a:pPr lvl="1"/>
            <a:r>
              <a:rPr lang="en-US" sz="3200" dirty="0" smtClean="0"/>
              <a:t>11 in-house modelers</a:t>
            </a:r>
          </a:p>
          <a:p>
            <a:pPr lvl="1"/>
            <a:r>
              <a:rPr lang="en-US" sz="3200" dirty="0" smtClean="0"/>
              <a:t>External Peer Review</a:t>
            </a:r>
          </a:p>
          <a:p>
            <a:r>
              <a:rPr lang="en-US" dirty="0" smtClean="0"/>
              <a:t>Model for Upper SJR Basin</a:t>
            </a:r>
          </a:p>
          <a:p>
            <a:r>
              <a:rPr lang="en-US" dirty="0" smtClean="0"/>
              <a:t>55 mgd - near Lake Poinsett</a:t>
            </a:r>
          </a:p>
          <a:p>
            <a:endParaRPr lang="en-US" dirty="0" smtClean="0"/>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729</Words>
  <Application>Microsoft Office PowerPoint</Application>
  <PresentationFormat>On-screen Show (4:3)</PresentationFormat>
  <Paragraphs>144</Paragraphs>
  <Slides>22</Slides>
  <Notes>4</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1_Default Design</vt:lpstr>
      <vt:lpstr>St. Johns River Water Supply Impact Study (WSIS)</vt:lpstr>
      <vt:lpstr>The Water Supply Impact study is the most comprehensive and rigorous investigation of the St. Johns River ever conducted.</vt:lpstr>
      <vt:lpstr>Major Conclusions</vt:lpstr>
      <vt:lpstr>National Academy of Sciences National Research Council (NRC) Peer Review</vt:lpstr>
      <vt:lpstr>NRC Concluding Comment</vt:lpstr>
      <vt:lpstr>The first step:  - Understand hydrology and hydraulics and predict the changes  - Resulting from potential water withdrawals.</vt:lpstr>
      <vt:lpstr>Baseline Scenario</vt:lpstr>
      <vt:lpstr>Forecast Scenarios</vt:lpstr>
      <vt:lpstr>Watershed Models</vt:lpstr>
      <vt:lpstr>Slide 10</vt:lpstr>
      <vt:lpstr>Slide 11</vt:lpstr>
      <vt:lpstr>River Hydrodynamics</vt:lpstr>
      <vt:lpstr>Withdrawal and Grid</vt:lpstr>
      <vt:lpstr>SJR Transect Bottom Elevations </vt:lpstr>
      <vt:lpstr>Slide 15</vt:lpstr>
      <vt:lpstr>St. Johns River Salinity January 2002</vt:lpstr>
      <vt:lpstr>St. Johns River Salinity May 2002</vt:lpstr>
      <vt:lpstr>St. Johns River Salinity September 2002</vt:lpstr>
      <vt:lpstr>Slide 19</vt:lpstr>
      <vt:lpstr>Slide 20</vt:lpstr>
      <vt:lpstr>Salinitiy Animation title slide</vt:lpstr>
      <vt:lpstr>The Next  Step Was to Evaluate Hydroecological Effects </vt:lpstr>
    </vt:vector>
  </TitlesOfParts>
  <Company>sjrwmd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Jsloane</dc:creator>
  <cp:lastModifiedBy> </cp:lastModifiedBy>
  <cp:revision>185</cp:revision>
  <dcterms:created xsi:type="dcterms:W3CDTF">2007-04-27T14:26:19Z</dcterms:created>
  <dcterms:modified xsi:type="dcterms:W3CDTF">2012-08-13T19:24:14Z</dcterms:modified>
</cp:coreProperties>
</file>