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</p:sldMasterIdLst>
  <p:notesMasterIdLst>
    <p:notesMasterId r:id="rId37"/>
  </p:notesMasterIdLst>
  <p:handoutMasterIdLst>
    <p:handoutMasterId r:id="rId38"/>
  </p:handoutMasterIdLst>
  <p:sldIdLst>
    <p:sldId id="265" r:id="rId6"/>
    <p:sldId id="375" r:id="rId7"/>
    <p:sldId id="376" r:id="rId8"/>
    <p:sldId id="385" r:id="rId9"/>
    <p:sldId id="378" r:id="rId10"/>
    <p:sldId id="379" r:id="rId11"/>
    <p:sldId id="381" r:id="rId12"/>
    <p:sldId id="405" r:id="rId13"/>
    <p:sldId id="380" r:id="rId14"/>
    <p:sldId id="339" r:id="rId15"/>
    <p:sldId id="342" r:id="rId16"/>
    <p:sldId id="411" r:id="rId17"/>
    <p:sldId id="413" r:id="rId18"/>
    <p:sldId id="412" r:id="rId19"/>
    <p:sldId id="386" r:id="rId20"/>
    <p:sldId id="390" r:id="rId21"/>
    <p:sldId id="392" r:id="rId22"/>
    <p:sldId id="396" r:id="rId23"/>
    <p:sldId id="398" r:id="rId24"/>
    <p:sldId id="399" r:id="rId25"/>
    <p:sldId id="401" r:id="rId26"/>
    <p:sldId id="402" r:id="rId27"/>
    <p:sldId id="403" r:id="rId28"/>
    <p:sldId id="356" r:id="rId29"/>
    <p:sldId id="359" r:id="rId30"/>
    <p:sldId id="361" r:id="rId31"/>
    <p:sldId id="382" r:id="rId32"/>
    <p:sldId id="407" r:id="rId33"/>
    <p:sldId id="410" r:id="rId34"/>
    <p:sldId id="374" r:id="rId35"/>
    <p:sldId id="406" r:id="rId36"/>
  </p:sldIdLst>
  <p:sldSz cx="9144000" cy="6858000" type="screen4x3"/>
  <p:notesSz cx="9296400" cy="70104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D7DB11"/>
    <a:srgbClr val="F8F8F8"/>
    <a:srgbClr val="009999"/>
    <a:srgbClr val="D7DB43"/>
    <a:srgbClr val="AF0F6E"/>
    <a:srgbClr val="623465"/>
    <a:srgbClr val="B7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8693" autoAdjust="0"/>
  </p:normalViewPr>
  <p:slideViewPr>
    <p:cSldViewPr>
      <p:cViewPr>
        <p:scale>
          <a:sx n="107" d="100"/>
          <a:sy n="107" d="100"/>
        </p:scale>
        <p:origin x="-96" y="-72"/>
      </p:cViewPr>
      <p:guideLst>
        <p:guide orient="horz" pos="1698"/>
        <p:guide orient="horz" pos="1570"/>
        <p:guide pos="3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6" y="-102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5475" y="268288"/>
            <a:ext cx="802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800" b="1">
                <a:solidFill>
                  <a:srgbClr val="4B3A6E"/>
                </a:solidFill>
              </a:defRPr>
            </a:lvl1pPr>
          </a:lstStyle>
          <a:p>
            <a:pPr>
              <a:defRPr/>
            </a:pPr>
            <a:r>
              <a:rPr lang="en-US"/>
              <a:t>Header text if required. Max 2 lines. To amend/delete cllick View &gt;&gt; Header &amp;  Footer&gt;&gt; Notes &amp; Handouts tab</a:t>
            </a:r>
            <a:endParaRPr lang="en-US" sz="1200"/>
          </a:p>
        </p:txBody>
      </p:sp>
      <p:pic>
        <p:nvPicPr>
          <p:cNvPr id="54275" name="Picture 6" descr="Colour Ba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r="9818" b="22552"/>
          <a:stretch>
            <a:fillRect/>
          </a:stretch>
        </p:blipFill>
        <p:spPr bwMode="auto">
          <a:xfrm>
            <a:off x="0" y="6834188"/>
            <a:ext cx="9296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0" y="646113"/>
            <a:ext cx="9296400" cy="0"/>
          </a:xfrm>
          <a:prstGeom prst="line">
            <a:avLst/>
          </a:prstGeom>
          <a:noFill/>
          <a:ln w="3175">
            <a:solidFill>
              <a:srgbClr val="4B3A6E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368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Colour Ba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r="9818" b="22552"/>
          <a:stretch>
            <a:fillRect/>
          </a:stretch>
        </p:blipFill>
        <p:spPr bwMode="auto">
          <a:xfrm>
            <a:off x="0" y="6834188"/>
            <a:ext cx="9296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50950" y="161925"/>
            <a:ext cx="67738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solidFill>
                  <a:srgbClr val="4B3A6E"/>
                </a:solidFill>
              </a:defRPr>
            </a:lvl1pPr>
          </a:lstStyle>
          <a:p>
            <a:pPr>
              <a:defRPr/>
            </a:pPr>
            <a:r>
              <a:rPr lang="en-GB"/>
              <a:t>Header text if required. Max 2 lines. To amend/delete cllick View &gt;&gt; Header &amp;  Footer&gt;&gt; Notes &amp; Handouts tab</a:t>
            </a:r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0950" y="3505200"/>
            <a:ext cx="674687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 Second level</a:t>
            </a:r>
          </a:p>
          <a:p>
            <a:pPr lvl="2"/>
            <a:r>
              <a:rPr lang="en-GB" noProof="0" smtClean="0"/>
              <a:t> Third level</a:t>
            </a:r>
          </a:p>
          <a:p>
            <a:pPr lvl="3"/>
            <a:r>
              <a:rPr lang="en-GB" noProof="0" smtClean="0"/>
              <a:t> Fourth level</a:t>
            </a:r>
          </a:p>
          <a:p>
            <a:pPr lvl="4"/>
            <a:r>
              <a:rPr lang="en-GB" noProof="0" smtClean="0"/>
              <a:t> Fifth level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086600" y="6667500"/>
            <a:ext cx="21526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191991-312A-4A79-B671-BC454BF40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0" y="3336925"/>
            <a:ext cx="9296400" cy="0"/>
          </a:xfrm>
          <a:prstGeom prst="line">
            <a:avLst/>
          </a:prstGeom>
          <a:noFill/>
          <a:ln w="3175">
            <a:solidFill>
              <a:srgbClr val="4B3A6E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41438" y="6546850"/>
            <a:ext cx="5745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800" b="1">
                <a:solidFill>
                  <a:srgbClr val="393C71"/>
                </a:solidFill>
              </a:defRPr>
            </a:lvl1pPr>
          </a:lstStyle>
          <a:p>
            <a:pPr>
              <a:defRPr/>
            </a:pPr>
            <a:r>
              <a:rPr lang="en-GB"/>
              <a:t>Footer text if required. Max 2 lines. To amend/delete click View &gt;&gt; Header &amp;  Footer&gt;&gt; Notes &amp; Handouts tab</a:t>
            </a:r>
          </a:p>
        </p:txBody>
      </p:sp>
    </p:spTree>
    <p:extLst>
      <p:ext uri="{BB962C8B-B14F-4D97-AF65-F5344CB8AC3E}">
        <p14:creationId xmlns:p14="http://schemas.microsoft.com/office/powerpoint/2010/main" val="3986677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lr>
        <a:srgbClr val="4B3A6E"/>
      </a:buClr>
      <a:buSzPct val="60000"/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lr>
        <a:srgbClr val="8DC4D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lr>
        <a:schemeClr val="bg2"/>
      </a:buClr>
      <a:buChar char="»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0.jpe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950" y="3505200"/>
            <a:ext cx="541813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7" descr="north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12543" b="1009"/>
          <a:stretch>
            <a:fillRect/>
          </a:stretch>
        </p:blipFill>
        <p:spPr bwMode="auto">
          <a:xfrm>
            <a:off x="7086600" y="3505200"/>
            <a:ext cx="2209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Dunlin_Oil_Production_Platf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-21" r="40359" b="9"/>
          <a:stretch>
            <a:fillRect/>
          </a:stretch>
        </p:blipFill>
        <p:spPr bwMode="auto">
          <a:xfrm>
            <a:off x="7086600" y="3505200"/>
            <a:ext cx="22098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950" y="3505200"/>
            <a:ext cx="5418138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Picture 7" descr="north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12543" b="1009"/>
          <a:stretch>
            <a:fillRect/>
          </a:stretch>
        </p:blipFill>
        <p:spPr bwMode="auto">
          <a:xfrm>
            <a:off x="7086600" y="3505200"/>
            <a:ext cx="2209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9" descr="Dunlin_Oil_Production_Platf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-21" r="40359" b="9"/>
          <a:stretch>
            <a:fillRect/>
          </a:stretch>
        </p:blipFill>
        <p:spPr bwMode="auto">
          <a:xfrm>
            <a:off x="7086600" y="3505200"/>
            <a:ext cx="22098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olou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91408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AmecLogoL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4398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8" y="2471738"/>
            <a:ext cx="6264275" cy="534987"/>
          </a:xfrm>
        </p:spPr>
        <p:txBody>
          <a:bodyPr bIns="0"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030538"/>
            <a:ext cx="6264275" cy="358775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34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0F01-97F9-406B-9B32-242FC0C585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5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19075"/>
            <a:ext cx="2087562" cy="6089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9075"/>
            <a:ext cx="6111875" cy="6089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E6F8-F35A-4899-9ED6-116F35E044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989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9638" y="1700213"/>
            <a:ext cx="4100512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7540-ECB1-4FED-89AD-1CF6834F8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8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700213"/>
            <a:ext cx="8351837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7085A-3F50-4620-8FBA-683E0D35F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6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700213"/>
            <a:ext cx="8351837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7237-F470-4761-906B-F64C792B6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9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989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19638" y="1700213"/>
            <a:ext cx="4100512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217E-EBCF-4ED1-9546-58FC30789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0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1700213"/>
            <a:ext cx="8351837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6645-D763-4C1F-8D64-84AE65A04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2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73CA-E84D-4418-8BF4-69218F7DC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5D70-1742-4CAF-9660-CE28839CF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4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002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C64E-7975-496C-BB5D-283FF32027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E8EC-973D-41B1-9525-7B2C2F61E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B52C-F947-4A9E-8B65-58B2EE4B04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2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07D0-13A7-4F0D-BD2D-2390B1DE7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0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45D1-3463-40FB-B981-81D438B71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6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CB21F-4B57-410E-9DD5-25DEA7B0B5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5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19075"/>
            <a:ext cx="562768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30988"/>
            <a:ext cx="141446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4B3A6E"/>
                </a:solidFill>
              </a:defRPr>
            </a:lvl1pPr>
          </a:lstStyle>
          <a:p>
            <a:pPr>
              <a:defRPr/>
            </a:pPr>
            <a:fld id="{849E00A0-3E06-43E2-97B5-2DA0DCE5C4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175">
            <a:solidFill>
              <a:srgbClr val="4B3A6E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053" name="Picture 11" descr="Colour Bar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 b="-223"/>
          <a:stretch>
            <a:fillRect/>
          </a:stretch>
        </p:blipFill>
        <p:spPr bwMode="auto">
          <a:xfrm>
            <a:off x="0" y="6613525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3518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5" name="Picture 18" descr="AmecLogoLr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4398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7956550" y="6597650"/>
            <a:ext cx="1054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9160C0E7-366C-4A58-B76D-21283BB87A54}" type="slidenum">
              <a:rPr lang="en-GB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en-GB" sz="12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  <p:sldLayoutId id="2147484343" r:id="rId14"/>
    <p:sldLayoutId id="2147484344" r:id="rId15"/>
    <p:sldLayoutId id="2147484345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4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896938" indent="-1762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252538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606550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063750" indent="-174625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520950" indent="-174625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978150" indent="-174625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435350" indent="-174625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84438" y="2060575"/>
            <a:ext cx="6264275" cy="946150"/>
          </a:xfrm>
        </p:spPr>
        <p:txBody>
          <a:bodyPr/>
          <a:lstStyle/>
          <a:p>
            <a:pPr eaLnBrk="1" hangingPunct="1"/>
            <a:r>
              <a:rPr lang="en-US" smtClean="0"/>
              <a:t>Watershed and Modeling Efforts With Economic Benefits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Dave Briglio, PE &amp; Sam Arden, EI</a:t>
            </a:r>
          </a:p>
        </p:txBody>
      </p: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2514600" y="3340100"/>
            <a:ext cx="6234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>
                <a:ea typeface="ＭＳ Ｐゴシック" pitchFamily="34" charset="-128"/>
              </a:rPr>
              <a:t>August 17, 2012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4170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743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34925" y="981075"/>
            <a:ext cx="4537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/>
          <a:lstStyle/>
          <a:p>
            <a:pPr algn="l">
              <a:spcBef>
                <a:spcPct val="0"/>
              </a:spcBef>
              <a:defRPr/>
            </a:pPr>
            <a:r>
              <a:rPr lang="en-US" b="1" i="1" kern="0" dirty="0">
                <a:solidFill>
                  <a:srgbClr val="00B050"/>
                </a:solidFill>
                <a:latin typeface="Book Antiqua" pitchFamily="18" charset="0"/>
                <a:ea typeface="+mj-ea"/>
                <a:cs typeface="+mj-cs"/>
              </a:rPr>
              <a:t>~ Greening in a Tough Economy ~</a:t>
            </a:r>
          </a:p>
        </p:txBody>
      </p:sp>
      <p:pic>
        <p:nvPicPr>
          <p:cNvPr id="4104" name="Picture 10" descr="C:\Users\Dave.Briglio\Documents\Active proposals\COJ - JAX\COJ LID Manual RFP - 2011\banner graphics\Barrel%20Pic%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r="11400" b="1350"/>
          <a:stretch>
            <a:fillRect/>
          </a:stretch>
        </p:blipFill>
        <p:spPr bwMode="auto">
          <a:xfrm>
            <a:off x="4140200" y="4067175"/>
            <a:ext cx="2487613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C:\Users\Dave.Briglio\Documents\Active proposals\COJ - JAX\COJ LID Manual RFP - 2011\banner graphics\rain gard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" b="19283"/>
          <a:stretch>
            <a:fillRect/>
          </a:stretch>
        </p:blipFill>
        <p:spPr bwMode="auto">
          <a:xfrm>
            <a:off x="6588125" y="4076700"/>
            <a:ext cx="255587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121285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0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6767512" cy="48974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smtClean="0"/>
              <a:t>Save the May River, open the oyster beds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Utilize existing info – apply common sense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Continue with Town resources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Get local support to implement</a:t>
            </a:r>
          </a:p>
          <a:p>
            <a:pPr lvl="1">
              <a:spcBef>
                <a:spcPts val="600"/>
              </a:spcBef>
              <a:buFont typeface="Wingdings" pitchFamily="2" charset="2"/>
              <a:buNone/>
            </a:pPr>
            <a:endParaRPr lang="en-US" sz="2400" smtClean="0"/>
          </a:p>
          <a:p>
            <a:pPr>
              <a:spcBef>
                <a:spcPts val="600"/>
              </a:spcBef>
            </a:pPr>
            <a:r>
              <a:rPr lang="en-US" sz="2400" smtClean="0"/>
              <a:t>Value was found in many places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Existing CIP &amp; 319 Grants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In-house staff skills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USCB collaboration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Opponents became supporters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3" y="1125538"/>
            <a:ext cx="74882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May River Watershed Action Plan </a:t>
            </a: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07150" cy="906463"/>
          </a:xfrm>
        </p:spPr>
        <p:txBody>
          <a:bodyPr/>
          <a:lstStyle/>
          <a:p>
            <a:r>
              <a:rPr lang="en-US" sz="2800" smtClean="0"/>
              <a:t>An Industry (and Image) at Risk…</a:t>
            </a:r>
          </a:p>
        </p:txBody>
      </p:sp>
      <p:pic>
        <p:nvPicPr>
          <p:cNvPr id="12293" name="Picture 9" descr="http://beaufortrealtors.com/images/articles/bluffton-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6"/>
          <a:stretch>
            <a:fillRect/>
          </a:stretch>
        </p:blipFill>
        <p:spPr bwMode="auto">
          <a:xfrm>
            <a:off x="6084888" y="4005263"/>
            <a:ext cx="291465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ubs,-Links,-Sites---No-Sh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032125"/>
            <a:ext cx="3470275" cy="3133725"/>
          </a:xfr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Assessing Potential…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NRCS Fisheating Creek &amp; Scarborough &amp; Sons Ranch</a:t>
            </a: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53276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Improve the watershed by…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Restoring the wetland water quality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Managing flows </a:t>
            </a:r>
            <a:r>
              <a:rPr lang="en-US" sz="2400" dirty="0">
                <a:latin typeface="+mn-lt"/>
              </a:rPr>
              <a:t>&amp; potential </a:t>
            </a:r>
            <a:r>
              <a:rPr lang="en-US" sz="2400" dirty="0">
                <a:latin typeface="+mn-lt"/>
              </a:rPr>
              <a:t>diversions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We found a tool help with development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Off-site </a:t>
            </a:r>
            <a:r>
              <a:rPr lang="en-US" sz="2400" dirty="0">
                <a:latin typeface="+mn-lt"/>
              </a:rPr>
              <a:t>treatment?</a:t>
            </a:r>
            <a:endParaRPr lang="en-US" sz="240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Financial opportunity?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Credits for TMDLs and BMAPs?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endParaRPr lang="en-US" sz="240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Moving Forward…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City of Naples Watershed Management Plan</a:t>
            </a: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41036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28 stormwater lakes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Some historic WQ data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New quarterly samples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Downstream impairment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Prioritize future budgets!</a:t>
            </a:r>
          </a:p>
        </p:txBody>
      </p:sp>
      <p:pic>
        <p:nvPicPr>
          <p:cNvPr id="14341" name="Picture 7" descr="H:\Naples\2010\Figure 3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628775"/>
            <a:ext cx="38481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Moving Forward…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City of Naples Watershed Management Plan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29463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92275" y="4365625"/>
            <a:ext cx="3095625" cy="1223963"/>
            <a:chOff x="1691680" y="4365104"/>
            <a:chExt cx="3096344" cy="1224136"/>
          </a:xfrm>
        </p:grpSpPr>
        <p:sp>
          <p:nvSpPr>
            <p:cNvPr id="15372" name="Oval 5"/>
            <p:cNvSpPr>
              <a:spLocks noChangeArrowheads="1"/>
            </p:cNvSpPr>
            <p:nvPr/>
          </p:nvSpPr>
          <p:spPr bwMode="auto">
            <a:xfrm>
              <a:off x="1691680" y="4365104"/>
              <a:ext cx="3096344" cy="1224136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8" name="Multiply 7"/>
            <p:cNvSpPr/>
            <p:nvPr/>
          </p:nvSpPr>
          <p:spPr bwMode="auto">
            <a:xfrm>
              <a:off x="2771431" y="4436552"/>
              <a:ext cx="914612" cy="914529"/>
            </a:xfrm>
            <a:prstGeom prst="mathMultiply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787900" y="3357563"/>
            <a:ext cx="2016125" cy="1200150"/>
            <a:chOff x="4788024" y="3356992"/>
            <a:chExt cx="2016224" cy="1200329"/>
          </a:xfrm>
        </p:grpSpPr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4788024" y="3429000"/>
              <a:ext cx="2016224" cy="1080120"/>
            </a:xfrm>
            <a:prstGeom prst="ellips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5371" name="TextBox 8"/>
            <p:cNvSpPr txBox="1">
              <a:spLocks noChangeArrowheads="1"/>
            </p:cNvSpPr>
            <p:nvPr/>
          </p:nvSpPr>
          <p:spPr bwMode="auto">
            <a:xfrm>
              <a:off x="5220072" y="3356992"/>
              <a:ext cx="12241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7200" b="1"/>
                <a:t>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43663" y="1773238"/>
            <a:ext cx="1944687" cy="1223962"/>
            <a:chOff x="6444208" y="1772816"/>
            <a:chExt cx="1944216" cy="1224136"/>
          </a:xfrm>
        </p:grpSpPr>
        <p:sp>
          <p:nvSpPr>
            <p:cNvPr id="15368" name="Oval 4"/>
            <p:cNvSpPr>
              <a:spLocks noChangeArrowheads="1"/>
            </p:cNvSpPr>
            <p:nvPr/>
          </p:nvSpPr>
          <p:spPr bwMode="auto">
            <a:xfrm>
              <a:off x="6444208" y="1772816"/>
              <a:ext cx="1944216" cy="1224136"/>
            </a:xfrm>
            <a:prstGeom prst="ellipse">
              <a:avLst/>
            </a:prstGeom>
            <a:noFill/>
            <a:ln w="5715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7091751" y="1917299"/>
              <a:ext cx="720550" cy="792276"/>
            </a:xfrm>
            <a:prstGeom prst="star5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Moving Forward…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City of Naples Watershed Management Plan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989138"/>
            <a:ext cx="5040313" cy="43815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2" name="Picture 2" descr="G:\Conferences\FLMS\Petrifil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3536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TMDLs That Lead to Free Money…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319-Program Grants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83518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Fear </a:t>
            </a:r>
            <a:r>
              <a:rPr lang="en-US" sz="2400" kern="0" dirty="0">
                <a:latin typeface="+mn-lt"/>
              </a:rPr>
              <a:t>turned </a:t>
            </a:r>
            <a:r>
              <a:rPr lang="en-US" sz="2400" kern="0" dirty="0">
                <a:latin typeface="+mn-lt"/>
              </a:rPr>
              <a:t>into </a:t>
            </a:r>
            <a:r>
              <a:rPr lang="en-US" sz="2400" kern="0" dirty="0">
                <a:latin typeface="+mn-lt"/>
              </a:rPr>
              <a:t>an opportunity</a:t>
            </a:r>
            <a:endParaRPr lang="en-US" sz="2400" kern="0" dirty="0">
              <a:latin typeface="+mn-lt"/>
            </a:endParaRP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Farm </a:t>
            </a:r>
            <a:r>
              <a:rPr lang="en-US" sz="2400" kern="0" dirty="0">
                <a:latin typeface="+mn-lt"/>
              </a:rPr>
              <a:t>Plans and Septic Tank Repairs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60%-90%-100% </a:t>
            </a:r>
            <a:r>
              <a:rPr lang="en-US" sz="2400" kern="0" dirty="0">
                <a:latin typeface="+mn-lt"/>
              </a:rPr>
              <a:t>funding</a:t>
            </a:r>
            <a:endParaRPr lang="en-US" sz="2400" kern="0" dirty="0">
              <a:latin typeface="+mn-lt"/>
            </a:endParaRP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Businesses </a:t>
            </a:r>
            <a:r>
              <a:rPr lang="en-US" sz="2400" kern="0" dirty="0">
                <a:latin typeface="+mn-lt"/>
              </a:rPr>
              <a:t>&amp; </a:t>
            </a:r>
            <a:r>
              <a:rPr lang="en-US" sz="2400" kern="0" dirty="0">
                <a:latin typeface="+mn-lt"/>
              </a:rPr>
              <a:t>residents happy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Green side of the community saved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G</a:t>
            </a:r>
            <a:r>
              <a:rPr lang="en-US" sz="2400" kern="0" dirty="0">
                <a:latin typeface="+mn-lt"/>
              </a:rPr>
              <a:t>rants </a:t>
            </a:r>
            <a:r>
              <a:rPr lang="en-US" sz="2400" kern="0" dirty="0">
                <a:latin typeface="+mn-lt"/>
              </a:rPr>
              <a:t>can win </a:t>
            </a:r>
            <a:r>
              <a:rPr lang="en-US" sz="2400" kern="0" dirty="0">
                <a:latin typeface="+mn-lt"/>
              </a:rPr>
              <a:t>grants</a:t>
            </a:r>
            <a:endParaRPr lang="en-US" sz="2400" kern="0" dirty="0">
              <a:latin typeface="+mn-lt"/>
            </a:endParaRP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17413" name="Picture 5" descr="C:\Users\Dave.Briglio\AppData\Local\Microsoft\Windows\Temporary Internet Files\Content.IE5\4ET6DQEJ\MC90033427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2592388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264275" cy="906463"/>
          </a:xfrm>
        </p:spPr>
        <p:txBody>
          <a:bodyPr/>
          <a:lstStyle/>
          <a:p>
            <a:r>
              <a:rPr lang="en-US" sz="2800" i="1" smtClean="0"/>
              <a:t> </a:t>
            </a:r>
            <a:r>
              <a:rPr lang="en-US" sz="2800" smtClean="0"/>
              <a:t>TMDLs That Lead to Free Money…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304800" y="1916113"/>
            <a:ext cx="8588375" cy="4332287"/>
          </a:xfrm>
        </p:spPr>
        <p:txBody>
          <a:bodyPr/>
          <a:lstStyle/>
          <a:p>
            <a:r>
              <a:rPr lang="en-US" sz="2400" smtClean="0"/>
              <a:t>Meeting turnouts low…need people to join us!</a:t>
            </a:r>
          </a:p>
          <a:p>
            <a:pPr>
              <a:buFont typeface="Wingdings" pitchFamily="2" charset="2"/>
              <a:buNone/>
            </a:pPr>
            <a:endParaRPr lang="en-US" sz="1600" smtClean="0"/>
          </a:p>
          <a:p>
            <a:r>
              <a:rPr lang="en-US" sz="2400" smtClean="0"/>
              <a:t>How much is too much $?</a:t>
            </a:r>
          </a:p>
          <a:p>
            <a:r>
              <a:rPr lang="en-US" sz="2400" smtClean="0"/>
              <a:t>Must look good…but not “too” good</a:t>
            </a:r>
          </a:p>
          <a:p>
            <a:pPr>
              <a:buFont typeface="Wingdings" pitchFamily="2" charset="2"/>
              <a:buNone/>
            </a:pPr>
            <a:endParaRPr lang="en-US" sz="16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We used internal resources:</a:t>
            </a:r>
          </a:p>
          <a:p>
            <a:r>
              <a:rPr lang="en-US" sz="2400" smtClean="0"/>
              <a:t>Our experts + regional videographers</a:t>
            </a:r>
          </a:p>
          <a:p>
            <a:r>
              <a:rPr lang="en-US" sz="2400" smtClean="0"/>
              <a:t>County Staff wrote the script</a:t>
            </a:r>
          </a:p>
          <a:p>
            <a:r>
              <a:rPr lang="en-US" sz="2400" smtClean="0"/>
              <a:t>Grant participants were the “actors”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And a Free Video, that keeps on giving...</a:t>
            </a:r>
          </a:p>
        </p:txBody>
      </p:sp>
      <p:pic>
        <p:nvPicPr>
          <p:cNvPr id="18437" name="Picture 5" descr="C:\Users\Dave.Briglio\AppData\Local\Microsoft\Windows\Temporary Internet Files\Content.IE5\4ET6DQEJ\MC9003342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2592388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Our Video…</a:t>
            </a:r>
            <a:endParaRPr lang="en-US" sz="280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0547" r="2814" b="17578"/>
          <a:stretch>
            <a:fillRect/>
          </a:stretch>
        </p:blipFill>
        <p:spPr bwMode="auto">
          <a:xfrm>
            <a:off x="635000" y="1651000"/>
            <a:ext cx="7823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Our Video…</a:t>
            </a:r>
            <a:endParaRPr lang="en-US" sz="280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5234" r="1875" b="17578"/>
          <a:stretch>
            <a:fillRect/>
          </a:stretch>
        </p:blipFill>
        <p:spPr bwMode="auto">
          <a:xfrm>
            <a:off x="584200" y="1727200"/>
            <a:ext cx="78994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Our Video…</a:t>
            </a:r>
            <a:endParaRPr lang="en-US" sz="28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4063" r="1875" b="17578"/>
          <a:stretch>
            <a:fillRect/>
          </a:stretch>
        </p:blipFill>
        <p:spPr bwMode="auto">
          <a:xfrm>
            <a:off x="584200" y="1752600"/>
            <a:ext cx="7899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Talking Points for Today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Everything has value...But is it enough?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628775"/>
            <a:ext cx="6624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Support for Green Infrastructure and LID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It’s </a:t>
            </a:r>
            <a:r>
              <a:rPr lang="en-US" sz="2400" kern="0" dirty="0">
                <a:latin typeface="+mn-lt"/>
              </a:rPr>
              <a:t>always a “green thing”….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Technology, models &amp; “App’s”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New?..Or a new use?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Project examples with hidden value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Monetary &amp; intrinsic </a:t>
            </a:r>
            <a:r>
              <a:rPr lang="en-US" sz="2400" kern="0" dirty="0">
                <a:latin typeface="+mn-lt"/>
              </a:rPr>
              <a:t>value (</a:t>
            </a:r>
            <a:r>
              <a:rPr lang="en-US" sz="2400" kern="0" dirty="0">
                <a:latin typeface="+mn-lt"/>
              </a:rPr>
              <a:t>ROI)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5125" name="Picture 7" descr="C:\Users\Dave.Briglio\AppData\Local\Microsoft\Windows\Temporary Internet Files\Content.IE5\I3S3IQ80\MC900059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1755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normal_stretch_a_dol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35226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C:\Users\Dave.Briglio\AppData\Local\Microsoft\Windows\Temporary Internet Files\Content.IE5\78HJDOGN\MC90043847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196975"/>
            <a:ext cx="15160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Our Video…</a:t>
            </a:r>
            <a:endParaRPr lang="en-US" sz="28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4063" r="1875" b="17578"/>
          <a:stretch>
            <a:fillRect/>
          </a:stretch>
        </p:blipFill>
        <p:spPr bwMode="auto">
          <a:xfrm>
            <a:off x="584200" y="1803400"/>
            <a:ext cx="7899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Our Video…</a:t>
            </a:r>
            <a:endParaRPr lang="en-US" sz="280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5234" r="1875" b="17578"/>
          <a:stretch>
            <a:fillRect/>
          </a:stretch>
        </p:blipFill>
        <p:spPr bwMode="auto">
          <a:xfrm>
            <a:off x="660400" y="1803400"/>
            <a:ext cx="78232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Our Video…</a:t>
            </a:r>
            <a:endParaRPr lang="en-US" sz="28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5234" r="1875" b="17578"/>
          <a:stretch>
            <a:fillRect/>
          </a:stretch>
        </p:blipFill>
        <p:spPr bwMode="auto">
          <a:xfrm>
            <a:off x="584200" y="1727200"/>
            <a:ext cx="78994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Our Video…</a:t>
            </a:r>
            <a:endParaRPr lang="en-US" sz="28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5234" r="1875" b="17578"/>
          <a:stretch>
            <a:fillRect/>
          </a:stretch>
        </p:blipFill>
        <p:spPr bwMode="auto">
          <a:xfrm>
            <a:off x="584200" y="1752600"/>
            <a:ext cx="78994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Do More With Less…</a:t>
            </a:r>
          </a:p>
        </p:txBody>
      </p:sp>
      <p:pic>
        <p:nvPicPr>
          <p:cNvPr id="26627" name="Picture 3" descr="g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5138"/>
            <a:ext cx="1622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digital-camera-221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2112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lipboard - photo/picture definition - clipboard word and phras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2018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3581400" y="3429000"/>
            <a:ext cx="1295400" cy="533400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6631" name="Picture 8" descr="http://images.macworld.com/images/news/graphics/133988-iphone3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874963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Smartphone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335712" cy="906463"/>
          </a:xfrm>
        </p:spPr>
        <p:txBody>
          <a:bodyPr/>
          <a:lstStyle/>
          <a:p>
            <a:r>
              <a:rPr lang="en-US" sz="2800" smtClean="0"/>
              <a:t>High Accuracy, High Confidence…</a:t>
            </a:r>
          </a:p>
        </p:txBody>
      </p:sp>
      <p:pic>
        <p:nvPicPr>
          <p:cNvPr id="6" name="Picture 5" descr="Inspect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4925"/>
            <a:ext cx="6211888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spection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304925"/>
            <a:ext cx="702151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6840538" cy="906462"/>
          </a:xfrm>
        </p:spPr>
        <p:txBody>
          <a:bodyPr/>
          <a:lstStyle/>
          <a:p>
            <a:r>
              <a:rPr lang="en-US" sz="2800" smtClean="0"/>
              <a:t>Outfall Inspections or Anything Else…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6400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386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386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386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1765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1765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1765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0" y="5476875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im.na.amec.com/outfall</a:t>
            </a:r>
          </a:p>
          <a:p>
            <a:pPr eaLnBrk="1" hangingPunct="1"/>
            <a:r>
              <a:rPr lang="en-US"/>
              <a:t>Username – demo</a:t>
            </a:r>
          </a:p>
          <a:p>
            <a:pPr eaLnBrk="1" hangingPunct="1"/>
            <a:r>
              <a:rPr lang="en-US"/>
              <a:t>Password –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…Including LID/GI Initiatives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Going green can save/make you money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72723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More </a:t>
            </a:r>
            <a:r>
              <a:rPr lang="en-US" sz="2400" kern="0" dirty="0">
                <a:latin typeface="+mn-lt"/>
              </a:rPr>
              <a:t>community credits for the </a:t>
            </a:r>
            <a:r>
              <a:rPr lang="en-US" sz="2400" kern="0" dirty="0">
                <a:latin typeface="+mn-lt"/>
              </a:rPr>
              <a:t>BMAP w/o </a:t>
            </a:r>
            <a:r>
              <a:rPr lang="en-US" sz="2400" kern="0" dirty="0">
                <a:latin typeface="+mn-lt"/>
              </a:rPr>
              <a:t>tax payer funds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Connect the User </a:t>
            </a:r>
            <a:r>
              <a:rPr lang="en-US" sz="2400" kern="0" dirty="0">
                <a:latin typeface="+mn-lt"/>
              </a:rPr>
              <a:t>Fee </a:t>
            </a:r>
            <a:r>
              <a:rPr lang="en-US" sz="2400" kern="0" dirty="0">
                <a:latin typeface="+mn-lt"/>
              </a:rPr>
              <a:t>and </a:t>
            </a:r>
            <a:r>
              <a:rPr lang="en-US" sz="2400" kern="0" dirty="0">
                <a:latin typeface="+mn-lt"/>
              </a:rPr>
              <a:t>LID Manual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Continuous simulation to see what the real “baseline” condition is…are you impacting, breaking even, or improving?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Find a reduced “burden” to encourage redevelopment…and address TMDLs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04025" y="1268413"/>
            <a:ext cx="2160588" cy="2736850"/>
            <a:chOff x="4898841" y="1219200"/>
            <a:chExt cx="4241407" cy="4921810"/>
          </a:xfrm>
        </p:grpSpPr>
        <p:pic>
          <p:nvPicPr>
            <p:cNvPr id="29702" name="Picture 6" descr="Kermit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398" y="2895601"/>
              <a:ext cx="2609850" cy="324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Callout 7"/>
            <p:cNvSpPr/>
            <p:nvPr/>
          </p:nvSpPr>
          <p:spPr>
            <a:xfrm>
              <a:off x="4898841" y="1219200"/>
              <a:ext cx="3110157" cy="1601586"/>
            </a:xfrm>
            <a:prstGeom prst="wedgeEllipseCallout">
              <a:avLst>
                <a:gd name="adj1" fmla="val 26516"/>
                <a:gd name="adj2" fmla="val 860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srgbClr val="356832"/>
                  </a:solidFill>
                  <a:latin typeface="Comic Sans MS" pitchFamily="66" charset="0"/>
                </a:rPr>
                <a:t>It’s now EASY(-</a:t>
              </a:r>
              <a:r>
                <a:rPr lang="en-US" sz="1400" b="1" dirty="0" err="1">
                  <a:solidFill>
                    <a:srgbClr val="356832"/>
                  </a:solidFill>
                  <a:latin typeface="Comic Sans MS" pitchFamily="66" charset="0"/>
                </a:rPr>
                <a:t>er</a:t>
              </a:r>
              <a:r>
                <a:rPr lang="en-US" sz="1400" b="1" dirty="0">
                  <a:solidFill>
                    <a:srgbClr val="356832"/>
                  </a:solidFill>
                  <a:latin typeface="Comic Sans MS" pitchFamily="66" charset="0"/>
                </a:rPr>
                <a:t>) being green!</a:t>
              </a:r>
              <a:r>
                <a:rPr lang="en-US" sz="1400" dirty="0"/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LID/GI Initiatives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Going green has value</a:t>
            </a:r>
            <a:endParaRPr lang="en-GB">
              <a:solidFill>
                <a:srgbClr val="AF0F6E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8962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8109"/>
          <a:stretch>
            <a:fillRect/>
          </a:stretch>
        </p:blipFill>
        <p:spPr bwMode="auto">
          <a:xfrm>
            <a:off x="490538" y="1700213"/>
            <a:ext cx="78978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LID/GI Initiatives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23:1 ROI over a grey solution</a:t>
            </a:r>
            <a:endParaRPr lang="en-GB">
              <a:solidFill>
                <a:srgbClr val="AF0F6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What is the Mission?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Fix it all now?...Or get started, and keep going? 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66246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Regulatory requirements (lawsuits)…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Analysis paralysis…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Measuring progress…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Learning hurts…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What’s it worth?  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To you?...Them?...Us?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00" y="3429000"/>
          <a:ext cx="5421313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5045040" imgH="3238200" progId="">
                  <p:embed/>
                </p:oleObj>
              </mc:Choice>
              <mc:Fallback>
                <p:oleObj name="Clip" r:id="rId4" imgW="5045040" imgH="3238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429000"/>
                        <a:ext cx="5421313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Strive for a better ROI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smtClean="0"/>
              <a:t>Support to spend money wisely...</a:t>
            </a:r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Use advances to spend less money…</a:t>
            </a:r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Collect more data faster, cheaper…</a:t>
            </a:r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Receive benefits sooner…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r>
              <a:rPr lang="en-US" sz="2800" smtClean="0"/>
              <a:t>     …to stop damages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     …to stay/get in compliance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         …to continue to grow</a:t>
            </a:r>
          </a:p>
        </p:txBody>
      </p:sp>
      <p:pic>
        <p:nvPicPr>
          <p:cNvPr id="32772" name="Picture 7" descr="C:\Users\Dave.Briglio\AppData\Local\Microsoft\Windows\Temporary Internet Files\Content.IE5\I3S3IQ80\MC9002873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57563"/>
            <a:ext cx="3509962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1196975"/>
            <a:ext cx="4248150" cy="576263"/>
          </a:xfrm>
        </p:spPr>
        <p:txBody>
          <a:bodyPr/>
          <a:lstStyle/>
          <a:p>
            <a:pPr eaLnBrk="1" hangingPunct="1"/>
            <a:r>
              <a:rPr lang="en-US" sz="4400" smtClean="0"/>
              <a:t>QUESTIONS?</a:t>
            </a:r>
          </a:p>
        </p:txBody>
      </p:sp>
      <p:sp>
        <p:nvSpPr>
          <p:cNvPr id="3379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36738" y="2060575"/>
            <a:ext cx="6264275" cy="863600"/>
          </a:xfrm>
        </p:spPr>
        <p:txBody>
          <a:bodyPr/>
          <a:lstStyle/>
          <a:p>
            <a:pPr eaLnBrk="1" hangingPunct="1"/>
            <a:r>
              <a:rPr lang="en-US" smtClean="0"/>
              <a:t>Dave Briglio, PE:  dave.briglio@amec.com</a:t>
            </a:r>
          </a:p>
          <a:p>
            <a:pPr eaLnBrk="1" hangingPunct="1"/>
            <a:r>
              <a:rPr lang="en-US" smtClean="0"/>
              <a:t>Sam Arden, EI:     sam.arden@amec.com</a:t>
            </a:r>
          </a:p>
        </p:txBody>
      </p:sp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1743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5867400" y="6308725"/>
            <a:ext cx="3276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/>
          <a:lstStyle/>
          <a:p>
            <a:pPr algn="l">
              <a:spcBef>
                <a:spcPct val="0"/>
              </a:spcBef>
              <a:defRPr/>
            </a:pPr>
            <a:r>
              <a:rPr lang="en-US" sz="1600" b="1" i="1" kern="0" dirty="0">
                <a:solidFill>
                  <a:srgbClr val="00B050"/>
                </a:solidFill>
                <a:latin typeface="Book Antiqua" pitchFamily="18" charset="0"/>
                <a:ea typeface="+mj-ea"/>
                <a:cs typeface="+mj-cs"/>
              </a:rPr>
              <a:t>~ Greening in a Tough Economy ~</a:t>
            </a:r>
          </a:p>
        </p:txBody>
      </p:sp>
      <p:pic>
        <p:nvPicPr>
          <p:cNvPr id="3379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84763"/>
            <a:ext cx="12128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Content Placeholder 3" descr="greenroof maintenan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57959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What is the problem?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What do I do about it?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66246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Same </a:t>
            </a:r>
            <a:r>
              <a:rPr lang="en-US" sz="2400" kern="0" dirty="0">
                <a:latin typeface="+mn-lt"/>
              </a:rPr>
              <a:t>as </a:t>
            </a:r>
            <a:r>
              <a:rPr lang="en-US" sz="2400" kern="0" dirty="0">
                <a:latin typeface="+mn-lt"/>
              </a:rPr>
              <a:t>always </a:t>
            </a:r>
            <a:r>
              <a:rPr lang="en-US" sz="2400" kern="0" dirty="0">
                <a:latin typeface="+mn-lt"/>
              </a:rPr>
              <a:t>– don’t </a:t>
            </a:r>
            <a:r>
              <a:rPr lang="en-US" sz="2400" kern="0" dirty="0">
                <a:latin typeface="+mn-lt"/>
              </a:rPr>
              <a:t>loose </a:t>
            </a:r>
            <a:r>
              <a:rPr lang="en-US" sz="2400" kern="0" dirty="0">
                <a:latin typeface="+mn-lt"/>
              </a:rPr>
              <a:t>focus</a:t>
            </a:r>
            <a:endParaRPr lang="en-US" sz="2400" kern="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Collect </a:t>
            </a:r>
            <a:r>
              <a:rPr lang="en-US" sz="2400" u="sng" kern="0" dirty="0">
                <a:latin typeface="+mn-lt"/>
              </a:rPr>
              <a:t>enough</a:t>
            </a:r>
            <a:r>
              <a:rPr lang="en-US" sz="2400" kern="0" dirty="0">
                <a:latin typeface="+mn-lt"/>
              </a:rPr>
              <a:t> data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Perform </a:t>
            </a:r>
            <a:r>
              <a:rPr lang="en-US" sz="2400" u="sng" kern="0" dirty="0">
                <a:latin typeface="+mn-lt"/>
              </a:rPr>
              <a:t>enough</a:t>
            </a:r>
            <a:r>
              <a:rPr lang="en-US" sz="2400" kern="0" dirty="0">
                <a:latin typeface="+mn-lt"/>
              </a:rPr>
              <a:t> analyses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Take a </a:t>
            </a:r>
            <a:r>
              <a:rPr lang="en-US" sz="2400" u="sng" kern="0" dirty="0">
                <a:latin typeface="+mn-lt"/>
              </a:rPr>
              <a:t>smart</a:t>
            </a:r>
            <a:r>
              <a:rPr lang="en-US" sz="2400" kern="0" dirty="0">
                <a:latin typeface="+mn-lt"/>
              </a:rPr>
              <a:t> step forward quickly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u="sng" kern="0" dirty="0">
                <a:latin typeface="+mn-lt"/>
              </a:rPr>
              <a:t>Keep</a:t>
            </a:r>
            <a:r>
              <a:rPr lang="en-US" sz="2400" kern="0" dirty="0">
                <a:latin typeface="+mn-lt"/>
              </a:rPr>
              <a:t> moving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defRPr/>
            </a:pPr>
            <a:endParaRPr lang="en-US" sz="2400" kern="0" dirty="0">
              <a:latin typeface="+mn-lt"/>
            </a:endParaRPr>
          </a:p>
          <a:p>
            <a:pPr lvl="1" algn="l" eaLnBrk="0" hangingPunct="0">
              <a:spcBef>
                <a:spcPts val="600"/>
              </a:spcBef>
              <a:buClr>
                <a:schemeClr val="tx2"/>
              </a:buClr>
              <a:buSzPct val="145000"/>
              <a:defRPr/>
            </a:pPr>
            <a:r>
              <a:rPr lang="en-US" sz="2400" kern="0" dirty="0">
                <a:latin typeface="+mn-lt"/>
              </a:rPr>
              <a:t>BUT…It all depends on the “ROI</a:t>
            </a:r>
            <a:r>
              <a:rPr lang="en-US" sz="2400" kern="0" dirty="0">
                <a:latin typeface="+mn-lt"/>
              </a:rPr>
              <a:t>”</a:t>
            </a:r>
            <a:endParaRPr lang="en-US" sz="2400" kern="0" dirty="0">
              <a:latin typeface="+mn-lt"/>
            </a:endParaRPr>
          </a:p>
        </p:txBody>
      </p:sp>
      <p:pic>
        <p:nvPicPr>
          <p:cNvPr id="6149" name="Picture 5" descr="C:\Documents and Settings\mary.halley\Local Settings\Temporary Internet Files\Content.IE5\A4B2DXY8\MP9004469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/>
          <a:stretch>
            <a:fillRect/>
          </a:stretch>
        </p:blipFill>
        <p:spPr bwMode="auto">
          <a:xfrm>
            <a:off x="6300788" y="2565400"/>
            <a:ext cx="26368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Data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How much is enough?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66246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We need trends and magnitudes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Sampling for $1?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We can do more from our desks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Thank you Google!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We can do more with our phones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Apps are here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 b="56410"/>
          <a:stretch>
            <a:fillRect/>
          </a:stretch>
        </p:blipFill>
        <p:spPr bwMode="auto">
          <a:xfrm>
            <a:off x="5580063" y="1268413"/>
            <a:ext cx="30241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Inspection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32162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g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13325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digital-camera-221x3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941888"/>
            <a:ext cx="9445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" descr="clipboard - photo/picture definition - clipboard word and phras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4763"/>
            <a:ext cx="15525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8" descr="http://images.macworld.com/images/news/graphics/133988-iphone3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4"/>
          <a:stretch>
            <a:fillRect/>
          </a:stretch>
        </p:blipFill>
        <p:spPr bwMode="auto">
          <a:xfrm>
            <a:off x="3995738" y="4797425"/>
            <a:ext cx="9874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Analyses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Which tool?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7632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One that fits </a:t>
            </a:r>
            <a:r>
              <a:rPr lang="en-US" sz="2400" kern="0" dirty="0">
                <a:latin typeface="+mn-lt"/>
              </a:rPr>
              <a:t>with available data…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…</a:t>
            </a:r>
            <a:r>
              <a:rPr lang="en-US" sz="2400" kern="0" dirty="0">
                <a:latin typeface="+mn-lt"/>
              </a:rPr>
              <a:t>can be used for development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 …can promote action, 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defRPr/>
            </a:pPr>
            <a:r>
              <a:rPr lang="en-US" sz="2400" kern="0" dirty="0">
                <a:latin typeface="+mn-lt"/>
              </a:rPr>
              <a:t>     not more data </a:t>
            </a:r>
            <a:r>
              <a:rPr lang="en-US" sz="2400" kern="0" dirty="0">
                <a:latin typeface="+mn-lt"/>
              </a:rPr>
              <a:t>collecting </a:t>
            </a:r>
            <a:r>
              <a:rPr lang="en-US" sz="2400" kern="0" dirty="0">
                <a:latin typeface="+mn-lt"/>
              </a:rPr>
              <a:t>or modeling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</a:endParaRP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Potential Opportunities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Blend </a:t>
            </a:r>
            <a:r>
              <a:rPr lang="en-US" sz="2400" dirty="0">
                <a:latin typeface="+mn-lt"/>
              </a:rPr>
              <a:t>water quantity and quality goals</a:t>
            </a:r>
            <a:endParaRPr lang="en-US" sz="240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Assess project value </a:t>
            </a:r>
            <a:r>
              <a:rPr lang="en-US" sz="2400" dirty="0">
                <a:latin typeface="+mn-lt"/>
              </a:rPr>
              <a:t>better</a:t>
            </a:r>
            <a:endParaRPr lang="en-US" sz="240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Get </a:t>
            </a:r>
            <a:r>
              <a:rPr lang="en-US" sz="2400" dirty="0">
                <a:latin typeface="+mn-lt"/>
              </a:rPr>
              <a:t>“credit” for more actions</a:t>
            </a:r>
          </a:p>
        </p:txBody>
      </p:sp>
      <p:pic>
        <p:nvPicPr>
          <p:cNvPr id="8197" name="Picture 2" descr="http://www.dugnorth.com/blog/uploaded_images/giant_swis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8966">
            <a:off x="5782469" y="378619"/>
            <a:ext cx="28321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Return on Investment (ROI)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What is “it” worth to you?...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66246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Monetary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Prevention of loss (property, service)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Spending less on </a:t>
            </a:r>
            <a:r>
              <a:rPr lang="en-US" sz="2400" kern="0" dirty="0">
                <a:latin typeface="+mn-lt"/>
              </a:rPr>
              <a:t>construction (efficiency)</a:t>
            </a:r>
            <a:endParaRPr lang="en-US" sz="2400" kern="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More income (rent, revenues)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Property value </a:t>
            </a:r>
            <a:r>
              <a:rPr lang="en-US" sz="2400" kern="0" dirty="0">
                <a:latin typeface="+mn-lt"/>
              </a:rPr>
              <a:t>increase (equity)</a:t>
            </a:r>
            <a:endParaRPr lang="en-US" sz="2400" kern="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defRPr/>
            </a:pPr>
            <a:endParaRPr lang="en-US" sz="2400" kern="0" dirty="0">
              <a:latin typeface="+mn-lt"/>
            </a:endParaRP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Intrinsic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Something other than money…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9221" name="Picture 5" descr="C:\Users\Dave.Briglio\AppData\Local\Microsoft\Windows\Temporary Internet Files\Content.IE5\NGPTMI62\MC900412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6606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paynes3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>
            <a:fillRect/>
          </a:stretch>
        </p:blipFill>
        <p:spPr bwMode="auto">
          <a:xfrm>
            <a:off x="6430963" y="3429000"/>
            <a:ext cx="2173287" cy="2952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Return on Investment (ROI)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6113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700213"/>
            <a:ext cx="4098925" cy="4608512"/>
          </a:xfrm>
        </p:spPr>
        <p:txBody>
          <a:bodyPr/>
          <a:lstStyle/>
          <a:p>
            <a:pPr>
              <a:buClrTx/>
              <a:defRPr/>
            </a:pPr>
            <a:r>
              <a:rPr lang="en-US" dirty="0" smtClean="0"/>
              <a:t>Use Value</a:t>
            </a:r>
          </a:p>
          <a:p>
            <a:pPr lvl="1">
              <a:buClrTx/>
              <a:defRPr/>
            </a:pPr>
            <a:r>
              <a:rPr lang="en-US" sz="2000" dirty="0" smtClean="0"/>
              <a:t>Direct Use</a:t>
            </a:r>
          </a:p>
          <a:p>
            <a:pPr lvl="2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Recreation</a:t>
            </a:r>
          </a:p>
          <a:p>
            <a:pPr lvl="2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Mobility</a:t>
            </a:r>
          </a:p>
          <a:p>
            <a:pPr lvl="2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Production</a:t>
            </a:r>
          </a:p>
          <a:p>
            <a:pPr lvl="1">
              <a:buClrTx/>
              <a:defRPr/>
            </a:pPr>
            <a:r>
              <a:rPr lang="en-US" sz="2000" dirty="0" smtClean="0"/>
              <a:t>Indirect Use</a:t>
            </a:r>
          </a:p>
          <a:p>
            <a:pPr lvl="2">
              <a:buClrTx/>
              <a:buFont typeface="Wingdings" pitchFamily="2" charset="2"/>
              <a:buChar char="§"/>
              <a:defRPr/>
            </a:pPr>
            <a:r>
              <a:rPr lang="en-US" sz="2000" dirty="0" err="1" smtClean="0"/>
              <a:t>Env</a:t>
            </a:r>
            <a:r>
              <a:rPr lang="en-US" sz="2000" dirty="0" smtClean="0"/>
              <a:t>. function</a:t>
            </a:r>
          </a:p>
          <a:p>
            <a:pPr lvl="2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Health risk avoidance</a:t>
            </a:r>
          </a:p>
          <a:p>
            <a:pPr lvl="2">
              <a:buClrTx/>
              <a:buFont typeface="Wingdings" pitchFamily="2" charset="2"/>
              <a:buChar char="§"/>
              <a:defRPr/>
            </a:pPr>
            <a:r>
              <a:rPr lang="en-US" sz="2000" dirty="0" smtClean="0"/>
              <a:t>Living condition</a:t>
            </a:r>
          </a:p>
          <a:p>
            <a:pPr>
              <a:buClrTx/>
              <a:defRPr/>
            </a:pPr>
            <a:r>
              <a:rPr lang="en-US" dirty="0" smtClean="0"/>
              <a:t>Investment Value</a:t>
            </a:r>
          </a:p>
          <a:p>
            <a:pPr lvl="1">
              <a:buClrTx/>
              <a:defRPr/>
            </a:pPr>
            <a:r>
              <a:rPr lang="en-US" sz="2000" dirty="0" smtClean="0"/>
              <a:t>Job creation</a:t>
            </a:r>
          </a:p>
          <a:p>
            <a:pPr lvl="1">
              <a:buClrTx/>
              <a:defRPr/>
            </a:pPr>
            <a:r>
              <a:rPr lang="en-US" sz="2000" dirty="0" smtClean="0"/>
              <a:t>Land and facility value</a:t>
            </a:r>
          </a:p>
          <a:p>
            <a:pPr lvl="1">
              <a:buClr>
                <a:schemeClr val="bg1"/>
              </a:buCl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68313" y="1196975"/>
            <a:ext cx="6118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Intrinsic Valuation – Total Economic Value</a:t>
            </a:r>
            <a:endParaRPr lang="en-GB">
              <a:solidFill>
                <a:srgbClr val="AF0F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219075"/>
            <a:ext cx="6480175" cy="906463"/>
          </a:xfrm>
        </p:spPr>
        <p:txBody>
          <a:bodyPr/>
          <a:lstStyle/>
          <a:p>
            <a:r>
              <a:rPr lang="en-US" sz="2800" smtClean="0"/>
              <a:t>Real Life Examples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8313" y="1125538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8288" indent="-268288" algn="l">
              <a:buClr>
                <a:schemeClr val="tx2"/>
              </a:buClr>
              <a:buSzPct val="145000"/>
            </a:pPr>
            <a:r>
              <a:rPr lang="en-GB" sz="2400">
                <a:solidFill>
                  <a:srgbClr val="AF0F6E"/>
                </a:solidFill>
              </a:rPr>
              <a:t>Get some perspective, see where you find value</a:t>
            </a:r>
            <a:endParaRPr lang="en-GB">
              <a:solidFill>
                <a:srgbClr val="AF0F6E"/>
              </a:solidFill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 bwMode="auto">
          <a:xfrm>
            <a:off x="468313" y="1989138"/>
            <a:ext cx="69119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In-sourcing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Increased knowledge and control</a:t>
            </a:r>
            <a:endParaRPr lang="en-US" sz="2400" dirty="0">
              <a:latin typeface="+mn-lt"/>
            </a:endParaRP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Simplifying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Find the direction &amp; a “good” step forward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Phasing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Generational problems take time to correct</a:t>
            </a:r>
          </a:p>
          <a:p>
            <a:pPr marL="268288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Leveraging</a:t>
            </a: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Existing </a:t>
            </a:r>
            <a:r>
              <a:rPr lang="en-US" sz="2400" kern="0" dirty="0">
                <a:latin typeface="+mn-lt"/>
              </a:rPr>
              <a:t>programs</a:t>
            </a:r>
            <a:endParaRPr lang="en-US" sz="2400" kern="0" dirty="0">
              <a:latin typeface="+mn-lt"/>
            </a:endParaRPr>
          </a:p>
          <a:p>
            <a:pPr marL="725488" lvl="1" indent="-268288" algn="l" eaLnBrk="0" hangingPunct="0">
              <a:spcBef>
                <a:spcPts val="600"/>
              </a:spcBef>
              <a:buClr>
                <a:schemeClr val="tx2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Academia, volunteers &amp; local </a:t>
            </a:r>
            <a:r>
              <a:rPr lang="en-US" sz="2400" kern="0" dirty="0">
                <a:latin typeface="+mn-lt"/>
              </a:rPr>
              <a:t>champions</a:t>
            </a:r>
          </a:p>
        </p:txBody>
      </p:sp>
      <p:pic>
        <p:nvPicPr>
          <p:cNvPr id="11269" name="Picture 6" descr="C:\Users\Dave.Briglio\AppData\Local\Microsoft\Windows\Temporary Internet Files\Content.IE5\4ET6DQEJ\MC9003906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00213"/>
            <a:ext cx="16160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Users\Dave.Briglio\AppData\Local\Microsoft\Windows\Temporary Internet Files\Content.IE5\78HJDOGN\MC9003888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8494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EC_corp_template_2009">
  <a:themeElements>
    <a:clrScheme name="">
      <a:dk1>
        <a:srgbClr val="000000"/>
      </a:dk1>
      <a:lt1>
        <a:srgbClr val="FFFFFF"/>
      </a:lt1>
      <a:dk2>
        <a:srgbClr val="393C71"/>
      </a:dk2>
      <a:lt2>
        <a:srgbClr val="7C78A8"/>
      </a:lt2>
      <a:accent1>
        <a:srgbClr val="47949D"/>
      </a:accent1>
      <a:accent2>
        <a:srgbClr val="ADCCD0"/>
      </a:accent2>
      <a:accent3>
        <a:srgbClr val="FFFFFF"/>
      </a:accent3>
      <a:accent4>
        <a:srgbClr val="000000"/>
      </a:accent4>
      <a:accent5>
        <a:srgbClr val="B1C8CC"/>
      </a:accent5>
      <a:accent6>
        <a:srgbClr val="9CB9BC"/>
      </a:accent6>
      <a:hlink>
        <a:srgbClr val="393C71"/>
      </a:hlink>
      <a:folHlink>
        <a:srgbClr val="B70068"/>
      </a:folHlink>
    </a:clrScheme>
    <a:fontScheme name="AMEC_corp_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EC_corp_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4B3A6E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3463"/>
        </a:accent6>
        <a:hlink>
          <a:srgbClr val="64999F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23465"/>
        </a:accent1>
        <a:accent2>
          <a:srgbClr val="D4D393"/>
        </a:accent2>
        <a:accent3>
          <a:srgbClr val="FFFFFF"/>
        </a:accent3>
        <a:accent4>
          <a:srgbClr val="000000"/>
        </a:accent4>
        <a:accent5>
          <a:srgbClr val="B7AEB8"/>
        </a:accent5>
        <a:accent6>
          <a:srgbClr val="C0BF85"/>
        </a:accent6>
        <a:hlink>
          <a:srgbClr val="7F6798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B3A6E"/>
        </a:accent1>
        <a:accent2>
          <a:srgbClr val="D4D393"/>
        </a:accent2>
        <a:accent3>
          <a:srgbClr val="FFFFFF"/>
        </a:accent3>
        <a:accent4>
          <a:srgbClr val="000000"/>
        </a:accent4>
        <a:accent5>
          <a:srgbClr val="B1AEBA"/>
        </a:accent5>
        <a:accent6>
          <a:srgbClr val="C0BF85"/>
        </a:accent6>
        <a:hlink>
          <a:srgbClr val="7F6798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6">
        <a:dk1>
          <a:srgbClr val="000000"/>
        </a:dk1>
        <a:lt1>
          <a:srgbClr val="FFFFFF"/>
        </a:lt1>
        <a:dk2>
          <a:srgbClr val="4B3A6E"/>
        </a:dk2>
        <a:lt2>
          <a:srgbClr val="454E53"/>
        </a:lt2>
        <a:accent1>
          <a:srgbClr val="64999F"/>
        </a:accent1>
        <a:accent2>
          <a:srgbClr val="ADCCD0"/>
        </a:accent2>
        <a:accent3>
          <a:srgbClr val="FFFFFF"/>
        </a:accent3>
        <a:accent4>
          <a:srgbClr val="000000"/>
        </a:accent4>
        <a:accent5>
          <a:srgbClr val="B8CACD"/>
        </a:accent5>
        <a:accent6>
          <a:srgbClr val="9CB9BC"/>
        </a:accent6>
        <a:hlink>
          <a:srgbClr val="CAF100"/>
        </a:hlink>
        <a:folHlink>
          <a:srgbClr val="BB75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93755157E3449A2E3F24AD40E4D9B" ma:contentTypeVersion="1" ma:contentTypeDescription="Create a new document." ma:contentTypeScope="" ma:versionID="b8c53e7593a7d0aeef8135ff09275839">
  <xsd:schema xmlns:xsd="http://www.w3.org/2001/XMLSchema" xmlns:p="http://schemas.microsoft.com/office/2006/metadata/properties" xmlns:ns2="e2db12ac-f7f2-4cf7-baaa-09822dee2e8c" targetNamespace="http://schemas.microsoft.com/office/2006/metadata/properties" ma:root="true" ma:fieldsID="0d7724ca3555c1f81473d078b0e473bc" ns2:_="">
    <xsd:import namespace="e2db12ac-f7f2-4cf7-baaa-09822dee2e8c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2db12ac-f7f2-4cf7-baaa-09822dee2e8c" elementFormDefault="qualified">
    <xsd:import namespace="http://schemas.microsoft.com/office/2006/documentManagement/types"/>
    <xsd:element name="Document_x0020_Type" ma:index="8" nillable="true" ma:displayName="Document Type" ma:format="Dropdown" ma:internalName="Document_x0020_Type">
      <xsd:simpleType>
        <xsd:restriction base="dms:Choice">
          <xsd:enumeration value="Integration Documents"/>
          <xsd:enumeration value="HR/Career Development"/>
          <xsd:enumeration value="AMEC Brand"/>
          <xsd:enumeration value="FAQs"/>
          <xsd:enumeration value="AMEC"/>
          <xsd:enumeration value="EI - Newsletters"/>
          <xsd:enumeration value="EI - Location Maps"/>
          <xsd:enumeration value="EI - Office Locations"/>
          <xsd:enumeration value="EI - Org Charts"/>
          <xsd:enumeration value="Presentations"/>
          <xsd:enumeration value="Reorganization New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2db12ac-f7f2-4cf7-baaa-09822dee2e8c">AMEC Brand</Document_x0020_Type>
  </documentManagement>
</p:properties>
</file>

<file path=customXml/itemProps1.xml><?xml version="1.0" encoding="utf-8"?>
<ds:datastoreItem xmlns:ds="http://schemas.openxmlformats.org/officeDocument/2006/customXml" ds:itemID="{2DD1E704-A2BC-4B23-B8E1-48F6DA42F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DF0530-BBFE-4BC4-819F-EF555ADA5D1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128CA96-EBFA-4DE4-A61E-D000BDDBCA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db12ac-f7f2-4cf7-baaa-09822dee2e8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43C581A8-DC39-46A1-81C1-27122A3A6338}">
  <ds:schemaRefs>
    <ds:schemaRef ds:uri="http://purl.org/dc/terms/"/>
    <ds:schemaRef ds:uri="http://purl.org/dc/dcmitype/"/>
    <ds:schemaRef ds:uri="http://schemas.microsoft.com/office/2006/metadata/properties"/>
    <ds:schemaRef ds:uri="e2db12ac-f7f2-4cf7-baaa-09822dee2e8c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</TotalTime>
  <Words>826</Words>
  <Application>Microsoft Office PowerPoint</Application>
  <PresentationFormat>On-screen Show (4:3)</PresentationFormat>
  <Paragraphs>173</Paragraphs>
  <Slides>31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Wingdings</vt:lpstr>
      <vt:lpstr>ＭＳ Ｐゴシック</vt:lpstr>
      <vt:lpstr>Book Antiqua</vt:lpstr>
      <vt:lpstr>Comic Sans MS</vt:lpstr>
      <vt:lpstr>AMEC_corp_template_2009</vt:lpstr>
      <vt:lpstr>Clip</vt:lpstr>
      <vt:lpstr>Watershed and Modeling Efforts With Economic Benefits</vt:lpstr>
      <vt:lpstr>Talking Points for Today</vt:lpstr>
      <vt:lpstr>What is the Mission?</vt:lpstr>
      <vt:lpstr>What is the problem?</vt:lpstr>
      <vt:lpstr>Data</vt:lpstr>
      <vt:lpstr>Analyses</vt:lpstr>
      <vt:lpstr>Return on Investment (ROI)</vt:lpstr>
      <vt:lpstr>Return on Investment (ROI)</vt:lpstr>
      <vt:lpstr>Real Life Examples</vt:lpstr>
      <vt:lpstr>An Industry (and Image) at Risk…</vt:lpstr>
      <vt:lpstr>Assessing Potential…</vt:lpstr>
      <vt:lpstr>Moving Forward…</vt:lpstr>
      <vt:lpstr>Moving Forward…</vt:lpstr>
      <vt:lpstr>Moving Forward…</vt:lpstr>
      <vt:lpstr>TMDLs That Lead to Free Money…</vt:lpstr>
      <vt:lpstr> TMDLs That Lead to Free Money…</vt:lpstr>
      <vt:lpstr>Our Video…</vt:lpstr>
      <vt:lpstr>Our Video…</vt:lpstr>
      <vt:lpstr>Our Video…</vt:lpstr>
      <vt:lpstr>Our Video…</vt:lpstr>
      <vt:lpstr>Our Video…</vt:lpstr>
      <vt:lpstr>Our Video…</vt:lpstr>
      <vt:lpstr>Our Video…</vt:lpstr>
      <vt:lpstr>Do More With Less…</vt:lpstr>
      <vt:lpstr>High Accuracy, High Confidence…</vt:lpstr>
      <vt:lpstr>Outfall Inspections or Anything Else…</vt:lpstr>
      <vt:lpstr>…Including LID/GI Initiatives</vt:lpstr>
      <vt:lpstr>LID/GI Initiatives</vt:lpstr>
      <vt:lpstr>LID/GI Initiatives</vt:lpstr>
      <vt:lpstr>Strive for a better ROI</vt:lpstr>
      <vt:lpstr>QUESTIONS?</vt:lpstr>
    </vt:vector>
  </TitlesOfParts>
  <Company>AMEC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AMEC presentation template 2009</dc:subject>
  <dc:creator>Joseph Adjei</dc:creator>
  <cp:keywords>AMEC corporate presentation 2009 revision 1.3</cp:keywords>
  <dc:description>'How to' instructions by AMEC Global Information Technology Services
Version 1.6 updated 21 Sep 2010 - added font colours to use to pages 3 and 30.</dc:description>
  <cp:lastModifiedBy>Seibold, Vince</cp:lastModifiedBy>
  <cp:revision>520</cp:revision>
  <cp:lastPrinted>2009-02-06T07:49:47Z</cp:lastPrinted>
  <dcterms:created xsi:type="dcterms:W3CDTF">2009-02-04T09:06:53Z</dcterms:created>
  <dcterms:modified xsi:type="dcterms:W3CDTF">2012-08-09T18:40:08Z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0008004813000000000001023700</vt:lpwstr>
  </property>
  <property fmtid="{D5CDD505-2E9C-101B-9397-08002B2CF9AE}" pid="3" name="ContentType">
    <vt:lpwstr>Document</vt:lpwstr>
  </property>
  <property fmtid="{D5CDD505-2E9C-101B-9397-08002B2CF9AE}" pid="4" name="Order">
    <vt:lpwstr>1000.00000000000</vt:lpwstr>
  </property>
</Properties>
</file>