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4" r:id="rId1"/>
  </p:sldMasterIdLst>
  <p:notesMasterIdLst>
    <p:notesMasterId r:id="rId15"/>
  </p:notesMasterIdLst>
  <p:sldIdLst>
    <p:sldId id="256" r:id="rId2"/>
    <p:sldId id="261" r:id="rId3"/>
    <p:sldId id="278" r:id="rId4"/>
    <p:sldId id="271" r:id="rId5"/>
    <p:sldId id="284" r:id="rId6"/>
    <p:sldId id="258" r:id="rId7"/>
    <p:sldId id="282" r:id="rId8"/>
    <p:sldId id="283" r:id="rId9"/>
    <p:sldId id="285" r:id="rId10"/>
    <p:sldId id="287" r:id="rId11"/>
    <p:sldId id="270" r:id="rId12"/>
    <p:sldId id="264" r:id="rId13"/>
    <p:sldId id="281" r:id="rId14"/>
  </p:sldIdLst>
  <p:sldSz cx="9144000" cy="5143500" type="screen16x9"/>
  <p:notesSz cx="6858000" cy="9144000"/>
  <p:embeddedFontLst>
    <p:embeddedFont>
      <p:font typeface="Sora" panose="020B0604020202020204" charset="0"/>
      <p:regular r:id="rId16"/>
      <p:bold r:id="rId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BFE0"/>
    <a:srgbClr val="FFFFFF"/>
    <a:srgbClr val="062A4E"/>
    <a:srgbClr val="083A6B"/>
    <a:srgbClr val="07325D"/>
    <a:srgbClr val="29246C"/>
    <a:srgbClr val="4C43C1"/>
    <a:srgbClr val="3D35A1"/>
    <a:srgbClr val="5A54FC"/>
    <a:srgbClr val="A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A8B3E1-11A5-4763-918C-8CC10C276D2F}" v="1" dt="2026-02-02T17:20:52.871"/>
    <p1510:client id="{5B335CD6-5370-4D57-8B39-174FA4B9FA67}" v="229" dt="2026-02-02T21:37:43.732"/>
    <p1510:client id="{94FE817A-153B-AB3B-44B8-F9B285ED3B6E}" v="4" dt="2026-02-03T16:25:51.6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4248" autoAdjust="0"/>
  </p:normalViewPr>
  <p:slideViewPr>
    <p:cSldViewPr snapToGrid="0">
      <p:cViewPr varScale="1">
        <p:scale>
          <a:sx n="98" d="100"/>
          <a:sy n="98" d="100"/>
        </p:scale>
        <p:origin x="1974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endParaRPr lang="en-US" dirty="0"/>
          </a:p>
        </p:txBody>
      </p:sp>
      <p:sp>
        <p:nvSpPr>
          <p:cNvPr id="56" name="Google Shape;5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>
          <a:extLst>
            <a:ext uri="{FF2B5EF4-FFF2-40B4-BE49-F238E27FC236}">
              <a16:creationId xmlns:a16="http://schemas.microsoft.com/office/drawing/2014/main" id="{7B76D021-F855-D969-8E33-DF93442B3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:notes">
            <a:extLst>
              <a:ext uri="{FF2B5EF4-FFF2-40B4-BE49-F238E27FC236}">
                <a16:creationId xmlns:a16="http://schemas.microsoft.com/office/drawing/2014/main" id="{6DE9EBEF-3B65-F5A3-CF67-0191052554B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86;p3:notes">
            <a:extLst>
              <a:ext uri="{FF2B5EF4-FFF2-40B4-BE49-F238E27FC236}">
                <a16:creationId xmlns:a16="http://schemas.microsoft.com/office/drawing/2014/main" id="{2855C302-0D8D-E34F-4803-95CD9270B63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327900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3" name="Google Shape;34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2" name="Google Shape;20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>
          <a:extLst>
            <a:ext uri="{FF2B5EF4-FFF2-40B4-BE49-F238E27FC236}">
              <a16:creationId xmlns:a16="http://schemas.microsoft.com/office/drawing/2014/main" id="{C7F510DB-8306-C8A2-8498-52DE352BEC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5:notes">
            <a:extLst>
              <a:ext uri="{FF2B5EF4-FFF2-40B4-BE49-F238E27FC236}">
                <a16:creationId xmlns:a16="http://schemas.microsoft.com/office/drawing/2014/main" id="{33BF76B0-9361-56E6-67BD-972F647F29B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9" name="Google Shape;299;p15:notes">
            <a:extLst>
              <a:ext uri="{FF2B5EF4-FFF2-40B4-BE49-F238E27FC236}">
                <a16:creationId xmlns:a16="http://schemas.microsoft.com/office/drawing/2014/main" id="{27190B1A-8694-5D1C-47D3-1EFDC5ED78F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19904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9" name="Google Shape;29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676816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4" name="Google Shape;36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>
          <a:extLst>
            <a:ext uri="{FF2B5EF4-FFF2-40B4-BE49-F238E27FC236}">
              <a16:creationId xmlns:a16="http://schemas.microsoft.com/office/drawing/2014/main" id="{7B76D021-F855-D969-8E33-DF93442B3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:notes">
            <a:extLst>
              <a:ext uri="{FF2B5EF4-FFF2-40B4-BE49-F238E27FC236}">
                <a16:creationId xmlns:a16="http://schemas.microsoft.com/office/drawing/2014/main" id="{6DE9EBEF-3B65-F5A3-CF67-0191052554B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86;p3:notes">
            <a:extLst>
              <a:ext uri="{FF2B5EF4-FFF2-40B4-BE49-F238E27FC236}">
                <a16:creationId xmlns:a16="http://schemas.microsoft.com/office/drawing/2014/main" id="{2855C302-0D8D-E34F-4803-95CD9270B63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327900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8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>
          <a:extLst>
            <a:ext uri="{FF2B5EF4-FFF2-40B4-BE49-F238E27FC236}">
              <a16:creationId xmlns:a16="http://schemas.microsoft.com/office/drawing/2014/main" id="{68575CB8-5225-C3E9-4DC3-7056ABD7FA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:notes">
            <a:extLst>
              <a:ext uri="{FF2B5EF4-FFF2-40B4-BE49-F238E27FC236}">
                <a16:creationId xmlns:a16="http://schemas.microsoft.com/office/drawing/2014/main" id="{7EC6B8B8-F0CA-D020-D5AC-DBC10C79949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86;p3:notes">
            <a:extLst>
              <a:ext uri="{FF2B5EF4-FFF2-40B4-BE49-F238E27FC236}">
                <a16:creationId xmlns:a16="http://schemas.microsoft.com/office/drawing/2014/main" id="{89FF9595-D6F9-086A-B90D-715EFC21840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704099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>
          <a:extLst>
            <a:ext uri="{FF2B5EF4-FFF2-40B4-BE49-F238E27FC236}">
              <a16:creationId xmlns:a16="http://schemas.microsoft.com/office/drawing/2014/main" id="{43CA174E-2621-5986-7261-FE96CDDF39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:notes">
            <a:extLst>
              <a:ext uri="{FF2B5EF4-FFF2-40B4-BE49-F238E27FC236}">
                <a16:creationId xmlns:a16="http://schemas.microsoft.com/office/drawing/2014/main" id="{D5345068-3BCA-950C-E345-DF3E4854D52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86;p3:notes">
            <a:extLst>
              <a:ext uri="{FF2B5EF4-FFF2-40B4-BE49-F238E27FC236}">
                <a16:creationId xmlns:a16="http://schemas.microsoft.com/office/drawing/2014/main" id="{7F2DB007-BCC3-DAF2-5638-0764DE7D303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964581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>
          <a:extLst>
            <a:ext uri="{FF2B5EF4-FFF2-40B4-BE49-F238E27FC236}">
              <a16:creationId xmlns:a16="http://schemas.microsoft.com/office/drawing/2014/main" id="{7B76D021-F855-D969-8E33-DF93442B3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:notes">
            <a:extLst>
              <a:ext uri="{FF2B5EF4-FFF2-40B4-BE49-F238E27FC236}">
                <a16:creationId xmlns:a16="http://schemas.microsoft.com/office/drawing/2014/main" id="{6DE9EBEF-3B65-F5A3-CF67-0191052554B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86;p3:notes">
            <a:extLst>
              <a:ext uri="{FF2B5EF4-FFF2-40B4-BE49-F238E27FC236}">
                <a16:creationId xmlns:a16="http://schemas.microsoft.com/office/drawing/2014/main" id="{2855C302-0D8D-E34F-4803-95CD9270B63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32790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14BE73E-6A88-EC5A-60C1-4B6ECAB4AB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74128" y="-2"/>
            <a:ext cx="3869872" cy="5143500"/>
          </a:xfrm>
          <a:custGeom>
            <a:avLst/>
            <a:gdLst>
              <a:gd name="connsiteX0" fmla="*/ 0 w 3869872"/>
              <a:gd name="connsiteY0" fmla="*/ 0 h 5143500"/>
              <a:gd name="connsiteX1" fmla="*/ 3869872 w 3869872"/>
              <a:gd name="connsiteY1" fmla="*/ 0 h 5143500"/>
              <a:gd name="connsiteX2" fmla="*/ 3869872 w 3869872"/>
              <a:gd name="connsiteY2" fmla="*/ 5143500 h 5143500"/>
              <a:gd name="connsiteX3" fmla="*/ 0 w 3869872"/>
              <a:gd name="connsiteY3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9872" h="5143500">
                <a:moveTo>
                  <a:pt x="0" y="0"/>
                </a:moveTo>
                <a:lnTo>
                  <a:pt x="3869872" y="0"/>
                </a:lnTo>
                <a:lnTo>
                  <a:pt x="3869872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97942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989AB3D-CD01-7F56-8241-297BDCC4C28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88714" y="2571750"/>
            <a:ext cx="2125175" cy="1624483"/>
          </a:xfrm>
          <a:custGeom>
            <a:avLst/>
            <a:gdLst>
              <a:gd name="connsiteX0" fmla="*/ 0 w 2125175"/>
              <a:gd name="connsiteY0" fmla="*/ 0 h 1624483"/>
              <a:gd name="connsiteX1" fmla="*/ 2125175 w 2125175"/>
              <a:gd name="connsiteY1" fmla="*/ 0 h 1624483"/>
              <a:gd name="connsiteX2" fmla="*/ 2125175 w 2125175"/>
              <a:gd name="connsiteY2" fmla="*/ 1624483 h 1624483"/>
              <a:gd name="connsiteX3" fmla="*/ 0 w 2125175"/>
              <a:gd name="connsiteY3" fmla="*/ 1624483 h 1624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5175" h="1624483">
                <a:moveTo>
                  <a:pt x="0" y="0"/>
                </a:moveTo>
                <a:lnTo>
                  <a:pt x="2125175" y="0"/>
                </a:lnTo>
                <a:lnTo>
                  <a:pt x="2125175" y="1624483"/>
                </a:lnTo>
                <a:lnTo>
                  <a:pt x="0" y="162448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83493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7898051-8BCC-E549-01D4-DDA2BE06BA5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5721" y="393360"/>
            <a:ext cx="2414956" cy="1847084"/>
          </a:xfrm>
          <a:custGeom>
            <a:avLst/>
            <a:gdLst>
              <a:gd name="connsiteX0" fmla="*/ 0 w 2414956"/>
              <a:gd name="connsiteY0" fmla="*/ 0 h 1847084"/>
              <a:gd name="connsiteX1" fmla="*/ 2414956 w 2414956"/>
              <a:gd name="connsiteY1" fmla="*/ 0 h 1847084"/>
              <a:gd name="connsiteX2" fmla="*/ 2414956 w 2414956"/>
              <a:gd name="connsiteY2" fmla="*/ 1847084 h 1847084"/>
              <a:gd name="connsiteX3" fmla="*/ 0 w 2414956"/>
              <a:gd name="connsiteY3" fmla="*/ 1847084 h 1847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4956" h="1847084">
                <a:moveTo>
                  <a:pt x="0" y="0"/>
                </a:moveTo>
                <a:lnTo>
                  <a:pt x="2414956" y="0"/>
                </a:lnTo>
                <a:lnTo>
                  <a:pt x="2414956" y="1847084"/>
                </a:lnTo>
                <a:lnTo>
                  <a:pt x="0" y="184708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EA6C838-E12C-04F4-34E3-83628A6CD41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64520" y="393360"/>
            <a:ext cx="2414956" cy="1847084"/>
          </a:xfrm>
          <a:custGeom>
            <a:avLst/>
            <a:gdLst>
              <a:gd name="connsiteX0" fmla="*/ 0 w 2414956"/>
              <a:gd name="connsiteY0" fmla="*/ 0 h 1847084"/>
              <a:gd name="connsiteX1" fmla="*/ 2414956 w 2414956"/>
              <a:gd name="connsiteY1" fmla="*/ 0 h 1847084"/>
              <a:gd name="connsiteX2" fmla="*/ 2414956 w 2414956"/>
              <a:gd name="connsiteY2" fmla="*/ 1847084 h 1847084"/>
              <a:gd name="connsiteX3" fmla="*/ 0 w 2414956"/>
              <a:gd name="connsiteY3" fmla="*/ 1847084 h 1847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4956" h="1847084">
                <a:moveTo>
                  <a:pt x="0" y="0"/>
                </a:moveTo>
                <a:lnTo>
                  <a:pt x="2414956" y="0"/>
                </a:lnTo>
                <a:lnTo>
                  <a:pt x="2414956" y="1847084"/>
                </a:lnTo>
                <a:lnTo>
                  <a:pt x="0" y="184708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6DCD1589-8D75-1611-817B-B2CC255044D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83320" y="393360"/>
            <a:ext cx="2414956" cy="1847084"/>
          </a:xfrm>
          <a:custGeom>
            <a:avLst/>
            <a:gdLst>
              <a:gd name="connsiteX0" fmla="*/ 0 w 2414956"/>
              <a:gd name="connsiteY0" fmla="*/ 0 h 1847084"/>
              <a:gd name="connsiteX1" fmla="*/ 2414956 w 2414956"/>
              <a:gd name="connsiteY1" fmla="*/ 0 h 1847084"/>
              <a:gd name="connsiteX2" fmla="*/ 2414956 w 2414956"/>
              <a:gd name="connsiteY2" fmla="*/ 1847084 h 1847084"/>
              <a:gd name="connsiteX3" fmla="*/ 0 w 2414956"/>
              <a:gd name="connsiteY3" fmla="*/ 1847084 h 1847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4956" h="1847084">
                <a:moveTo>
                  <a:pt x="0" y="0"/>
                </a:moveTo>
                <a:lnTo>
                  <a:pt x="2414956" y="0"/>
                </a:lnTo>
                <a:lnTo>
                  <a:pt x="2414956" y="1847084"/>
                </a:lnTo>
                <a:lnTo>
                  <a:pt x="0" y="184708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863516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56990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8C48EA3-0689-758D-DD0B-ADFC6E44606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1000" y="381000"/>
            <a:ext cx="3915879" cy="4381500"/>
          </a:xfrm>
          <a:custGeom>
            <a:avLst/>
            <a:gdLst>
              <a:gd name="connsiteX0" fmla="*/ 0 w 3915879"/>
              <a:gd name="connsiteY0" fmla="*/ 0 h 4381500"/>
              <a:gd name="connsiteX1" fmla="*/ 3915879 w 3915879"/>
              <a:gd name="connsiteY1" fmla="*/ 0 h 4381500"/>
              <a:gd name="connsiteX2" fmla="*/ 3915879 w 3915879"/>
              <a:gd name="connsiteY2" fmla="*/ 4381500 h 4381500"/>
              <a:gd name="connsiteX3" fmla="*/ 0 w 3915879"/>
              <a:gd name="connsiteY3" fmla="*/ 4381500 h 438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15879" h="4381500">
                <a:moveTo>
                  <a:pt x="0" y="0"/>
                </a:moveTo>
                <a:lnTo>
                  <a:pt x="3915879" y="0"/>
                </a:lnTo>
                <a:lnTo>
                  <a:pt x="3915879" y="4381500"/>
                </a:lnTo>
                <a:lnTo>
                  <a:pt x="0" y="43815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49408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53E0F48-96CE-6082-24D5-AEC0DBFFF43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51646" y="0"/>
            <a:ext cx="3792354" cy="5143500"/>
          </a:xfrm>
          <a:custGeom>
            <a:avLst/>
            <a:gdLst>
              <a:gd name="connsiteX0" fmla="*/ 0 w 3792354"/>
              <a:gd name="connsiteY0" fmla="*/ 0 h 5143500"/>
              <a:gd name="connsiteX1" fmla="*/ 3792354 w 3792354"/>
              <a:gd name="connsiteY1" fmla="*/ 0 h 5143500"/>
              <a:gd name="connsiteX2" fmla="*/ 3792354 w 3792354"/>
              <a:gd name="connsiteY2" fmla="*/ 5143500 h 5143500"/>
              <a:gd name="connsiteX3" fmla="*/ 0 w 3792354"/>
              <a:gd name="connsiteY3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92354" h="5143500">
                <a:moveTo>
                  <a:pt x="0" y="0"/>
                </a:moveTo>
                <a:lnTo>
                  <a:pt x="3792354" y="0"/>
                </a:lnTo>
                <a:lnTo>
                  <a:pt x="3792354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176457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2706810-1AFD-FBCC-F77E-A0963282B7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3988676" cy="5143499"/>
          </a:xfrm>
          <a:custGeom>
            <a:avLst/>
            <a:gdLst>
              <a:gd name="connsiteX0" fmla="*/ 0 w 3988676"/>
              <a:gd name="connsiteY0" fmla="*/ 0 h 5143499"/>
              <a:gd name="connsiteX1" fmla="*/ 3988676 w 3988676"/>
              <a:gd name="connsiteY1" fmla="*/ 0 h 5143499"/>
              <a:gd name="connsiteX2" fmla="*/ 3988676 w 3988676"/>
              <a:gd name="connsiteY2" fmla="*/ 5143499 h 5143499"/>
              <a:gd name="connsiteX3" fmla="*/ 0 w 3988676"/>
              <a:gd name="connsiteY3" fmla="*/ 5143499 h 514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88676" h="5143499">
                <a:moveTo>
                  <a:pt x="0" y="0"/>
                </a:moveTo>
                <a:lnTo>
                  <a:pt x="3988676" y="0"/>
                </a:lnTo>
                <a:lnTo>
                  <a:pt x="3988676" y="5143499"/>
                </a:lnTo>
                <a:lnTo>
                  <a:pt x="0" y="514349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22351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9A40D1B-D1F5-C317-1517-CE3F89CA944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2882" y="2422830"/>
            <a:ext cx="2168086" cy="1358932"/>
          </a:xfrm>
          <a:custGeom>
            <a:avLst/>
            <a:gdLst>
              <a:gd name="connsiteX0" fmla="*/ 0 w 2168086"/>
              <a:gd name="connsiteY0" fmla="*/ 0 h 1358932"/>
              <a:gd name="connsiteX1" fmla="*/ 2168086 w 2168086"/>
              <a:gd name="connsiteY1" fmla="*/ 0 h 1358932"/>
              <a:gd name="connsiteX2" fmla="*/ 2168086 w 2168086"/>
              <a:gd name="connsiteY2" fmla="*/ 1358932 h 1358932"/>
              <a:gd name="connsiteX3" fmla="*/ 0 w 2168086"/>
              <a:gd name="connsiteY3" fmla="*/ 1358932 h 1358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8086" h="1358932">
                <a:moveTo>
                  <a:pt x="0" y="0"/>
                </a:moveTo>
                <a:lnTo>
                  <a:pt x="2168086" y="0"/>
                </a:lnTo>
                <a:lnTo>
                  <a:pt x="2168086" y="1358932"/>
                </a:lnTo>
                <a:lnTo>
                  <a:pt x="0" y="135893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C595E19-0414-91E1-B2F8-85D4EB1FF05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130956" y="2222620"/>
            <a:ext cx="2878911" cy="1728228"/>
          </a:xfrm>
          <a:custGeom>
            <a:avLst/>
            <a:gdLst>
              <a:gd name="connsiteX0" fmla="*/ 0 w 2878911"/>
              <a:gd name="connsiteY0" fmla="*/ 0 h 1728228"/>
              <a:gd name="connsiteX1" fmla="*/ 2878911 w 2878911"/>
              <a:gd name="connsiteY1" fmla="*/ 0 h 1728228"/>
              <a:gd name="connsiteX2" fmla="*/ 2878911 w 2878911"/>
              <a:gd name="connsiteY2" fmla="*/ 1728228 h 1728228"/>
              <a:gd name="connsiteX3" fmla="*/ 0 w 2878911"/>
              <a:gd name="connsiteY3" fmla="*/ 1728228 h 1728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8911" h="1728228">
                <a:moveTo>
                  <a:pt x="0" y="0"/>
                </a:moveTo>
                <a:lnTo>
                  <a:pt x="2878911" y="0"/>
                </a:lnTo>
                <a:lnTo>
                  <a:pt x="2878911" y="1728228"/>
                </a:lnTo>
                <a:lnTo>
                  <a:pt x="0" y="172822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5A55A399-21C2-B494-18C6-E1AC74CAC1F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03029" y="2422831"/>
            <a:ext cx="2168086" cy="1358932"/>
          </a:xfrm>
          <a:custGeom>
            <a:avLst/>
            <a:gdLst>
              <a:gd name="connsiteX0" fmla="*/ 0 w 2168086"/>
              <a:gd name="connsiteY0" fmla="*/ 0 h 1358932"/>
              <a:gd name="connsiteX1" fmla="*/ 2168086 w 2168086"/>
              <a:gd name="connsiteY1" fmla="*/ 0 h 1358932"/>
              <a:gd name="connsiteX2" fmla="*/ 2168086 w 2168086"/>
              <a:gd name="connsiteY2" fmla="*/ 1358932 h 1358932"/>
              <a:gd name="connsiteX3" fmla="*/ 0 w 2168086"/>
              <a:gd name="connsiteY3" fmla="*/ 1358932 h 1358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8086" h="1358932">
                <a:moveTo>
                  <a:pt x="0" y="0"/>
                </a:moveTo>
                <a:lnTo>
                  <a:pt x="2168086" y="0"/>
                </a:lnTo>
                <a:lnTo>
                  <a:pt x="2168086" y="1358932"/>
                </a:lnTo>
                <a:lnTo>
                  <a:pt x="0" y="135893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889430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FB608C7-EFD0-C809-78E9-129B07BBE1D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51646" y="0"/>
            <a:ext cx="3792354" cy="5143500"/>
          </a:xfrm>
          <a:custGeom>
            <a:avLst/>
            <a:gdLst>
              <a:gd name="connsiteX0" fmla="*/ 0 w 3792354"/>
              <a:gd name="connsiteY0" fmla="*/ 0 h 5143500"/>
              <a:gd name="connsiteX1" fmla="*/ 3792354 w 3792354"/>
              <a:gd name="connsiteY1" fmla="*/ 0 h 5143500"/>
              <a:gd name="connsiteX2" fmla="*/ 3792354 w 3792354"/>
              <a:gd name="connsiteY2" fmla="*/ 5143500 h 5143500"/>
              <a:gd name="connsiteX3" fmla="*/ 0 w 3792354"/>
              <a:gd name="connsiteY3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92354" h="5143500">
                <a:moveTo>
                  <a:pt x="0" y="0"/>
                </a:moveTo>
                <a:lnTo>
                  <a:pt x="3792354" y="0"/>
                </a:lnTo>
                <a:lnTo>
                  <a:pt x="3792354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947004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8475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FA2E71F-AD37-D0BD-63F6-71F7717C786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9810" y="380999"/>
            <a:ext cx="3727932" cy="4381500"/>
          </a:xfrm>
          <a:custGeom>
            <a:avLst/>
            <a:gdLst>
              <a:gd name="connsiteX0" fmla="*/ 0 w 3727932"/>
              <a:gd name="connsiteY0" fmla="*/ 0 h 4381500"/>
              <a:gd name="connsiteX1" fmla="*/ 3727932 w 3727932"/>
              <a:gd name="connsiteY1" fmla="*/ 0 h 4381500"/>
              <a:gd name="connsiteX2" fmla="*/ 3727932 w 3727932"/>
              <a:gd name="connsiteY2" fmla="*/ 4381500 h 4381500"/>
              <a:gd name="connsiteX3" fmla="*/ 0 w 3727932"/>
              <a:gd name="connsiteY3" fmla="*/ 4381500 h 438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7932" h="4381500">
                <a:moveTo>
                  <a:pt x="0" y="0"/>
                </a:moveTo>
                <a:lnTo>
                  <a:pt x="3727932" y="0"/>
                </a:lnTo>
                <a:lnTo>
                  <a:pt x="3727932" y="4381500"/>
                </a:lnTo>
                <a:lnTo>
                  <a:pt x="0" y="43815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5985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183E452-0996-3DD5-28C9-0EF131AC366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4572000" cy="5143500"/>
          </a:xfrm>
          <a:custGeom>
            <a:avLst/>
            <a:gdLst>
              <a:gd name="connsiteX0" fmla="*/ 0 w 4572000"/>
              <a:gd name="connsiteY0" fmla="*/ 0 h 5143500"/>
              <a:gd name="connsiteX1" fmla="*/ 4572000 w 4572000"/>
              <a:gd name="connsiteY1" fmla="*/ 0 h 5143500"/>
              <a:gd name="connsiteX2" fmla="*/ 4572000 w 4572000"/>
              <a:gd name="connsiteY2" fmla="*/ 5143500 h 5143500"/>
              <a:gd name="connsiteX3" fmla="*/ 0 w 4572000"/>
              <a:gd name="connsiteY3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0" h="5143500">
                <a:moveTo>
                  <a:pt x="0" y="0"/>
                </a:moveTo>
                <a:lnTo>
                  <a:pt x="4572000" y="0"/>
                </a:lnTo>
                <a:lnTo>
                  <a:pt x="4572000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256738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57D857D-160A-43F0-65E9-96B9DEBAEF1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39267" y="0"/>
            <a:ext cx="4004733" cy="5143500"/>
          </a:xfrm>
          <a:custGeom>
            <a:avLst/>
            <a:gdLst>
              <a:gd name="connsiteX0" fmla="*/ 0 w 4004733"/>
              <a:gd name="connsiteY0" fmla="*/ 0 h 5143500"/>
              <a:gd name="connsiteX1" fmla="*/ 4004733 w 4004733"/>
              <a:gd name="connsiteY1" fmla="*/ 0 h 5143500"/>
              <a:gd name="connsiteX2" fmla="*/ 4004733 w 4004733"/>
              <a:gd name="connsiteY2" fmla="*/ 5143500 h 5143500"/>
              <a:gd name="connsiteX3" fmla="*/ 0 w 4004733"/>
              <a:gd name="connsiteY3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04733" h="5143500">
                <a:moveTo>
                  <a:pt x="0" y="0"/>
                </a:moveTo>
                <a:lnTo>
                  <a:pt x="4004733" y="0"/>
                </a:lnTo>
                <a:lnTo>
                  <a:pt x="4004733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14652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3092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BC1F696-323F-0C7F-9765-6177B7BB7F8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560624"/>
            <a:ext cx="4404020" cy="2501237"/>
          </a:xfrm>
          <a:custGeom>
            <a:avLst/>
            <a:gdLst>
              <a:gd name="connsiteX0" fmla="*/ 0 w 4404020"/>
              <a:gd name="connsiteY0" fmla="*/ 0 h 2501237"/>
              <a:gd name="connsiteX1" fmla="*/ 4404020 w 4404020"/>
              <a:gd name="connsiteY1" fmla="*/ 0 h 2501237"/>
              <a:gd name="connsiteX2" fmla="*/ 4404020 w 4404020"/>
              <a:gd name="connsiteY2" fmla="*/ 2501237 h 2501237"/>
              <a:gd name="connsiteX3" fmla="*/ 0 w 4404020"/>
              <a:gd name="connsiteY3" fmla="*/ 2501237 h 2501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04020" h="2501237">
                <a:moveTo>
                  <a:pt x="0" y="0"/>
                </a:moveTo>
                <a:lnTo>
                  <a:pt x="4404020" y="0"/>
                </a:lnTo>
                <a:lnTo>
                  <a:pt x="4404020" y="2501237"/>
                </a:lnTo>
                <a:lnTo>
                  <a:pt x="0" y="250123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276C354-6C73-51F5-B62F-69CFBD1EA42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39979" y="1560624"/>
            <a:ext cx="4404020" cy="2501237"/>
          </a:xfrm>
          <a:custGeom>
            <a:avLst/>
            <a:gdLst>
              <a:gd name="connsiteX0" fmla="*/ 0 w 4404020"/>
              <a:gd name="connsiteY0" fmla="*/ 0 h 2501237"/>
              <a:gd name="connsiteX1" fmla="*/ 4404020 w 4404020"/>
              <a:gd name="connsiteY1" fmla="*/ 0 h 2501237"/>
              <a:gd name="connsiteX2" fmla="*/ 4404020 w 4404020"/>
              <a:gd name="connsiteY2" fmla="*/ 2501237 h 2501237"/>
              <a:gd name="connsiteX3" fmla="*/ 0 w 4404020"/>
              <a:gd name="connsiteY3" fmla="*/ 2501237 h 2501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04020" h="2501237">
                <a:moveTo>
                  <a:pt x="0" y="0"/>
                </a:moveTo>
                <a:lnTo>
                  <a:pt x="4404020" y="0"/>
                </a:lnTo>
                <a:lnTo>
                  <a:pt x="4404020" y="2501237"/>
                </a:lnTo>
                <a:lnTo>
                  <a:pt x="0" y="250123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11855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3170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EFADB09-C31C-31C9-C469-AE423059CB1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3983887" cy="5143499"/>
          </a:xfrm>
          <a:custGeom>
            <a:avLst/>
            <a:gdLst>
              <a:gd name="connsiteX0" fmla="*/ 0 w 3983887"/>
              <a:gd name="connsiteY0" fmla="*/ 0 h 5143500"/>
              <a:gd name="connsiteX1" fmla="*/ 3983887 w 3983887"/>
              <a:gd name="connsiteY1" fmla="*/ 0 h 5143500"/>
              <a:gd name="connsiteX2" fmla="*/ 3983887 w 3983887"/>
              <a:gd name="connsiteY2" fmla="*/ 5143500 h 5143500"/>
              <a:gd name="connsiteX3" fmla="*/ 0 w 3983887"/>
              <a:gd name="connsiteY3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83887" h="5143500">
                <a:moveTo>
                  <a:pt x="0" y="0"/>
                </a:moveTo>
                <a:lnTo>
                  <a:pt x="3983887" y="0"/>
                </a:lnTo>
                <a:lnTo>
                  <a:pt x="3983887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11850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9306B0B-8996-8133-DB37-3A8D2B3AB3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0999" y="380665"/>
            <a:ext cx="4114800" cy="2191085"/>
          </a:xfrm>
          <a:custGeom>
            <a:avLst/>
            <a:gdLst>
              <a:gd name="connsiteX0" fmla="*/ 0 w 4114800"/>
              <a:gd name="connsiteY0" fmla="*/ 0 h 2191085"/>
              <a:gd name="connsiteX1" fmla="*/ 4114800 w 4114800"/>
              <a:gd name="connsiteY1" fmla="*/ 0 h 2191085"/>
              <a:gd name="connsiteX2" fmla="*/ 4114800 w 4114800"/>
              <a:gd name="connsiteY2" fmla="*/ 2191085 h 2191085"/>
              <a:gd name="connsiteX3" fmla="*/ 0 w 4114800"/>
              <a:gd name="connsiteY3" fmla="*/ 2191085 h 2191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4800" h="2191085">
                <a:moveTo>
                  <a:pt x="0" y="0"/>
                </a:moveTo>
                <a:lnTo>
                  <a:pt x="4114800" y="0"/>
                </a:lnTo>
                <a:lnTo>
                  <a:pt x="4114800" y="2191085"/>
                </a:lnTo>
                <a:lnTo>
                  <a:pt x="0" y="219108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30617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2675E89-8F10-5296-0EE4-CFB773D477D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4571999" cy="5143499"/>
          </a:xfrm>
          <a:custGeom>
            <a:avLst/>
            <a:gdLst>
              <a:gd name="connsiteX0" fmla="*/ 0 w 4571999"/>
              <a:gd name="connsiteY0" fmla="*/ 0 h 5143499"/>
              <a:gd name="connsiteX1" fmla="*/ 4571999 w 4571999"/>
              <a:gd name="connsiteY1" fmla="*/ 0 h 5143499"/>
              <a:gd name="connsiteX2" fmla="*/ 4571999 w 4571999"/>
              <a:gd name="connsiteY2" fmla="*/ 5143499 h 5143499"/>
              <a:gd name="connsiteX3" fmla="*/ 0 w 4571999"/>
              <a:gd name="connsiteY3" fmla="*/ 5143499 h 514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1999" h="5143499">
                <a:moveTo>
                  <a:pt x="0" y="0"/>
                </a:moveTo>
                <a:lnTo>
                  <a:pt x="4571999" y="0"/>
                </a:lnTo>
                <a:lnTo>
                  <a:pt x="4571999" y="5143499"/>
                </a:lnTo>
                <a:lnTo>
                  <a:pt x="0" y="514349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23885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365D0DE-7842-3315-A418-1FFB47D9296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0434" y="2574375"/>
            <a:ext cx="2125175" cy="1624483"/>
          </a:xfrm>
          <a:custGeom>
            <a:avLst/>
            <a:gdLst>
              <a:gd name="connsiteX0" fmla="*/ 0 w 2125175"/>
              <a:gd name="connsiteY0" fmla="*/ 0 h 1624483"/>
              <a:gd name="connsiteX1" fmla="*/ 2125175 w 2125175"/>
              <a:gd name="connsiteY1" fmla="*/ 0 h 1624483"/>
              <a:gd name="connsiteX2" fmla="*/ 2125175 w 2125175"/>
              <a:gd name="connsiteY2" fmla="*/ 1624483 h 1624483"/>
              <a:gd name="connsiteX3" fmla="*/ 0 w 2125175"/>
              <a:gd name="connsiteY3" fmla="*/ 1624483 h 1624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5175" h="1624483">
                <a:moveTo>
                  <a:pt x="0" y="0"/>
                </a:moveTo>
                <a:lnTo>
                  <a:pt x="2125175" y="0"/>
                </a:lnTo>
                <a:lnTo>
                  <a:pt x="2125175" y="1624483"/>
                </a:lnTo>
                <a:lnTo>
                  <a:pt x="0" y="162448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03536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userDrawn="1">
          <p15:clr>
            <a:srgbClr val="F26B43"/>
          </p15:clr>
        </p15:guide>
        <p15:guide id="2" pos="5760" userDrawn="1">
          <p15:clr>
            <a:srgbClr val="F26B43"/>
          </p15:clr>
        </p15:guide>
        <p15:guide id="3" pos="240" userDrawn="1">
          <p15:clr>
            <a:srgbClr val="F26B43"/>
          </p15:clr>
        </p15:guide>
        <p15:guide id="4" pos="2880" userDrawn="1">
          <p15:clr>
            <a:srgbClr val="F26B43"/>
          </p15:clr>
        </p15:guide>
        <p15:guide id="5" pos="5520" userDrawn="1">
          <p15:clr>
            <a:srgbClr val="F26B43"/>
          </p15:clr>
        </p15:guide>
        <p15:guide id="6" orient="horz" userDrawn="1">
          <p15:clr>
            <a:srgbClr val="F26B43"/>
          </p15:clr>
        </p15:guide>
        <p15:guide id="7" orient="horz" pos="3240" userDrawn="1">
          <p15:clr>
            <a:srgbClr val="F26B43"/>
          </p15:clr>
        </p15:guide>
        <p15:guide id="8" orient="horz" pos="240" userDrawn="1">
          <p15:clr>
            <a:srgbClr val="F26B43"/>
          </p15:clr>
        </p15:guide>
        <p15:guide id="9" orient="horz" pos="1620" userDrawn="1">
          <p15:clr>
            <a:srgbClr val="F26B43"/>
          </p15:clr>
        </p15:guide>
        <p15:guide id="10" orient="horz" pos="300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4.jpeg"/><Relationship Id="rId4" Type="http://schemas.openxmlformats.org/officeDocument/2006/relationships/image" Target="../media/image2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083A6B"/>
            </a:gs>
            <a:gs pos="56000">
              <a:srgbClr val="07325D"/>
            </a:gs>
            <a:gs pos="0">
              <a:srgbClr val="07325D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8"/>
          <p:cNvSpPr txBox="1"/>
          <p:nvPr/>
        </p:nvSpPr>
        <p:spPr>
          <a:xfrm>
            <a:off x="381000" y="2107441"/>
            <a:ext cx="4251960" cy="1509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b="1">
                <a:solidFill>
                  <a:schemeClr val="bg1"/>
                </a:solidFill>
                <a:latin typeface="Sora" panose="020B0604020202020204" charset="0"/>
                <a:cs typeface="Sora" panose="020B0604020202020204" charset="0"/>
              </a:rPr>
              <a:t>A Jacksonville You Can Afford</a:t>
            </a:r>
            <a:br>
              <a:rPr lang="en-US" sz="2400">
                <a:solidFill>
                  <a:schemeClr val="bg1"/>
                </a:solidFill>
                <a:latin typeface="Sora" panose="020B0604020202020204" charset="0"/>
                <a:cs typeface="Sora" panose="020B0604020202020204" charset="0"/>
              </a:rPr>
            </a:br>
            <a:r>
              <a:rPr lang="en-ID" sz="2400" b="1">
                <a:solidFill>
                  <a:srgbClr val="3ABFE0"/>
                </a:solidFill>
                <a:latin typeface="Sora" pitchFamily="2" charset="0"/>
                <a:ea typeface="Roboto"/>
                <a:cs typeface="Sora" pitchFamily="2" charset="0"/>
                <a:sym typeface="Roboto"/>
              </a:rPr>
              <a:t>And Be Proud Of</a:t>
            </a:r>
          </a:p>
        </p:txBody>
      </p:sp>
      <p:sp>
        <p:nvSpPr>
          <p:cNvPr id="61" name="Google Shape;61;p18"/>
          <p:cNvSpPr txBox="1"/>
          <p:nvPr/>
        </p:nvSpPr>
        <p:spPr>
          <a:xfrm>
            <a:off x="456423" y="3746724"/>
            <a:ext cx="4165463" cy="28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</a:rPr>
              <a:t>Promises Made | Promises Kept | What’s Next</a:t>
            </a:r>
          </a:p>
        </p:txBody>
      </p:sp>
      <p:pic>
        <p:nvPicPr>
          <p:cNvPr id="15" name="Picture Placeholder 14" descr="A city with tall buildings&#10;&#10;AI-generated content may be incorrect.">
            <a:extLst>
              <a:ext uri="{FF2B5EF4-FFF2-40B4-BE49-F238E27FC236}">
                <a16:creationId xmlns:a16="http://schemas.microsoft.com/office/drawing/2014/main" id="{63734064-59A2-FB5D-8B5C-FED7000A6BF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7813" r="29861"/>
          <a:stretch>
            <a:fillRect/>
          </a:stretch>
        </p:blipFill>
        <p:spPr>
          <a:xfrm>
            <a:off x="5274128" y="-2"/>
            <a:ext cx="3869872" cy="5143500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056233-9F61-C345-F658-52C0394452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075" y="365663"/>
            <a:ext cx="1676944" cy="167694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>
          <a:extLst>
            <a:ext uri="{FF2B5EF4-FFF2-40B4-BE49-F238E27FC236}">
              <a16:creationId xmlns:a16="http://schemas.microsoft.com/office/drawing/2014/main" id="{09B6A19C-456C-7417-6F49-821509FCDB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79654A37-3FBA-3C7A-CD61-DA9689532260}"/>
              </a:ext>
            </a:extLst>
          </p:cNvPr>
          <p:cNvSpPr/>
          <p:nvPr/>
        </p:nvSpPr>
        <p:spPr>
          <a:xfrm>
            <a:off x="0" y="4513334"/>
            <a:ext cx="9374400" cy="348016"/>
          </a:xfrm>
          <a:prstGeom prst="rect">
            <a:avLst/>
          </a:prstGeom>
          <a:solidFill>
            <a:srgbClr val="3ABF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"/>
          </a:p>
        </p:txBody>
      </p:sp>
      <p:sp>
        <p:nvSpPr>
          <p:cNvPr id="88" name="Google Shape;88;p20">
            <a:extLst>
              <a:ext uri="{FF2B5EF4-FFF2-40B4-BE49-F238E27FC236}">
                <a16:creationId xmlns:a16="http://schemas.microsoft.com/office/drawing/2014/main" id="{6D579CAE-132D-0C35-B4AA-43B298D7247F}"/>
              </a:ext>
            </a:extLst>
          </p:cNvPr>
          <p:cNvSpPr/>
          <p:nvPr/>
        </p:nvSpPr>
        <p:spPr>
          <a:xfrm flipH="1">
            <a:off x="4880902" y="0"/>
            <a:ext cx="4320697" cy="5143500"/>
          </a:xfrm>
          <a:prstGeom prst="round1Rect">
            <a:avLst>
              <a:gd name="adj" fmla="val 16667"/>
            </a:avLst>
          </a:prstGeom>
          <a:gradFill>
            <a:gsLst>
              <a:gs pos="100000">
                <a:srgbClr val="083A6B"/>
              </a:gs>
              <a:gs pos="56000">
                <a:srgbClr val="07325D"/>
              </a:gs>
              <a:gs pos="0">
                <a:srgbClr val="07325D"/>
              </a:gs>
            </a:gsLst>
            <a:path path="circle">
              <a:fillToRect l="100000" b="100000"/>
            </a:path>
          </a:gra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 dirty="0">
              <a:solidFill>
                <a:srgbClr val="000032"/>
              </a:solidFill>
              <a:latin typeface="Sora" pitchFamily="2" charset="0"/>
              <a:ea typeface="Open Sans"/>
              <a:cs typeface="Sora" pitchFamily="2" charset="0"/>
              <a:sym typeface="Open Sans"/>
            </a:endParaRPr>
          </a:p>
        </p:txBody>
      </p:sp>
      <p:sp>
        <p:nvSpPr>
          <p:cNvPr id="96" name="Google Shape;96;p20">
            <a:extLst>
              <a:ext uri="{FF2B5EF4-FFF2-40B4-BE49-F238E27FC236}">
                <a16:creationId xmlns:a16="http://schemas.microsoft.com/office/drawing/2014/main" id="{9F9CF5D4-6A98-159A-4385-8C796BBDA07B}"/>
              </a:ext>
            </a:extLst>
          </p:cNvPr>
          <p:cNvSpPr txBox="1"/>
          <p:nvPr/>
        </p:nvSpPr>
        <p:spPr>
          <a:xfrm>
            <a:off x="0" y="383880"/>
            <a:ext cx="4880902" cy="1361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6000" b="1" dirty="0">
                <a:solidFill>
                  <a:srgbClr val="062A4E"/>
                </a:solidFill>
                <a:latin typeface="Sora" pitchFamily="2" charset="0"/>
                <a:ea typeface="Roboto"/>
                <a:cs typeface="Sora" pitchFamily="2" charset="0"/>
                <a:sym typeface="Roboto"/>
              </a:rPr>
              <a:t>Small</a:t>
            </a:r>
          </a:p>
          <a:p>
            <a:pPr algn="ctr">
              <a:lnSpc>
                <a:spcPct val="70000"/>
              </a:lnSpc>
            </a:pPr>
            <a:r>
              <a:rPr lang="en-US" sz="6000" b="1" dirty="0">
                <a:solidFill>
                  <a:srgbClr val="062A4E"/>
                </a:solidFill>
                <a:latin typeface="Sora" pitchFamily="2" charset="0"/>
                <a:ea typeface="Roboto"/>
                <a:cs typeface="Sora" pitchFamily="2" charset="0"/>
                <a:sym typeface="Roboto"/>
              </a:rPr>
              <a:t>Business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1869A9C-6FA4-7AF3-F277-4FC3E410C13C}"/>
              </a:ext>
            </a:extLst>
          </p:cNvPr>
          <p:cNvGrpSpPr/>
          <p:nvPr/>
        </p:nvGrpSpPr>
        <p:grpSpPr>
          <a:xfrm>
            <a:off x="5115592" y="809173"/>
            <a:ext cx="3998671" cy="1180604"/>
            <a:chOff x="6380797" y="2722253"/>
            <a:chExt cx="3998671" cy="118060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F9EDC98-40EB-A543-93D6-930F1876E344}"/>
                </a:ext>
              </a:extLst>
            </p:cNvPr>
            <p:cNvGrpSpPr/>
            <p:nvPr/>
          </p:nvGrpSpPr>
          <p:grpSpPr>
            <a:xfrm>
              <a:off x="6380798" y="3190802"/>
              <a:ext cx="3996539" cy="258823"/>
              <a:chOff x="6380798" y="3160590"/>
              <a:chExt cx="3996539" cy="258823"/>
            </a:xfrm>
          </p:grpSpPr>
          <p:sp>
            <p:nvSpPr>
              <p:cNvPr id="23" name="Google Shape;89;p20">
                <a:extLst>
                  <a:ext uri="{FF2B5EF4-FFF2-40B4-BE49-F238E27FC236}">
                    <a16:creationId xmlns:a16="http://schemas.microsoft.com/office/drawing/2014/main" id="{54872E61-ACA3-B1C1-2AFF-714A8E73E64D}"/>
                  </a:ext>
                </a:extLst>
              </p:cNvPr>
              <p:cNvSpPr/>
              <p:nvPr/>
            </p:nvSpPr>
            <p:spPr>
              <a:xfrm>
                <a:off x="6380798" y="3160590"/>
                <a:ext cx="234215" cy="234215"/>
              </a:xfrm>
              <a:prstGeom prst="ellipse">
                <a:avLst/>
              </a:prstGeom>
              <a:solidFill>
                <a:srgbClr val="3ABFE0"/>
              </a:solidFill>
              <a:ln>
                <a:noFill/>
              </a:ln>
              <a:effectLst/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/>
                <a:endParaRPr sz="1350" dirty="0">
                  <a:solidFill>
                    <a:srgbClr val="FFFFFF"/>
                  </a:solidFill>
                  <a:latin typeface="Sora" pitchFamily="2" charset="0"/>
                  <a:ea typeface="Open Sans"/>
                  <a:cs typeface="Sora" pitchFamily="2" charset="0"/>
                  <a:sym typeface="Open Sans"/>
                </a:endParaRPr>
              </a:p>
            </p:txBody>
          </p:sp>
          <p:sp>
            <p:nvSpPr>
              <p:cNvPr id="24" name="Google Shape;90;p20" descr="Chevron arrows">
                <a:extLst>
                  <a:ext uri="{FF2B5EF4-FFF2-40B4-BE49-F238E27FC236}">
                    <a16:creationId xmlns:a16="http://schemas.microsoft.com/office/drawing/2014/main" id="{C6B70DA3-1207-2A3A-7CB1-360DC09C214F}"/>
                  </a:ext>
                </a:extLst>
              </p:cNvPr>
              <p:cNvSpPr/>
              <p:nvPr/>
            </p:nvSpPr>
            <p:spPr>
              <a:xfrm>
                <a:off x="6468624" y="3228750"/>
                <a:ext cx="58562" cy="97895"/>
              </a:xfrm>
              <a:custGeom>
                <a:avLst/>
                <a:gdLst/>
                <a:ahLst/>
                <a:cxnLst/>
                <a:rect l="l" t="t" r="r" b="b"/>
                <a:pathLst>
                  <a:path w="319087" h="533400" extrusionOk="0">
                    <a:moveTo>
                      <a:pt x="119063" y="0"/>
                    </a:moveTo>
                    <a:lnTo>
                      <a:pt x="0" y="0"/>
                    </a:lnTo>
                    <a:lnTo>
                      <a:pt x="200025" y="266700"/>
                    </a:lnTo>
                    <a:lnTo>
                      <a:pt x="0" y="533400"/>
                    </a:lnTo>
                    <a:lnTo>
                      <a:pt x="119063" y="533400"/>
                    </a:lnTo>
                    <a:lnTo>
                      <a:pt x="319088" y="266700"/>
                    </a:lnTo>
                    <a:lnTo>
                      <a:pt x="119063" y="0"/>
                    </a:lnTo>
                    <a:close/>
                  </a:path>
                </a:pathLst>
              </a:custGeom>
              <a:solidFill>
                <a:srgbClr val="E5F3E8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rgbClr val="FFFFFF"/>
                  </a:solidFill>
                  <a:latin typeface="Sora" pitchFamily="2" charset="0"/>
                  <a:ea typeface="Open Sans"/>
                  <a:cs typeface="Sora" pitchFamily="2" charset="0"/>
                  <a:sym typeface="Open Sans"/>
                </a:endParaRPr>
              </a:p>
            </p:txBody>
          </p:sp>
          <p:sp>
            <p:nvSpPr>
              <p:cNvPr id="25" name="Google Shape;91;p20">
                <a:extLst>
                  <a:ext uri="{FF2B5EF4-FFF2-40B4-BE49-F238E27FC236}">
                    <a16:creationId xmlns:a16="http://schemas.microsoft.com/office/drawing/2014/main" id="{5DFCD6E2-6350-A535-A6E1-8CFCC871AAF1}"/>
                  </a:ext>
                </a:extLst>
              </p:cNvPr>
              <p:cNvSpPr txBox="1"/>
              <p:nvPr/>
            </p:nvSpPr>
            <p:spPr>
              <a:xfrm>
                <a:off x="6702839" y="3196305"/>
                <a:ext cx="3674498" cy="22310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69" tIns="34275" rIns="68569" bIns="34275" anchor="t" anchorCtr="0">
                <a:spAutoFit/>
              </a:bodyPr>
              <a:lstStyle/>
              <a:p>
                <a:pPr>
                  <a:lnSpc>
                    <a:spcPts val="1200"/>
                  </a:lnSpc>
                </a:pPr>
                <a:r>
                  <a:rPr lang="en-US" sz="1200" b="1" dirty="0">
                    <a:solidFill>
                      <a:srgbClr val="FFFFFF"/>
                    </a:solidFill>
                    <a:latin typeface="Sora" pitchFamily="2" charset="0"/>
                    <a:ea typeface="Open Sans"/>
                    <a:cs typeface="Sora" pitchFamily="2" charset="0"/>
                    <a:sym typeface="Open Sans"/>
                  </a:rPr>
                  <a:t>548 certified JSEB firms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2018D1C-DE48-F400-8780-DA8598C2D16D}"/>
                </a:ext>
              </a:extLst>
            </p:cNvPr>
            <p:cNvGrpSpPr/>
            <p:nvPr/>
          </p:nvGrpSpPr>
          <p:grpSpPr>
            <a:xfrm>
              <a:off x="6380798" y="3659848"/>
              <a:ext cx="3710141" cy="243009"/>
              <a:chOff x="6380798" y="3659848"/>
              <a:chExt cx="3710141" cy="243009"/>
            </a:xfrm>
          </p:grpSpPr>
          <p:sp>
            <p:nvSpPr>
              <p:cNvPr id="20" name="Google Shape;92;p20">
                <a:extLst>
                  <a:ext uri="{FF2B5EF4-FFF2-40B4-BE49-F238E27FC236}">
                    <a16:creationId xmlns:a16="http://schemas.microsoft.com/office/drawing/2014/main" id="{93D8CD2A-DFC9-481B-C65D-F8C39AF8C714}"/>
                  </a:ext>
                </a:extLst>
              </p:cNvPr>
              <p:cNvSpPr/>
              <p:nvPr/>
            </p:nvSpPr>
            <p:spPr>
              <a:xfrm>
                <a:off x="6380798" y="3659848"/>
                <a:ext cx="234215" cy="234215"/>
              </a:xfrm>
              <a:prstGeom prst="ellipse">
                <a:avLst/>
              </a:prstGeom>
              <a:solidFill>
                <a:srgbClr val="3ABFE0"/>
              </a:solidFill>
              <a:ln>
                <a:noFill/>
              </a:ln>
              <a:effectLst/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/>
                <a:endParaRPr sz="1350" dirty="0">
                  <a:solidFill>
                    <a:srgbClr val="FFFFFF"/>
                  </a:solidFill>
                  <a:latin typeface="Sora" pitchFamily="2" charset="0"/>
                  <a:ea typeface="Open Sans"/>
                  <a:cs typeface="Sora" pitchFamily="2" charset="0"/>
                  <a:sym typeface="Open Sans"/>
                </a:endParaRPr>
              </a:p>
            </p:txBody>
          </p:sp>
          <p:sp>
            <p:nvSpPr>
              <p:cNvPr id="21" name="Google Shape;93;p20" descr="Chevron arrows">
                <a:extLst>
                  <a:ext uri="{FF2B5EF4-FFF2-40B4-BE49-F238E27FC236}">
                    <a16:creationId xmlns:a16="http://schemas.microsoft.com/office/drawing/2014/main" id="{5487D3AA-3D9D-255E-3FEE-F2511DF02482}"/>
                  </a:ext>
                </a:extLst>
              </p:cNvPr>
              <p:cNvSpPr/>
              <p:nvPr/>
            </p:nvSpPr>
            <p:spPr>
              <a:xfrm>
                <a:off x="6468624" y="3728008"/>
                <a:ext cx="58562" cy="97895"/>
              </a:xfrm>
              <a:custGeom>
                <a:avLst/>
                <a:gdLst/>
                <a:ahLst/>
                <a:cxnLst/>
                <a:rect l="l" t="t" r="r" b="b"/>
                <a:pathLst>
                  <a:path w="319087" h="533400" extrusionOk="0">
                    <a:moveTo>
                      <a:pt x="119063" y="0"/>
                    </a:moveTo>
                    <a:lnTo>
                      <a:pt x="0" y="0"/>
                    </a:lnTo>
                    <a:lnTo>
                      <a:pt x="200025" y="266700"/>
                    </a:lnTo>
                    <a:lnTo>
                      <a:pt x="0" y="533400"/>
                    </a:lnTo>
                    <a:lnTo>
                      <a:pt x="119063" y="533400"/>
                    </a:lnTo>
                    <a:lnTo>
                      <a:pt x="319088" y="266700"/>
                    </a:lnTo>
                    <a:lnTo>
                      <a:pt x="119063" y="0"/>
                    </a:lnTo>
                    <a:close/>
                  </a:path>
                </a:pathLst>
              </a:custGeom>
              <a:solidFill>
                <a:srgbClr val="E5F3E8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rgbClr val="FFFFFF"/>
                  </a:solidFill>
                  <a:latin typeface="Sora" pitchFamily="2" charset="0"/>
                  <a:ea typeface="Open Sans"/>
                  <a:cs typeface="Sora" pitchFamily="2" charset="0"/>
                  <a:sym typeface="Open Sans"/>
                </a:endParaRPr>
              </a:p>
            </p:txBody>
          </p:sp>
          <p:sp>
            <p:nvSpPr>
              <p:cNvPr id="22" name="Google Shape;94;p20">
                <a:extLst>
                  <a:ext uri="{FF2B5EF4-FFF2-40B4-BE49-F238E27FC236}">
                    <a16:creationId xmlns:a16="http://schemas.microsoft.com/office/drawing/2014/main" id="{FB45962D-56E6-84AF-499B-0A50DDCC08CA}"/>
                  </a:ext>
                </a:extLst>
              </p:cNvPr>
              <p:cNvSpPr txBox="1"/>
              <p:nvPr/>
            </p:nvSpPr>
            <p:spPr>
              <a:xfrm>
                <a:off x="6735169" y="3679749"/>
                <a:ext cx="3355770" cy="22310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69" tIns="34275" rIns="68569" bIns="34275" anchor="t" anchorCtr="0">
                <a:spAutoFit/>
              </a:bodyPr>
              <a:lstStyle/>
              <a:p>
                <a:pPr>
                  <a:lnSpc>
                    <a:spcPts val="1200"/>
                  </a:lnSpc>
                </a:pPr>
                <a:r>
                  <a:rPr lang="en-US" sz="1200" b="1" dirty="0">
                    <a:solidFill>
                      <a:srgbClr val="FFFFFF"/>
                    </a:solidFill>
                    <a:latin typeface="Sora" pitchFamily="2" charset="0"/>
                    <a:ea typeface="Open Sans"/>
                    <a:cs typeface="Sora" pitchFamily="2" charset="0"/>
                    <a:sym typeface="Open Sans"/>
                  </a:rPr>
                  <a:t>$86 million in contract dollars awarded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F34E7D8-DE7B-35AC-9D4C-4D3F2815F65A}"/>
                </a:ext>
              </a:extLst>
            </p:cNvPr>
            <p:cNvGrpSpPr/>
            <p:nvPr/>
          </p:nvGrpSpPr>
          <p:grpSpPr>
            <a:xfrm>
              <a:off x="6380797" y="2722253"/>
              <a:ext cx="3998671" cy="235575"/>
              <a:chOff x="6380797" y="2722253"/>
              <a:chExt cx="3998671" cy="235575"/>
            </a:xfrm>
          </p:grpSpPr>
          <p:sp>
            <p:nvSpPr>
              <p:cNvPr id="17" name="Google Shape;102;p20">
                <a:extLst>
                  <a:ext uri="{FF2B5EF4-FFF2-40B4-BE49-F238E27FC236}">
                    <a16:creationId xmlns:a16="http://schemas.microsoft.com/office/drawing/2014/main" id="{45DE4332-5EA3-B1FE-B0E7-EE479B734B5B}"/>
                  </a:ext>
                </a:extLst>
              </p:cNvPr>
              <p:cNvSpPr/>
              <p:nvPr/>
            </p:nvSpPr>
            <p:spPr>
              <a:xfrm>
                <a:off x="6380797" y="2722253"/>
                <a:ext cx="234215" cy="234215"/>
              </a:xfrm>
              <a:prstGeom prst="ellipse">
                <a:avLst/>
              </a:prstGeom>
              <a:solidFill>
                <a:srgbClr val="3ABFE0"/>
              </a:solidFill>
              <a:ln>
                <a:noFill/>
              </a:ln>
              <a:effectLst/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/>
                <a:endParaRPr sz="1350" dirty="0">
                  <a:solidFill>
                    <a:srgbClr val="FFFFFF"/>
                  </a:solidFill>
                  <a:latin typeface="Sora" pitchFamily="2" charset="0"/>
                  <a:ea typeface="Open Sans"/>
                  <a:cs typeface="Sora" pitchFamily="2" charset="0"/>
                  <a:sym typeface="Open Sans"/>
                </a:endParaRPr>
              </a:p>
            </p:txBody>
          </p:sp>
          <p:sp>
            <p:nvSpPr>
              <p:cNvPr id="18" name="Google Shape;103;p20" descr="Chevron arrows">
                <a:extLst>
                  <a:ext uri="{FF2B5EF4-FFF2-40B4-BE49-F238E27FC236}">
                    <a16:creationId xmlns:a16="http://schemas.microsoft.com/office/drawing/2014/main" id="{0B59C8C9-4210-A230-8362-C6091445CD76}"/>
                  </a:ext>
                </a:extLst>
              </p:cNvPr>
              <p:cNvSpPr/>
              <p:nvPr/>
            </p:nvSpPr>
            <p:spPr>
              <a:xfrm>
                <a:off x="6468623" y="2782979"/>
                <a:ext cx="58562" cy="97895"/>
              </a:xfrm>
              <a:custGeom>
                <a:avLst/>
                <a:gdLst/>
                <a:ahLst/>
                <a:cxnLst/>
                <a:rect l="l" t="t" r="r" b="b"/>
                <a:pathLst>
                  <a:path w="319087" h="533400" extrusionOk="0">
                    <a:moveTo>
                      <a:pt x="119063" y="0"/>
                    </a:moveTo>
                    <a:lnTo>
                      <a:pt x="0" y="0"/>
                    </a:lnTo>
                    <a:lnTo>
                      <a:pt x="200025" y="266700"/>
                    </a:lnTo>
                    <a:lnTo>
                      <a:pt x="0" y="533400"/>
                    </a:lnTo>
                    <a:lnTo>
                      <a:pt x="119063" y="533400"/>
                    </a:lnTo>
                    <a:lnTo>
                      <a:pt x="319088" y="266700"/>
                    </a:lnTo>
                    <a:lnTo>
                      <a:pt x="119063" y="0"/>
                    </a:lnTo>
                    <a:close/>
                  </a:path>
                </a:pathLst>
              </a:custGeom>
              <a:solidFill>
                <a:srgbClr val="E5F3E8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rgbClr val="FFFFFF"/>
                  </a:solidFill>
                  <a:latin typeface="Sora" pitchFamily="2" charset="0"/>
                  <a:ea typeface="Open Sans"/>
                  <a:cs typeface="Sora" pitchFamily="2" charset="0"/>
                  <a:sym typeface="Open Sans"/>
                </a:endParaRPr>
              </a:p>
            </p:txBody>
          </p:sp>
          <p:sp>
            <p:nvSpPr>
              <p:cNvPr id="19" name="Google Shape;104;p20">
                <a:extLst>
                  <a:ext uri="{FF2B5EF4-FFF2-40B4-BE49-F238E27FC236}">
                    <a16:creationId xmlns:a16="http://schemas.microsoft.com/office/drawing/2014/main" id="{66B9D2B9-00B0-04E5-3BBA-E5716B9A6AF5}"/>
                  </a:ext>
                </a:extLst>
              </p:cNvPr>
              <p:cNvSpPr txBox="1"/>
              <p:nvPr/>
            </p:nvSpPr>
            <p:spPr>
              <a:xfrm>
                <a:off x="6704970" y="2734720"/>
                <a:ext cx="3674498" cy="22310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69" tIns="34275" rIns="68569" bIns="34275" anchor="t" anchorCtr="0">
                <a:spAutoFit/>
              </a:bodyPr>
              <a:lstStyle/>
              <a:p>
                <a:pPr>
                  <a:lnSpc>
                    <a:spcPts val="1200"/>
                  </a:lnSpc>
                </a:pPr>
                <a:r>
                  <a:rPr lang="en-US" sz="1200" b="1" dirty="0">
                    <a:solidFill>
                      <a:srgbClr val="FFFFFF"/>
                    </a:solidFill>
                    <a:latin typeface="Sora" pitchFamily="2" charset="0"/>
                    <a:ea typeface="Open Sans"/>
                    <a:cs typeface="Sora" pitchFamily="2" charset="0"/>
                    <a:sym typeface="Open Sans"/>
                  </a:rPr>
                  <a:t>624 contracts and purchase orders awarded</a:t>
                </a:r>
              </a:p>
            </p:txBody>
          </p:sp>
        </p:grpSp>
      </p:grpSp>
      <p:sp>
        <p:nvSpPr>
          <p:cNvPr id="95" name="Google Shape;95;p20">
            <a:extLst>
              <a:ext uri="{FF2B5EF4-FFF2-40B4-BE49-F238E27FC236}">
                <a16:creationId xmlns:a16="http://schemas.microsoft.com/office/drawing/2014/main" id="{D980A0DB-3B62-A289-7347-EC5BA8640541}"/>
              </a:ext>
            </a:extLst>
          </p:cNvPr>
          <p:cNvSpPr txBox="1"/>
          <p:nvPr/>
        </p:nvSpPr>
        <p:spPr>
          <a:xfrm>
            <a:off x="674692" y="2388273"/>
            <a:ext cx="4189288" cy="512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b="1" dirty="0">
                <a:solidFill>
                  <a:srgbClr val="062A4E"/>
                </a:solidFill>
                <a:latin typeface="Sora" pitchFamily="2" charset="0"/>
                <a:ea typeface="Open Sans"/>
                <a:cs typeface="Sora" pitchFamily="2" charset="0"/>
                <a:sym typeface="Open Sans"/>
              </a:rPr>
              <a:t>Small businesses face barriers to accessing capital and city contracting opportunities.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DFE908-33DB-164F-FD60-C4E2D4C7C8DD}"/>
              </a:ext>
            </a:extLst>
          </p:cNvPr>
          <p:cNvSpPr txBox="1"/>
          <p:nvPr/>
        </p:nvSpPr>
        <p:spPr>
          <a:xfrm>
            <a:off x="5076056" y="172017"/>
            <a:ext cx="44514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FFFF"/>
                </a:solidFill>
                <a:latin typeface="Sora" pitchFamily="2" charset="0"/>
                <a:ea typeface="Open Sans"/>
                <a:cs typeface="Sora" pitchFamily="2" charset="0"/>
              </a:rPr>
              <a:t>Results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B9B734-8763-7561-086A-94C86AB536CF}"/>
              </a:ext>
            </a:extLst>
          </p:cNvPr>
          <p:cNvSpPr txBox="1"/>
          <p:nvPr/>
        </p:nvSpPr>
        <p:spPr>
          <a:xfrm>
            <a:off x="587506" y="1897812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3ABFE0"/>
                </a:solidFill>
                <a:latin typeface="Sora" pitchFamily="2" charset="0"/>
                <a:ea typeface="Open Sans"/>
                <a:cs typeface="Sora" pitchFamily="2" charset="0"/>
              </a:rPr>
              <a:t>The Challenge</a:t>
            </a:r>
          </a:p>
        </p:txBody>
      </p:sp>
      <p:sp>
        <p:nvSpPr>
          <p:cNvPr id="12" name="Google Shape;95;p20">
            <a:extLst>
              <a:ext uri="{FF2B5EF4-FFF2-40B4-BE49-F238E27FC236}">
                <a16:creationId xmlns:a16="http://schemas.microsoft.com/office/drawing/2014/main" id="{250D8DD0-4A86-94FC-0E2C-884E2C03711C}"/>
              </a:ext>
            </a:extLst>
          </p:cNvPr>
          <p:cNvSpPr txBox="1"/>
          <p:nvPr/>
        </p:nvSpPr>
        <p:spPr>
          <a:xfrm>
            <a:off x="631419" y="3604265"/>
            <a:ext cx="4054329" cy="512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b="1" dirty="0">
                <a:solidFill>
                  <a:srgbClr val="062A4E"/>
                </a:solidFill>
                <a:latin typeface="Sora" pitchFamily="2" charset="0"/>
                <a:ea typeface="Open Sans"/>
                <a:cs typeface="Sora" pitchFamily="2" charset="0"/>
                <a:sym typeface="Open Sans"/>
              </a:rPr>
              <a:t>Revamping and improving the Jacksonville Small &amp; Emerging Business (JSEB) Program.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88E171A-BE00-92D9-7DBD-B39BACF8F913}"/>
              </a:ext>
            </a:extLst>
          </p:cNvPr>
          <p:cNvSpPr txBox="1"/>
          <p:nvPr/>
        </p:nvSpPr>
        <p:spPr>
          <a:xfrm>
            <a:off x="592351" y="3092288"/>
            <a:ext cx="32537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3ABFE0"/>
                </a:solidFill>
                <a:latin typeface="Sora" pitchFamily="2" charset="0"/>
                <a:ea typeface="Open Sans"/>
                <a:cs typeface="Sora" pitchFamily="2" charset="0"/>
              </a:rPr>
              <a:t>Our Response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D9E1BDB-E95B-EA61-8CD1-D7ABA807B737}"/>
              </a:ext>
            </a:extLst>
          </p:cNvPr>
          <p:cNvSpPr txBox="1"/>
          <p:nvPr/>
        </p:nvSpPr>
        <p:spPr>
          <a:xfrm>
            <a:off x="829912" y="4590158"/>
            <a:ext cx="4935600" cy="2316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 dirty="0">
                <a:solidFill>
                  <a:srgbClr val="FFFFFF"/>
                </a:solidFill>
                <a:latin typeface="Sora" panose="020B0604020202020204" charset="0"/>
                <a:cs typeface="Sora" panose="020B0604020202020204" charset="0"/>
              </a:rPr>
              <a:t>A Jacksonville You Can Afford </a:t>
            </a:r>
            <a:r>
              <a:rPr lang="en-ID" sz="1000" b="1" dirty="0">
                <a:solidFill>
                  <a:srgbClr val="FFFFFF"/>
                </a:solidFill>
                <a:latin typeface="Sora" pitchFamily="2" charset="0"/>
                <a:ea typeface="Roboto"/>
                <a:cs typeface="Sora" pitchFamily="2" charset="0"/>
                <a:sym typeface="Roboto"/>
              </a:rPr>
              <a:t>And Be Proud Of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F4901EC-727C-2018-E2AA-C341BEE0F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98" y="4361241"/>
            <a:ext cx="624207" cy="624207"/>
          </a:xfrm>
          <a:prstGeom prst="rect">
            <a:avLst/>
          </a:prstGeom>
        </p:spPr>
      </p:pic>
      <p:pic>
        <p:nvPicPr>
          <p:cNvPr id="33" name="Picture Placeholder 31">
            <a:extLst>
              <a:ext uri="{FF2B5EF4-FFF2-40B4-BE49-F238E27FC236}">
                <a16:creationId xmlns:a16="http://schemas.microsoft.com/office/drawing/2014/main" id="{E086F765-DFDF-8234-047E-00A91A94A3E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53" t="2055" r="484" b="13704"/>
          <a:stretch>
            <a:fillRect/>
          </a:stretch>
        </p:blipFill>
        <p:spPr>
          <a:xfrm>
            <a:off x="4910605" y="2673518"/>
            <a:ext cx="4254205" cy="2424439"/>
          </a:xfrm>
          <a:custGeom>
            <a:avLst/>
            <a:gdLst>
              <a:gd name="connsiteX0" fmla="*/ 0 w 2878911"/>
              <a:gd name="connsiteY0" fmla="*/ 0 h 1728228"/>
              <a:gd name="connsiteX1" fmla="*/ 2878911 w 2878911"/>
              <a:gd name="connsiteY1" fmla="*/ 0 h 1728228"/>
              <a:gd name="connsiteX2" fmla="*/ 2878911 w 2878911"/>
              <a:gd name="connsiteY2" fmla="*/ 1728228 h 1728228"/>
              <a:gd name="connsiteX3" fmla="*/ 0 w 2878911"/>
              <a:gd name="connsiteY3" fmla="*/ 1728228 h 1728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8911" h="1728228">
                <a:moveTo>
                  <a:pt x="0" y="0"/>
                </a:moveTo>
                <a:lnTo>
                  <a:pt x="2878911" y="0"/>
                </a:lnTo>
                <a:lnTo>
                  <a:pt x="2878911" y="1728228"/>
                </a:lnTo>
                <a:lnTo>
                  <a:pt x="0" y="1728228"/>
                </a:lnTo>
                <a:close/>
              </a:path>
            </a:pathLst>
          </a:custGeom>
          <a:ln w="19050">
            <a:solidFill>
              <a:srgbClr val="062A4E"/>
            </a:solidFill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0060FF9-3DCC-964A-98CE-32AB795C41FF}"/>
              </a:ext>
            </a:extLst>
          </p:cNvPr>
          <p:cNvGrpSpPr/>
          <p:nvPr/>
        </p:nvGrpSpPr>
        <p:grpSpPr>
          <a:xfrm>
            <a:off x="5112123" y="2095177"/>
            <a:ext cx="4000008" cy="402644"/>
            <a:chOff x="5112123" y="2095177"/>
            <a:chExt cx="4000008" cy="402644"/>
          </a:xfrm>
        </p:grpSpPr>
        <p:sp>
          <p:nvSpPr>
            <p:cNvPr id="4" name="Google Shape;92;p20">
              <a:extLst>
                <a:ext uri="{FF2B5EF4-FFF2-40B4-BE49-F238E27FC236}">
                  <a16:creationId xmlns:a16="http://schemas.microsoft.com/office/drawing/2014/main" id="{FE58DC20-3437-E6DF-7D11-7556CBED34CF}"/>
                </a:ext>
              </a:extLst>
            </p:cNvPr>
            <p:cNvSpPr/>
            <p:nvPr/>
          </p:nvSpPr>
          <p:spPr>
            <a:xfrm>
              <a:off x="5112123" y="2168873"/>
              <a:ext cx="234215" cy="234215"/>
            </a:xfrm>
            <a:prstGeom prst="ellipse">
              <a:avLst/>
            </a:prstGeom>
            <a:solidFill>
              <a:srgbClr val="3ABFE0"/>
            </a:solidFill>
            <a:ln>
              <a:noFill/>
            </a:ln>
            <a:effectLst/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 dirty="0">
                <a:solidFill>
                  <a:srgbClr val="FFFFFF"/>
                </a:solidFill>
                <a:latin typeface="Sora" pitchFamily="2" charset="0"/>
                <a:ea typeface="Open Sans"/>
                <a:cs typeface="Sora" pitchFamily="2" charset="0"/>
                <a:sym typeface="Open Sans"/>
              </a:endParaRPr>
            </a:p>
          </p:txBody>
        </p:sp>
        <p:sp>
          <p:nvSpPr>
            <p:cNvPr id="5" name="Google Shape;93;p20" descr="Chevron arrows">
              <a:extLst>
                <a:ext uri="{FF2B5EF4-FFF2-40B4-BE49-F238E27FC236}">
                  <a16:creationId xmlns:a16="http://schemas.microsoft.com/office/drawing/2014/main" id="{B2411154-A85C-B6FF-87BA-4D4E82FD2BFC}"/>
                </a:ext>
              </a:extLst>
            </p:cNvPr>
            <p:cNvSpPr/>
            <p:nvPr/>
          </p:nvSpPr>
          <p:spPr>
            <a:xfrm>
              <a:off x="5199949" y="2237033"/>
              <a:ext cx="58562" cy="97895"/>
            </a:xfrm>
            <a:custGeom>
              <a:avLst/>
              <a:gdLst/>
              <a:ahLst/>
              <a:cxnLst/>
              <a:rect l="l" t="t" r="r" b="b"/>
              <a:pathLst>
                <a:path w="319087" h="533400" extrusionOk="0">
                  <a:moveTo>
                    <a:pt x="119063" y="0"/>
                  </a:moveTo>
                  <a:lnTo>
                    <a:pt x="0" y="0"/>
                  </a:lnTo>
                  <a:lnTo>
                    <a:pt x="200025" y="266700"/>
                  </a:lnTo>
                  <a:lnTo>
                    <a:pt x="0" y="533400"/>
                  </a:lnTo>
                  <a:lnTo>
                    <a:pt x="119063" y="533400"/>
                  </a:lnTo>
                  <a:lnTo>
                    <a:pt x="319088" y="266700"/>
                  </a:lnTo>
                  <a:lnTo>
                    <a:pt x="119063" y="0"/>
                  </a:lnTo>
                  <a:close/>
                </a:path>
              </a:pathLst>
            </a:custGeom>
            <a:solidFill>
              <a:srgbClr val="E5F3E8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endParaRPr sz="1350">
                <a:solidFill>
                  <a:srgbClr val="FFFFFF"/>
                </a:solidFill>
                <a:latin typeface="Sora" pitchFamily="2" charset="0"/>
                <a:ea typeface="Open Sans"/>
                <a:cs typeface="Sora" pitchFamily="2" charset="0"/>
                <a:sym typeface="Open Sans"/>
              </a:endParaRPr>
            </a:p>
          </p:txBody>
        </p:sp>
        <p:sp>
          <p:nvSpPr>
            <p:cNvPr id="6" name="Google Shape;94;p20">
              <a:extLst>
                <a:ext uri="{FF2B5EF4-FFF2-40B4-BE49-F238E27FC236}">
                  <a16:creationId xmlns:a16="http://schemas.microsoft.com/office/drawing/2014/main" id="{2C7263AB-F031-A721-22E5-95311F97D145}"/>
                </a:ext>
              </a:extLst>
            </p:cNvPr>
            <p:cNvSpPr txBox="1"/>
            <p:nvPr/>
          </p:nvSpPr>
          <p:spPr>
            <a:xfrm>
              <a:off x="5453664" y="2095177"/>
              <a:ext cx="3658467" cy="4026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>
                <a:lnSpc>
                  <a:spcPts val="1300"/>
                </a:lnSpc>
              </a:pPr>
              <a:r>
                <a:rPr lang="en-US" sz="1200" b="1" dirty="0">
                  <a:solidFill>
                    <a:srgbClr val="FFFFFF"/>
                  </a:solidFill>
                  <a:latin typeface="Sora" pitchFamily="2" charset="0"/>
                  <a:ea typeface="Open Sans"/>
                  <a:cs typeface="Sora" pitchFamily="2" charset="0"/>
                  <a:sym typeface="Open Sans"/>
                </a:rPr>
                <a:t>75 workshops and training sessions delivered to support business growth</a:t>
              </a:r>
              <a:endParaRPr sz="1200" b="1" dirty="0">
                <a:solidFill>
                  <a:srgbClr val="FFFFFF"/>
                </a:solidFill>
                <a:latin typeface="Sora" pitchFamily="2" charset="0"/>
                <a:ea typeface="Open Sans"/>
                <a:cs typeface="Sora" pitchFamily="2" charset="0"/>
                <a:sym typeface="Open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563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P spid="96" grpId="0"/>
      <p:bldP spid="95" grpId="0"/>
      <p:bldP spid="10" grpId="0"/>
      <p:bldP spid="11" grpId="0"/>
      <p:bldP spid="12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2"/>
          <p:cNvSpPr/>
          <p:nvPr/>
        </p:nvSpPr>
        <p:spPr>
          <a:xfrm>
            <a:off x="3435356" y="2653836"/>
            <a:ext cx="5327644" cy="2328564"/>
          </a:xfrm>
          <a:prstGeom prst="roundRect">
            <a:avLst>
              <a:gd name="adj" fmla="val 4127"/>
            </a:avLst>
          </a:prstGeom>
          <a:gradFill>
            <a:gsLst>
              <a:gs pos="100000">
                <a:srgbClr val="083A6B"/>
              </a:gs>
              <a:gs pos="56000">
                <a:srgbClr val="07325D"/>
              </a:gs>
              <a:gs pos="0">
                <a:srgbClr val="07325D"/>
              </a:gs>
            </a:gsLst>
            <a:path path="circle">
              <a:fillToRect l="100000" b="100000"/>
            </a:path>
          </a:gra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rgbClr val="FFFFFF"/>
              </a:solidFill>
              <a:latin typeface="Sora" pitchFamily="2" charset="0"/>
              <a:ea typeface="Open Sans"/>
              <a:cs typeface="Sora" pitchFamily="2" charset="0"/>
              <a:sym typeface="Open Sans"/>
            </a:endParaRPr>
          </a:p>
        </p:txBody>
      </p:sp>
      <p:sp>
        <p:nvSpPr>
          <p:cNvPr id="346" name="Google Shape;346;p32"/>
          <p:cNvSpPr txBox="1"/>
          <p:nvPr/>
        </p:nvSpPr>
        <p:spPr>
          <a:xfrm>
            <a:off x="3817949" y="3268275"/>
            <a:ext cx="2491973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1200" b="1">
                <a:solidFill>
                  <a:srgbClr val="FFFFFF"/>
                </a:solidFill>
                <a:latin typeface="Sora" pitchFamily="2" charset="0"/>
                <a:ea typeface="Open Sans"/>
                <a:cs typeface="Sora" pitchFamily="2" charset="0"/>
                <a:sym typeface="Open Sans"/>
              </a:rPr>
              <a:t>283.64 miles </a:t>
            </a:r>
            <a:r>
              <a:rPr lang="en-US" sz="1200">
                <a:solidFill>
                  <a:srgbClr val="FFFFFF"/>
                </a:solidFill>
                <a:latin typeface="Sora" pitchFamily="2" charset="0"/>
                <a:ea typeface="Open Sans"/>
                <a:cs typeface="Sora" pitchFamily="2" charset="0"/>
                <a:sym typeface="Open Sans"/>
              </a:rPr>
              <a:t>of roadway resurfaced, or rejuvenated</a:t>
            </a:r>
            <a:endParaRPr sz="1200">
              <a:solidFill>
                <a:srgbClr val="FFFFFF"/>
              </a:solidFill>
              <a:latin typeface="Sora" pitchFamily="2" charset="0"/>
              <a:cs typeface="Sora" pitchFamily="2" charset="0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9C3A7529-A7FB-3254-AE6C-3BD6294680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12128" y="3299736"/>
            <a:ext cx="189612" cy="187117"/>
          </a:xfrm>
          <a:prstGeom prst="rect">
            <a:avLst/>
          </a:prstGeom>
        </p:spPr>
      </p:pic>
      <p:pic>
        <p:nvPicPr>
          <p:cNvPr id="31" name="Picture Placeholder 30" descr="A picture containing text, military vehicle&#10;&#10;AI-generated content may be incorrect.">
            <a:extLst>
              <a:ext uri="{FF2B5EF4-FFF2-40B4-BE49-F238E27FC236}">
                <a16:creationId xmlns:a16="http://schemas.microsoft.com/office/drawing/2014/main" id="{C5E072F4-2D47-4313-79D8-F42E3BF6873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/>
          <a:srcRect l="32309" r="32309"/>
          <a:stretch>
            <a:fillRect/>
          </a:stretch>
        </p:blipFill>
        <p:spPr>
          <a:xfrm>
            <a:off x="0" y="0"/>
            <a:ext cx="3235325" cy="51435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805B5A-47F6-5F3E-1AC7-7CAC76D5ABEC}"/>
              </a:ext>
            </a:extLst>
          </p:cNvPr>
          <p:cNvSpPr txBox="1"/>
          <p:nvPr/>
        </p:nvSpPr>
        <p:spPr>
          <a:xfrm>
            <a:off x="3234600" y="316773"/>
            <a:ext cx="5909400" cy="9280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6000" b="1">
                <a:solidFill>
                  <a:srgbClr val="062A4E"/>
                </a:solidFill>
                <a:latin typeface="Sora" pitchFamily="2" charset="0"/>
                <a:ea typeface="Roboto"/>
                <a:cs typeface="Sora" pitchFamily="2" charset="0"/>
                <a:sym typeface="Roboto"/>
              </a:rPr>
              <a:t>Infrastructure</a:t>
            </a:r>
          </a:p>
        </p:txBody>
      </p:sp>
      <p:sp>
        <p:nvSpPr>
          <p:cNvPr id="4" name="Google Shape;95;p20">
            <a:extLst>
              <a:ext uri="{FF2B5EF4-FFF2-40B4-BE49-F238E27FC236}">
                <a16:creationId xmlns:a16="http://schemas.microsoft.com/office/drawing/2014/main" id="{6FA86BDF-FB63-0E47-414B-54CC5F04C686}"/>
              </a:ext>
            </a:extLst>
          </p:cNvPr>
          <p:cNvSpPr txBox="1"/>
          <p:nvPr/>
        </p:nvSpPr>
        <p:spPr>
          <a:xfrm>
            <a:off x="3411527" y="1766045"/>
            <a:ext cx="5391058" cy="512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b="1">
                <a:solidFill>
                  <a:srgbClr val="062A4E"/>
                </a:solidFill>
                <a:latin typeface="Sora" pitchFamily="2" charset="0"/>
                <a:ea typeface="Open Sans"/>
                <a:cs typeface="Sora" pitchFamily="2" charset="0"/>
                <a:sym typeface="Open Sans"/>
              </a:rPr>
              <a:t>Keeping pace with growth while addressing infrastructure needs in underserved areas of the city</a:t>
            </a:r>
            <a:endParaRPr sz="1200" b="1">
              <a:solidFill>
                <a:srgbClr val="062A4E"/>
              </a:solidFill>
              <a:latin typeface="Sora" pitchFamily="2" charset="0"/>
              <a:ea typeface="Open Sans"/>
              <a:cs typeface="Sora" pitchFamily="2" charset="0"/>
              <a:sym typeface="Open San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00ADDC-32CE-88FF-560C-5DE514DCB03F}"/>
              </a:ext>
            </a:extLst>
          </p:cNvPr>
          <p:cNvSpPr txBox="1"/>
          <p:nvPr/>
        </p:nvSpPr>
        <p:spPr>
          <a:xfrm>
            <a:off x="3435356" y="1219171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3ABFE0"/>
                </a:solidFill>
                <a:latin typeface="Sora" pitchFamily="2" charset="0"/>
                <a:ea typeface="Open Sans"/>
                <a:cs typeface="Sora" pitchFamily="2" charset="0"/>
              </a:rPr>
              <a:t>The Challenge</a:t>
            </a:r>
          </a:p>
        </p:txBody>
      </p:sp>
      <p:sp>
        <p:nvSpPr>
          <p:cNvPr id="8" name="Google Shape;346;p32">
            <a:extLst>
              <a:ext uri="{FF2B5EF4-FFF2-40B4-BE49-F238E27FC236}">
                <a16:creationId xmlns:a16="http://schemas.microsoft.com/office/drawing/2014/main" id="{C6226D89-3B31-2619-90C4-5EFD4B02DD3A}"/>
              </a:ext>
            </a:extLst>
          </p:cNvPr>
          <p:cNvSpPr txBox="1"/>
          <p:nvPr/>
        </p:nvSpPr>
        <p:spPr>
          <a:xfrm>
            <a:off x="3817949" y="3927258"/>
            <a:ext cx="2581714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1200" b="1">
                <a:solidFill>
                  <a:srgbClr val="FFFFFF"/>
                </a:solidFill>
                <a:latin typeface="Sora" pitchFamily="2" charset="0"/>
                <a:ea typeface="Open Sans"/>
                <a:cs typeface="Sora" pitchFamily="2" charset="0"/>
                <a:sym typeface="Open Sans"/>
              </a:rPr>
              <a:t>$60.6M </a:t>
            </a:r>
            <a:r>
              <a:rPr lang="en-US" sz="1200">
                <a:solidFill>
                  <a:srgbClr val="FFFFFF"/>
                </a:solidFill>
                <a:latin typeface="Sora" pitchFamily="2" charset="0"/>
                <a:ea typeface="Open Sans"/>
                <a:cs typeface="Sora" pitchFamily="2" charset="0"/>
                <a:sym typeface="Open Sans"/>
              </a:rPr>
              <a:t>invested in roadway resurfacing</a:t>
            </a:r>
            <a:endParaRPr sz="1200">
              <a:solidFill>
                <a:srgbClr val="FFFFFF"/>
              </a:solidFill>
              <a:latin typeface="Sora" pitchFamily="2" charset="0"/>
              <a:cs typeface="Sora" pitchFamily="2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608CC9E-3408-B19F-792F-6B0A4358DF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12128" y="3958719"/>
            <a:ext cx="189612" cy="187117"/>
          </a:xfrm>
          <a:prstGeom prst="rect">
            <a:avLst/>
          </a:prstGeom>
        </p:spPr>
      </p:pic>
      <p:sp>
        <p:nvSpPr>
          <p:cNvPr id="10" name="Google Shape;346;p32">
            <a:extLst>
              <a:ext uri="{FF2B5EF4-FFF2-40B4-BE49-F238E27FC236}">
                <a16:creationId xmlns:a16="http://schemas.microsoft.com/office/drawing/2014/main" id="{6C199A77-66D3-9321-897B-32D4B529CCD7}"/>
              </a:ext>
            </a:extLst>
          </p:cNvPr>
          <p:cNvSpPr txBox="1"/>
          <p:nvPr/>
        </p:nvSpPr>
        <p:spPr>
          <a:xfrm>
            <a:off x="3817949" y="4388176"/>
            <a:ext cx="2581714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1200" b="1">
                <a:solidFill>
                  <a:srgbClr val="FFFFFF"/>
                </a:solidFill>
                <a:latin typeface="Sora" pitchFamily="2" charset="0"/>
                <a:ea typeface="Open Sans"/>
                <a:cs typeface="Sora" pitchFamily="2" charset="0"/>
                <a:sym typeface="Open Sans"/>
              </a:rPr>
              <a:t>$9.8M </a:t>
            </a:r>
            <a:r>
              <a:rPr lang="en-US" sz="1200">
                <a:solidFill>
                  <a:srgbClr val="FFFFFF"/>
                </a:solidFill>
                <a:latin typeface="Sora" pitchFamily="2" charset="0"/>
                <a:ea typeface="Open Sans"/>
                <a:cs typeface="Sora" pitchFamily="2" charset="0"/>
                <a:sym typeface="Open Sans"/>
              </a:rPr>
              <a:t>invested in sidewalk and curb construction and repair</a:t>
            </a:r>
            <a:endParaRPr sz="1200">
              <a:solidFill>
                <a:srgbClr val="FFFFFF"/>
              </a:solidFill>
              <a:latin typeface="Sora" pitchFamily="2" charset="0"/>
              <a:cs typeface="Sora" pitchFamily="2" charset="0"/>
            </a:endParaRPr>
          </a:p>
        </p:txBody>
      </p:sp>
      <p:sp>
        <p:nvSpPr>
          <p:cNvPr id="12" name="Google Shape;346;p32">
            <a:extLst>
              <a:ext uri="{FF2B5EF4-FFF2-40B4-BE49-F238E27FC236}">
                <a16:creationId xmlns:a16="http://schemas.microsoft.com/office/drawing/2014/main" id="{DBB6F635-1AF4-FDCF-D350-6FEC0DDC3D64}"/>
              </a:ext>
            </a:extLst>
          </p:cNvPr>
          <p:cNvSpPr txBox="1"/>
          <p:nvPr/>
        </p:nvSpPr>
        <p:spPr>
          <a:xfrm>
            <a:off x="6605484" y="3263123"/>
            <a:ext cx="2197101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1200" b="1">
                <a:solidFill>
                  <a:srgbClr val="FFFFFF"/>
                </a:solidFill>
                <a:latin typeface="Sora" pitchFamily="2" charset="0"/>
                <a:ea typeface="Open Sans"/>
                <a:cs typeface="Sora" pitchFamily="2" charset="0"/>
                <a:sym typeface="Open Sans"/>
              </a:rPr>
              <a:t>6</a:t>
            </a:r>
            <a:r>
              <a:rPr lang="en-US" sz="1200">
                <a:solidFill>
                  <a:srgbClr val="FFFFFF"/>
                </a:solidFill>
                <a:latin typeface="Sora" pitchFamily="2" charset="0"/>
                <a:ea typeface="Open Sans"/>
                <a:cs typeface="Sora" pitchFamily="2" charset="0"/>
                <a:sym typeface="Open Sans"/>
              </a:rPr>
              <a:t> bridge repair or replacement completed</a:t>
            </a:r>
            <a:endParaRPr sz="1200">
              <a:solidFill>
                <a:srgbClr val="FFFFFF"/>
              </a:solidFill>
              <a:latin typeface="Sora" pitchFamily="2" charset="0"/>
              <a:cs typeface="Sora" pitchFamily="2" charset="0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7E0638E5-D529-DB98-C5F9-3DC97E4718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99663" y="3294584"/>
            <a:ext cx="189612" cy="187117"/>
          </a:xfrm>
          <a:prstGeom prst="rect">
            <a:avLst/>
          </a:prstGeom>
        </p:spPr>
      </p:pic>
      <p:sp>
        <p:nvSpPr>
          <p:cNvPr id="23" name="Google Shape;346;p32">
            <a:extLst>
              <a:ext uri="{FF2B5EF4-FFF2-40B4-BE49-F238E27FC236}">
                <a16:creationId xmlns:a16="http://schemas.microsoft.com/office/drawing/2014/main" id="{F48FEED9-11D0-113F-D45A-5D8245E2A172}"/>
              </a:ext>
            </a:extLst>
          </p:cNvPr>
          <p:cNvSpPr txBox="1"/>
          <p:nvPr/>
        </p:nvSpPr>
        <p:spPr>
          <a:xfrm>
            <a:off x="6605484" y="3927258"/>
            <a:ext cx="2041716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1200" b="1">
                <a:solidFill>
                  <a:srgbClr val="FFFFFF"/>
                </a:solidFill>
                <a:latin typeface="Sora" pitchFamily="2" charset="0"/>
                <a:ea typeface="Open Sans"/>
                <a:cs typeface="Sora" pitchFamily="2" charset="0"/>
                <a:sym typeface="Open Sans"/>
              </a:rPr>
              <a:t>36</a:t>
            </a:r>
            <a:r>
              <a:rPr lang="en-US" sz="1200">
                <a:solidFill>
                  <a:srgbClr val="FFFFFF"/>
                </a:solidFill>
                <a:latin typeface="Sora" pitchFamily="2" charset="0"/>
                <a:ea typeface="Open Sans"/>
                <a:cs typeface="Sora" pitchFamily="2" charset="0"/>
                <a:sym typeface="Open Sans"/>
              </a:rPr>
              <a:t> bridge maintenance and guardrail repaired</a:t>
            </a:r>
            <a:endParaRPr sz="1200">
              <a:solidFill>
                <a:srgbClr val="FFFFFF"/>
              </a:solidFill>
              <a:latin typeface="Sora" pitchFamily="2" charset="0"/>
              <a:cs typeface="Sora" pitchFamily="2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F9E6C217-C970-781F-1426-BA9209B328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94878" y="3966512"/>
            <a:ext cx="189612" cy="187117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DCA1805F-AE21-A4CF-2026-9AA8E2A59B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24612" y="4430585"/>
            <a:ext cx="189612" cy="18711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205C874-09F6-1C08-F100-D7B49E99EF1D}"/>
              </a:ext>
            </a:extLst>
          </p:cNvPr>
          <p:cNvSpPr txBox="1"/>
          <p:nvPr/>
        </p:nvSpPr>
        <p:spPr>
          <a:xfrm>
            <a:off x="3435356" y="272402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3ABFE0"/>
                </a:solidFill>
                <a:latin typeface="Sora" pitchFamily="2" charset="0"/>
                <a:ea typeface="Open Sans"/>
                <a:cs typeface="Sora" pitchFamily="2" charset="0"/>
              </a:rPr>
              <a:t>Results Since July 2023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5" grpId="0" animBg="1"/>
      <p:bldP spid="346" grpId="0"/>
      <p:bldP spid="3" grpId="0"/>
      <p:bldP spid="4" grpId="0"/>
      <p:bldP spid="5" grpId="0"/>
      <p:bldP spid="8" grpId="0"/>
      <p:bldP spid="10" grpId="0"/>
      <p:bldP spid="12" grpId="0"/>
      <p:bldP spid="23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083A6B"/>
            </a:gs>
            <a:gs pos="56000">
              <a:srgbClr val="07325D"/>
            </a:gs>
            <a:gs pos="0">
              <a:srgbClr val="07325D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7A608968-168D-5D9B-A829-80EBAB1F8AD6}"/>
              </a:ext>
            </a:extLst>
          </p:cNvPr>
          <p:cNvSpPr/>
          <p:nvPr/>
        </p:nvSpPr>
        <p:spPr>
          <a:xfrm>
            <a:off x="0" y="2448000"/>
            <a:ext cx="9144000" cy="2695500"/>
          </a:xfrm>
          <a:prstGeom prst="rect">
            <a:avLst/>
          </a:prstGeom>
          <a:solidFill>
            <a:srgbClr val="3ABF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5D9F591-5AD9-7F0C-A6CD-D06F0314E4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32" t="827" r="10357" b="2625"/>
          <a:stretch>
            <a:fillRect/>
          </a:stretch>
        </p:blipFill>
        <p:spPr>
          <a:xfrm>
            <a:off x="6959185" y="3347709"/>
            <a:ext cx="1902117" cy="143308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D66DC73-8F88-3C87-BC0F-D7918402F76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358" t="-1" b="3293"/>
          <a:stretch>
            <a:fillRect/>
          </a:stretch>
        </p:blipFill>
        <p:spPr>
          <a:xfrm>
            <a:off x="4728197" y="3275376"/>
            <a:ext cx="1902117" cy="150542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3072AFC-00E1-BD79-3059-C0E6FD8D8A5D}"/>
              </a:ext>
            </a:extLst>
          </p:cNvPr>
          <p:cNvPicPr>
            <a:picLocks/>
          </p:cNvPicPr>
          <p:nvPr/>
        </p:nvPicPr>
        <p:blipFill>
          <a:blip r:embed="rId5"/>
          <a:srcRect l="11566" r="2622" b="3470"/>
          <a:stretch>
            <a:fillRect/>
          </a:stretch>
        </p:blipFill>
        <p:spPr>
          <a:xfrm>
            <a:off x="2498525" y="3354879"/>
            <a:ext cx="1902117" cy="1425920"/>
          </a:xfrm>
          <a:prstGeom prst="rect">
            <a:avLst/>
          </a:prstGeom>
        </p:spPr>
      </p:pic>
      <p:pic>
        <p:nvPicPr>
          <p:cNvPr id="36" name="Picture Placeholder 35">
            <a:extLst>
              <a:ext uri="{FF2B5EF4-FFF2-40B4-BE49-F238E27FC236}">
                <a16:creationId xmlns:a16="http://schemas.microsoft.com/office/drawing/2014/main" id="{54A990C9-F474-FD50-4FA5-478EE0FFC67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6"/>
          <a:srcRect l="-639" t="30579" r="639" b="13883"/>
          <a:stretch>
            <a:fillRect/>
          </a:stretch>
        </p:blipFill>
        <p:spPr>
          <a:xfrm>
            <a:off x="268288" y="3197225"/>
            <a:ext cx="1901825" cy="1584325"/>
          </a:xfrm>
        </p:spPr>
      </p:pic>
      <p:sp>
        <p:nvSpPr>
          <p:cNvPr id="17" name="Google Shape;211;p26"/>
          <p:cNvSpPr/>
          <p:nvPr/>
        </p:nvSpPr>
        <p:spPr>
          <a:xfrm>
            <a:off x="146192" y="3026476"/>
            <a:ext cx="2146123" cy="353714"/>
          </a:xfrm>
          <a:prstGeom prst="roundRect">
            <a:avLst>
              <a:gd name="adj" fmla="val 30864"/>
            </a:avLst>
          </a:prstGeom>
          <a:solidFill>
            <a:schemeClr val="lt1"/>
          </a:solidFill>
          <a:ln>
            <a:noFill/>
          </a:ln>
          <a:effectLst>
            <a:outerShdw blurRad="279400" dist="190500" dir="2760000" algn="tl" rotWithShape="0">
              <a:srgbClr val="7F7F7F">
                <a:alpha val="20784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ID" sz="1200" b="1">
                <a:solidFill>
                  <a:srgbClr val="062A4E"/>
                </a:solidFill>
                <a:latin typeface="Sora" pitchFamily="2" charset="0"/>
                <a:ea typeface="Open Sans"/>
                <a:cs typeface="Sora" pitchFamily="2" charset="0"/>
                <a:sym typeface="Open Sans"/>
              </a:rPr>
              <a:t>Riverfront Plaza</a:t>
            </a:r>
            <a:endParaRPr sz="1200" b="1">
              <a:solidFill>
                <a:srgbClr val="062A4E"/>
              </a:solidFill>
              <a:latin typeface="Sora" pitchFamily="2" charset="0"/>
              <a:ea typeface="Open Sans"/>
              <a:cs typeface="Sora" pitchFamily="2" charset="0"/>
              <a:sym typeface="Open San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D41DF0-32B0-A879-F2F4-25BCE38112C9}"/>
              </a:ext>
            </a:extLst>
          </p:cNvPr>
          <p:cNvSpPr txBox="1"/>
          <p:nvPr/>
        </p:nvSpPr>
        <p:spPr>
          <a:xfrm>
            <a:off x="56021" y="311443"/>
            <a:ext cx="9031959" cy="9280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6000" b="1">
                <a:solidFill>
                  <a:schemeClr val="bg1"/>
                </a:solidFill>
                <a:latin typeface="Sora" pitchFamily="2" charset="0"/>
                <a:ea typeface="Roboto"/>
                <a:cs typeface="Sora" pitchFamily="2" charset="0"/>
                <a:sym typeface="Roboto"/>
              </a:rPr>
              <a:t>Parks &amp; Public Spaces</a:t>
            </a:r>
          </a:p>
        </p:txBody>
      </p:sp>
      <p:sp>
        <p:nvSpPr>
          <p:cNvPr id="7" name="Google Shape;95;p20">
            <a:extLst>
              <a:ext uri="{FF2B5EF4-FFF2-40B4-BE49-F238E27FC236}">
                <a16:creationId xmlns:a16="http://schemas.microsoft.com/office/drawing/2014/main" id="{E4A61CEE-7DD4-9BB9-981D-38F7EB3285D6}"/>
              </a:ext>
            </a:extLst>
          </p:cNvPr>
          <p:cNvSpPr txBox="1"/>
          <p:nvPr/>
        </p:nvSpPr>
        <p:spPr>
          <a:xfrm>
            <a:off x="300108" y="2034084"/>
            <a:ext cx="3983891" cy="290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b="1">
                <a:solidFill>
                  <a:schemeClr val="bg1"/>
                </a:solidFill>
                <a:latin typeface="Sora" pitchFamily="2" charset="0"/>
                <a:ea typeface="Open Sans"/>
                <a:cs typeface="Sora" pitchFamily="2" charset="0"/>
                <a:sym typeface="Open Sans"/>
              </a:rPr>
              <a:t>Improve access to public spaces across the city</a:t>
            </a:r>
            <a:endParaRPr sz="1200" b="1">
              <a:solidFill>
                <a:schemeClr val="bg1"/>
              </a:solidFill>
              <a:latin typeface="Sora" pitchFamily="2" charset="0"/>
              <a:ea typeface="Open Sans"/>
              <a:cs typeface="Sora" pitchFamily="2" charset="0"/>
              <a:sym typeface="Open San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0B36B4-DD0A-EFD3-53DD-5A777D84F942}"/>
              </a:ext>
            </a:extLst>
          </p:cNvPr>
          <p:cNvSpPr txBox="1"/>
          <p:nvPr/>
        </p:nvSpPr>
        <p:spPr>
          <a:xfrm>
            <a:off x="212923" y="1565395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3ABFE0"/>
                </a:solidFill>
                <a:latin typeface="Sora" pitchFamily="2" charset="0"/>
                <a:ea typeface="Open Sans"/>
                <a:cs typeface="Sora" pitchFamily="2" charset="0"/>
              </a:rPr>
              <a:t>The Challenge</a:t>
            </a:r>
          </a:p>
        </p:txBody>
      </p:sp>
      <p:sp>
        <p:nvSpPr>
          <p:cNvPr id="9" name="Google Shape;95;p20">
            <a:extLst>
              <a:ext uri="{FF2B5EF4-FFF2-40B4-BE49-F238E27FC236}">
                <a16:creationId xmlns:a16="http://schemas.microsoft.com/office/drawing/2014/main" id="{9402A5B4-607F-425F-3EF5-6BABA896EF2D}"/>
              </a:ext>
            </a:extLst>
          </p:cNvPr>
          <p:cNvSpPr txBox="1"/>
          <p:nvPr/>
        </p:nvSpPr>
        <p:spPr>
          <a:xfrm>
            <a:off x="4468694" y="2039824"/>
            <a:ext cx="3983891" cy="290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b="1">
                <a:solidFill>
                  <a:schemeClr val="bg1"/>
                </a:solidFill>
                <a:latin typeface="Sora" pitchFamily="2" charset="0"/>
                <a:ea typeface="Open Sans"/>
                <a:cs typeface="Sora" pitchFamily="2" charset="0"/>
                <a:sym typeface="Open Sans"/>
              </a:rPr>
              <a:t>Riverfront and park investments</a:t>
            </a:r>
            <a:endParaRPr sz="1200" b="1">
              <a:solidFill>
                <a:schemeClr val="bg1"/>
              </a:solidFill>
              <a:latin typeface="Sora" pitchFamily="2" charset="0"/>
              <a:ea typeface="Open Sans"/>
              <a:cs typeface="Sora" pitchFamily="2" charset="0"/>
              <a:sym typeface="Open San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A3E176-EC3B-FBA3-DFAC-48331659D6B5}"/>
              </a:ext>
            </a:extLst>
          </p:cNvPr>
          <p:cNvSpPr txBox="1"/>
          <p:nvPr/>
        </p:nvSpPr>
        <p:spPr>
          <a:xfrm>
            <a:off x="4381509" y="1577586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3ABFE0"/>
                </a:solidFill>
                <a:latin typeface="Sora" pitchFamily="2" charset="0"/>
                <a:ea typeface="Open Sans"/>
                <a:cs typeface="Sora" pitchFamily="2" charset="0"/>
              </a:rPr>
              <a:t>Our Response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ECFBA5-2B17-A5B9-837D-48989B72F6DB}"/>
              </a:ext>
            </a:extLst>
          </p:cNvPr>
          <p:cNvSpPr txBox="1"/>
          <p:nvPr/>
        </p:nvSpPr>
        <p:spPr>
          <a:xfrm>
            <a:off x="212923" y="2503256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Sora" pitchFamily="2" charset="0"/>
                <a:ea typeface="Open Sans"/>
                <a:cs typeface="Sora" pitchFamily="2" charset="0"/>
              </a:rPr>
              <a:t>Results</a:t>
            </a:r>
          </a:p>
        </p:txBody>
      </p:sp>
      <p:sp>
        <p:nvSpPr>
          <p:cNvPr id="20" name="Google Shape;211;p26">
            <a:extLst>
              <a:ext uri="{FF2B5EF4-FFF2-40B4-BE49-F238E27FC236}">
                <a16:creationId xmlns:a16="http://schemas.microsoft.com/office/drawing/2014/main" id="{6BA4B91E-51A2-18F4-E98B-DDF078392DDA}"/>
              </a:ext>
            </a:extLst>
          </p:cNvPr>
          <p:cNvSpPr/>
          <p:nvPr/>
        </p:nvSpPr>
        <p:spPr>
          <a:xfrm>
            <a:off x="2412114" y="3026476"/>
            <a:ext cx="2146123" cy="353714"/>
          </a:xfrm>
          <a:prstGeom prst="roundRect">
            <a:avLst>
              <a:gd name="adj" fmla="val 30864"/>
            </a:avLst>
          </a:prstGeom>
          <a:solidFill>
            <a:schemeClr val="lt1"/>
          </a:solidFill>
          <a:ln>
            <a:noFill/>
          </a:ln>
          <a:effectLst>
            <a:outerShdw blurRad="279400" dist="190500" dir="2760000" algn="tl" rotWithShape="0">
              <a:srgbClr val="7F7F7F">
                <a:alpha val="20784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ID" sz="1200" b="1" dirty="0" err="1">
                <a:solidFill>
                  <a:srgbClr val="062A4E"/>
                </a:solidFill>
                <a:latin typeface="Sora" pitchFamily="2" charset="0"/>
                <a:ea typeface="Open Sans"/>
                <a:cs typeface="Sora" pitchFamily="2" charset="0"/>
                <a:sym typeface="Open Sans"/>
              </a:rPr>
              <a:t>RiversEdge</a:t>
            </a:r>
            <a:r>
              <a:rPr lang="en-ID" sz="1200" b="1" dirty="0">
                <a:solidFill>
                  <a:srgbClr val="062A4E"/>
                </a:solidFill>
                <a:latin typeface="Sora" pitchFamily="2" charset="0"/>
                <a:ea typeface="Open Sans"/>
                <a:cs typeface="Sora" pitchFamily="2" charset="0"/>
                <a:sym typeface="Open Sans"/>
              </a:rPr>
              <a:t> Park</a:t>
            </a:r>
            <a:endParaRPr sz="1200" b="1" dirty="0">
              <a:solidFill>
                <a:srgbClr val="062A4E"/>
              </a:solidFill>
              <a:latin typeface="Sora" pitchFamily="2" charset="0"/>
              <a:ea typeface="Open Sans"/>
              <a:cs typeface="Sora" pitchFamily="2" charset="0"/>
              <a:sym typeface="Open Sans"/>
            </a:endParaRPr>
          </a:p>
        </p:txBody>
      </p:sp>
      <p:sp>
        <p:nvSpPr>
          <p:cNvPr id="21" name="Google Shape;211;p26">
            <a:extLst>
              <a:ext uri="{FF2B5EF4-FFF2-40B4-BE49-F238E27FC236}">
                <a16:creationId xmlns:a16="http://schemas.microsoft.com/office/drawing/2014/main" id="{79871137-BD7D-0C77-4739-049C98D237B0}"/>
              </a:ext>
            </a:extLst>
          </p:cNvPr>
          <p:cNvSpPr/>
          <p:nvPr/>
        </p:nvSpPr>
        <p:spPr>
          <a:xfrm>
            <a:off x="4643103" y="3016950"/>
            <a:ext cx="2146123" cy="353714"/>
          </a:xfrm>
          <a:prstGeom prst="roundRect">
            <a:avLst>
              <a:gd name="adj" fmla="val 30864"/>
            </a:avLst>
          </a:prstGeom>
          <a:solidFill>
            <a:schemeClr val="lt1"/>
          </a:solidFill>
          <a:ln>
            <a:noFill/>
          </a:ln>
          <a:effectLst>
            <a:outerShdw blurRad="279400" dist="190500" dir="2760000" algn="tl" rotWithShape="0">
              <a:srgbClr val="7F7F7F">
                <a:alpha val="20784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ID" sz="1200" b="1">
                <a:solidFill>
                  <a:srgbClr val="062A4E"/>
                </a:solidFill>
                <a:latin typeface="Sora" pitchFamily="2" charset="0"/>
                <a:ea typeface="Open Sans"/>
                <a:cs typeface="Sora" pitchFamily="2" charset="0"/>
                <a:sym typeface="Open Sans"/>
              </a:rPr>
              <a:t>Friendship Fountain</a:t>
            </a:r>
            <a:endParaRPr sz="1200" b="1">
              <a:solidFill>
                <a:srgbClr val="062A4E"/>
              </a:solidFill>
              <a:latin typeface="Sora" pitchFamily="2" charset="0"/>
              <a:ea typeface="Open Sans"/>
              <a:cs typeface="Sora" pitchFamily="2" charset="0"/>
              <a:sym typeface="Open Sans"/>
            </a:endParaRPr>
          </a:p>
        </p:txBody>
      </p:sp>
      <p:sp>
        <p:nvSpPr>
          <p:cNvPr id="23" name="Google Shape;211;p26">
            <a:extLst>
              <a:ext uri="{FF2B5EF4-FFF2-40B4-BE49-F238E27FC236}">
                <a16:creationId xmlns:a16="http://schemas.microsoft.com/office/drawing/2014/main" id="{A861DECE-C41C-8F70-4A4E-AD3E54EC971F}"/>
              </a:ext>
            </a:extLst>
          </p:cNvPr>
          <p:cNvSpPr/>
          <p:nvPr/>
        </p:nvSpPr>
        <p:spPr>
          <a:xfrm>
            <a:off x="6874092" y="3016950"/>
            <a:ext cx="2146123" cy="353714"/>
          </a:xfrm>
          <a:prstGeom prst="roundRect">
            <a:avLst>
              <a:gd name="adj" fmla="val 30864"/>
            </a:avLst>
          </a:prstGeom>
          <a:solidFill>
            <a:schemeClr val="lt1"/>
          </a:solidFill>
          <a:ln>
            <a:noFill/>
          </a:ln>
          <a:effectLst>
            <a:outerShdw blurRad="279400" dist="190500" dir="2760000" algn="tl" rotWithShape="0">
              <a:srgbClr val="7F7F7F">
                <a:alpha val="20784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1200" b="1">
                <a:solidFill>
                  <a:srgbClr val="062A4E"/>
                </a:solidFill>
                <a:latin typeface="Sora" pitchFamily="2" charset="0"/>
                <a:ea typeface="Open Sans"/>
                <a:cs typeface="Sora" pitchFamily="2" charset="0"/>
                <a:sym typeface="Open Sans"/>
              </a:rPr>
              <a:t>St. Johns River Park</a:t>
            </a:r>
            <a:endParaRPr sz="1200" b="1">
              <a:solidFill>
                <a:srgbClr val="062A4E"/>
              </a:solidFill>
              <a:latin typeface="Sora" pitchFamily="2" charset="0"/>
              <a:ea typeface="Open Sans"/>
              <a:cs typeface="Sora" pitchFamily="2" charset="0"/>
              <a:sym typeface="Open Sans"/>
            </a:endParaRPr>
          </a:p>
        </p:txBody>
      </p:sp>
      <p:sp>
        <p:nvSpPr>
          <p:cNvPr id="28" name="Google Shape;95;p20">
            <a:extLst>
              <a:ext uri="{FF2B5EF4-FFF2-40B4-BE49-F238E27FC236}">
                <a16:creationId xmlns:a16="http://schemas.microsoft.com/office/drawing/2014/main" id="{17A7D437-10E4-1AB1-4BC8-23D309455FBB}"/>
              </a:ext>
            </a:extLst>
          </p:cNvPr>
          <p:cNvSpPr txBox="1"/>
          <p:nvPr/>
        </p:nvSpPr>
        <p:spPr>
          <a:xfrm>
            <a:off x="782507" y="4784532"/>
            <a:ext cx="873491" cy="290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b="1">
                <a:solidFill>
                  <a:schemeClr val="bg1"/>
                </a:solidFill>
                <a:latin typeface="Sora" pitchFamily="2" charset="0"/>
                <a:ea typeface="Open Sans"/>
                <a:cs typeface="Sora" pitchFamily="2" charset="0"/>
                <a:sym typeface="Open Sans"/>
              </a:rPr>
              <a:t>Opened</a:t>
            </a:r>
            <a:endParaRPr sz="1200" b="1">
              <a:solidFill>
                <a:schemeClr val="bg1"/>
              </a:solidFill>
              <a:latin typeface="Sora" pitchFamily="2" charset="0"/>
              <a:ea typeface="Open Sans"/>
              <a:cs typeface="Sora" pitchFamily="2" charset="0"/>
              <a:sym typeface="Open Sans"/>
            </a:endParaRPr>
          </a:p>
        </p:txBody>
      </p:sp>
      <p:sp>
        <p:nvSpPr>
          <p:cNvPr id="29" name="Google Shape;95;p20">
            <a:extLst>
              <a:ext uri="{FF2B5EF4-FFF2-40B4-BE49-F238E27FC236}">
                <a16:creationId xmlns:a16="http://schemas.microsoft.com/office/drawing/2014/main" id="{E2A1F799-760D-36DE-3EC0-E3C2CCA2D1DE}"/>
              </a:ext>
            </a:extLst>
          </p:cNvPr>
          <p:cNvSpPr txBox="1"/>
          <p:nvPr/>
        </p:nvSpPr>
        <p:spPr>
          <a:xfrm>
            <a:off x="3048429" y="4784532"/>
            <a:ext cx="873491" cy="290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b="1">
                <a:solidFill>
                  <a:schemeClr val="bg1"/>
                </a:solidFill>
                <a:latin typeface="Sora" pitchFamily="2" charset="0"/>
                <a:ea typeface="Open Sans"/>
                <a:cs typeface="Sora" pitchFamily="2" charset="0"/>
                <a:sym typeface="Open Sans"/>
              </a:rPr>
              <a:t>Opened</a:t>
            </a:r>
            <a:endParaRPr sz="1200" b="1">
              <a:solidFill>
                <a:schemeClr val="bg1"/>
              </a:solidFill>
              <a:latin typeface="Sora" pitchFamily="2" charset="0"/>
              <a:ea typeface="Open Sans"/>
              <a:cs typeface="Sora" pitchFamily="2" charset="0"/>
              <a:sym typeface="Open Sans"/>
            </a:endParaRPr>
          </a:p>
        </p:txBody>
      </p:sp>
      <p:sp>
        <p:nvSpPr>
          <p:cNvPr id="30" name="Google Shape;95;p20">
            <a:extLst>
              <a:ext uri="{FF2B5EF4-FFF2-40B4-BE49-F238E27FC236}">
                <a16:creationId xmlns:a16="http://schemas.microsoft.com/office/drawing/2014/main" id="{0DCF18B7-7EBF-18B6-8A1C-C28E8AED668D}"/>
              </a:ext>
            </a:extLst>
          </p:cNvPr>
          <p:cNvSpPr txBox="1"/>
          <p:nvPr/>
        </p:nvSpPr>
        <p:spPr>
          <a:xfrm>
            <a:off x="5187872" y="4784532"/>
            <a:ext cx="1056583" cy="290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b="1">
                <a:solidFill>
                  <a:schemeClr val="bg1"/>
                </a:solidFill>
                <a:latin typeface="Sora" pitchFamily="2" charset="0"/>
                <a:ea typeface="Open Sans"/>
                <a:cs typeface="Sora" pitchFamily="2" charset="0"/>
                <a:sym typeface="Open Sans"/>
              </a:rPr>
              <a:t>Reopened</a:t>
            </a:r>
            <a:endParaRPr sz="1200" b="1">
              <a:solidFill>
                <a:schemeClr val="bg1"/>
              </a:solidFill>
              <a:latin typeface="Sora" pitchFamily="2" charset="0"/>
              <a:ea typeface="Open Sans"/>
              <a:cs typeface="Sora" pitchFamily="2" charset="0"/>
              <a:sym typeface="Open Sans"/>
            </a:endParaRPr>
          </a:p>
        </p:txBody>
      </p:sp>
      <p:sp>
        <p:nvSpPr>
          <p:cNvPr id="31" name="Google Shape;95;p20">
            <a:extLst>
              <a:ext uri="{FF2B5EF4-FFF2-40B4-BE49-F238E27FC236}">
                <a16:creationId xmlns:a16="http://schemas.microsoft.com/office/drawing/2014/main" id="{FA14E6D1-0779-9274-44CD-E253530F6ED8}"/>
              </a:ext>
            </a:extLst>
          </p:cNvPr>
          <p:cNvSpPr txBox="1"/>
          <p:nvPr/>
        </p:nvSpPr>
        <p:spPr>
          <a:xfrm>
            <a:off x="7510407" y="4784532"/>
            <a:ext cx="1056583" cy="290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b="1">
                <a:solidFill>
                  <a:schemeClr val="bg1"/>
                </a:solidFill>
                <a:latin typeface="Sora" pitchFamily="2" charset="0"/>
                <a:ea typeface="Open Sans"/>
                <a:cs typeface="Sora" pitchFamily="2" charset="0"/>
                <a:sym typeface="Open Sans"/>
              </a:rPr>
              <a:t>Reopened</a:t>
            </a:r>
            <a:endParaRPr sz="1200" b="1">
              <a:solidFill>
                <a:schemeClr val="bg1"/>
              </a:solidFill>
              <a:latin typeface="Sora" pitchFamily="2" charset="0"/>
              <a:ea typeface="Open Sans"/>
              <a:cs typeface="Sora" pitchFamily="2" charset="0"/>
              <a:sym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6" grpId="0"/>
      <p:bldP spid="7" grpId="0"/>
      <p:bldP spid="8" grpId="0"/>
      <p:bldP spid="9" grpId="0"/>
      <p:bldP spid="10" grpId="0"/>
      <p:bldP spid="14" grpId="0"/>
      <p:bldP spid="20" grpId="0" animBg="1"/>
      <p:bldP spid="21" grpId="0" animBg="1"/>
      <p:bldP spid="23" grpId="0" animBg="1"/>
      <p:bldP spid="28" grpId="0"/>
      <p:bldP spid="29" grpId="0"/>
      <p:bldP spid="30" grpId="0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083A6B"/>
            </a:gs>
            <a:gs pos="56000">
              <a:srgbClr val="07325D"/>
            </a:gs>
            <a:gs pos="0">
              <a:srgbClr val="07325D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Shape 300">
          <a:extLst>
            <a:ext uri="{FF2B5EF4-FFF2-40B4-BE49-F238E27FC236}">
              <a16:creationId xmlns:a16="http://schemas.microsoft.com/office/drawing/2014/main" id="{FAD04B05-4673-6E5D-3DE8-2C523D60C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1">
            <a:extLst>
              <a:ext uri="{FF2B5EF4-FFF2-40B4-BE49-F238E27FC236}">
                <a16:creationId xmlns:a16="http://schemas.microsoft.com/office/drawing/2014/main" id="{697A2F5C-AD2F-C2B2-88C8-B6106C33C3F0}"/>
              </a:ext>
            </a:extLst>
          </p:cNvPr>
          <p:cNvSpPr txBox="1"/>
          <p:nvPr/>
        </p:nvSpPr>
        <p:spPr>
          <a:xfrm>
            <a:off x="284006" y="410131"/>
            <a:ext cx="4478771" cy="955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b="1" dirty="0">
                <a:solidFill>
                  <a:srgbClr val="3ABFE0"/>
                </a:solidFill>
                <a:latin typeface="Sora" pitchFamily="2" charset="0"/>
                <a:ea typeface="Open Sans"/>
                <a:cs typeface="Sora" pitchFamily="2" charset="0"/>
                <a:sym typeface="Roboto"/>
              </a:rPr>
              <a:t>What’s Next? </a:t>
            </a:r>
            <a:endParaRPr lang="en-US" sz="3200" b="1" dirty="0">
              <a:solidFill>
                <a:srgbClr val="3ABFE0"/>
              </a:solidFill>
              <a:latin typeface="Sora" pitchFamily="2" charset="0"/>
              <a:ea typeface="Open Sans"/>
              <a:cs typeface="Sora" pitchFamily="2" charset="0"/>
            </a:endParaRPr>
          </a:p>
          <a:p>
            <a:pPr>
              <a:lnSpc>
                <a:spcPct val="90000"/>
              </a:lnSpc>
            </a:pPr>
            <a:endParaRPr lang="en-US" sz="3200" b="1" dirty="0">
              <a:solidFill>
                <a:srgbClr val="FFFFFF"/>
              </a:solidFill>
              <a:latin typeface="Sora" pitchFamily="2" charset="0"/>
              <a:ea typeface="Roboto"/>
              <a:cs typeface="Sora" pitchFamily="2" charset="0"/>
              <a:sym typeface="Roboto"/>
            </a:endParaRPr>
          </a:p>
        </p:txBody>
      </p:sp>
      <p:pic>
        <p:nvPicPr>
          <p:cNvPr id="4" name="Picture Placeholder 3" descr="A high angle view of a building&#10;&#10;AI-generated content may be incorrect.">
            <a:extLst>
              <a:ext uri="{FF2B5EF4-FFF2-40B4-BE49-F238E27FC236}">
                <a16:creationId xmlns:a16="http://schemas.microsoft.com/office/drawing/2014/main" id="{50E394FC-9C37-D01E-5192-CBE3BE7B611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9262" r="29262"/>
          <a:stretch>
            <a:fillRect/>
          </a:stretch>
        </p:blipFill>
        <p:spPr/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59FC3FC-AD64-99BB-3D61-32B655543865}"/>
              </a:ext>
            </a:extLst>
          </p:cNvPr>
          <p:cNvGrpSpPr/>
          <p:nvPr/>
        </p:nvGrpSpPr>
        <p:grpSpPr>
          <a:xfrm>
            <a:off x="382095" y="1163783"/>
            <a:ext cx="4300939" cy="483958"/>
            <a:chOff x="382095" y="1163783"/>
            <a:chExt cx="4300939" cy="483958"/>
          </a:xfrm>
        </p:grpSpPr>
        <p:sp>
          <p:nvSpPr>
            <p:cNvPr id="22" name="Google Shape;334;p31">
              <a:extLst>
                <a:ext uri="{FF2B5EF4-FFF2-40B4-BE49-F238E27FC236}">
                  <a16:creationId xmlns:a16="http://schemas.microsoft.com/office/drawing/2014/main" id="{D029D441-6EF3-6B3C-9824-31A116FAE5B4}"/>
                </a:ext>
              </a:extLst>
            </p:cNvPr>
            <p:cNvSpPr txBox="1"/>
            <p:nvPr/>
          </p:nvSpPr>
          <p:spPr>
            <a:xfrm>
              <a:off x="958380" y="1171097"/>
              <a:ext cx="3724654" cy="4693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ID" sz="2000" b="1" dirty="0">
                  <a:solidFill>
                    <a:srgbClr val="FFFFFF"/>
                  </a:solidFill>
                  <a:latin typeface="Sora" pitchFamily="2" charset="0"/>
                  <a:ea typeface="Open Sans"/>
                  <a:cs typeface="Sora" pitchFamily="2" charset="0"/>
                  <a:sym typeface="Open Sans"/>
                </a:rPr>
                <a:t>More attainable housing</a:t>
              </a:r>
            </a:p>
          </p:txBody>
        </p:sp>
        <p:sp>
          <p:nvSpPr>
            <p:cNvPr id="45" name="Google Shape;170;p24">
              <a:extLst>
                <a:ext uri="{FF2B5EF4-FFF2-40B4-BE49-F238E27FC236}">
                  <a16:creationId xmlns:a16="http://schemas.microsoft.com/office/drawing/2014/main" id="{AFA6A8DA-B943-8332-01EA-2AE3BDAE423C}"/>
                </a:ext>
              </a:extLst>
            </p:cNvPr>
            <p:cNvSpPr/>
            <p:nvPr/>
          </p:nvSpPr>
          <p:spPr>
            <a:xfrm>
              <a:off x="382095" y="1163783"/>
              <a:ext cx="483958" cy="483958"/>
            </a:xfrm>
            <a:prstGeom prst="roundRect">
              <a:avLst>
                <a:gd name="adj" fmla="val 27244"/>
              </a:avLst>
            </a:prstGeom>
            <a:solidFill>
              <a:srgbClr val="3ABFE0"/>
            </a:solidFill>
            <a:ln>
              <a:noFill/>
            </a:ln>
            <a:effectLst/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1400" b="1">
                  <a:solidFill>
                    <a:srgbClr val="FFFFFF"/>
                  </a:solidFill>
                  <a:latin typeface="Sora" pitchFamily="2" charset="0"/>
                  <a:ea typeface="Open Sans"/>
                  <a:cs typeface="Sora" pitchFamily="2" charset="0"/>
                  <a:sym typeface="Open Sans"/>
                </a:rPr>
                <a:t>1</a:t>
              </a:r>
              <a:endParaRPr sz="1400" b="1">
                <a:solidFill>
                  <a:srgbClr val="FFFFFF"/>
                </a:solidFill>
                <a:latin typeface="Sora" pitchFamily="2" charset="0"/>
                <a:ea typeface="Open Sans"/>
                <a:cs typeface="Sora" pitchFamily="2" charset="0"/>
                <a:sym typeface="Open San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B2303B2-3157-C6A8-7D3C-F783CF125E41}"/>
              </a:ext>
            </a:extLst>
          </p:cNvPr>
          <p:cNvGrpSpPr/>
          <p:nvPr/>
        </p:nvGrpSpPr>
        <p:grpSpPr>
          <a:xfrm>
            <a:off x="399744" y="1871969"/>
            <a:ext cx="4841856" cy="500964"/>
            <a:chOff x="399744" y="1871969"/>
            <a:chExt cx="4841856" cy="500964"/>
          </a:xfrm>
        </p:grpSpPr>
        <p:sp>
          <p:nvSpPr>
            <p:cNvPr id="8" name="Google Shape;334;p31">
              <a:extLst>
                <a:ext uri="{FF2B5EF4-FFF2-40B4-BE49-F238E27FC236}">
                  <a16:creationId xmlns:a16="http://schemas.microsoft.com/office/drawing/2014/main" id="{59FE59D1-D7CB-1E08-895B-87C705061CD4}"/>
                </a:ext>
              </a:extLst>
            </p:cNvPr>
            <p:cNvSpPr txBox="1"/>
            <p:nvPr/>
          </p:nvSpPr>
          <p:spPr>
            <a:xfrm>
              <a:off x="958380" y="1871969"/>
              <a:ext cx="4283220" cy="4693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ID" sz="2000" b="1" dirty="0">
                  <a:solidFill>
                    <a:srgbClr val="FFFFFF"/>
                  </a:solidFill>
                  <a:latin typeface="Sora" pitchFamily="2" charset="0"/>
                  <a:ea typeface="Open Sans"/>
                  <a:cs typeface="Sora" pitchFamily="2" charset="0"/>
                  <a:sym typeface="Open Sans"/>
                </a:rPr>
                <a:t>Affordable healthcare</a:t>
              </a:r>
            </a:p>
          </p:txBody>
        </p:sp>
        <p:sp>
          <p:nvSpPr>
            <p:cNvPr id="29" name="Google Shape;170;p24">
              <a:extLst>
                <a:ext uri="{FF2B5EF4-FFF2-40B4-BE49-F238E27FC236}">
                  <a16:creationId xmlns:a16="http://schemas.microsoft.com/office/drawing/2014/main" id="{B65269DF-3FBF-0FF6-928F-B5A5F4644ED2}"/>
                </a:ext>
              </a:extLst>
            </p:cNvPr>
            <p:cNvSpPr/>
            <p:nvPr/>
          </p:nvSpPr>
          <p:spPr>
            <a:xfrm>
              <a:off x="399744" y="1888975"/>
              <a:ext cx="483958" cy="483958"/>
            </a:xfrm>
            <a:prstGeom prst="roundRect">
              <a:avLst>
                <a:gd name="adj" fmla="val 27244"/>
              </a:avLst>
            </a:prstGeom>
            <a:solidFill>
              <a:srgbClr val="3ABFE0"/>
            </a:solidFill>
            <a:ln>
              <a:noFill/>
            </a:ln>
            <a:effectLst/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1400" b="1">
                  <a:solidFill>
                    <a:srgbClr val="FFFFFF"/>
                  </a:solidFill>
                  <a:latin typeface="Sora" pitchFamily="2" charset="0"/>
                  <a:ea typeface="Open Sans"/>
                  <a:cs typeface="Sora" pitchFamily="2" charset="0"/>
                  <a:sym typeface="Open Sans"/>
                </a:rPr>
                <a:t>2</a:t>
              </a:r>
              <a:endParaRPr sz="1400" b="1">
                <a:solidFill>
                  <a:srgbClr val="FFFFFF"/>
                </a:solidFill>
                <a:latin typeface="Sora" pitchFamily="2" charset="0"/>
                <a:ea typeface="Open Sans"/>
                <a:cs typeface="Sora" pitchFamily="2" charset="0"/>
                <a:sym typeface="Open San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272E01D-0DED-6EBF-7E07-F602A5E4D268}"/>
              </a:ext>
            </a:extLst>
          </p:cNvPr>
          <p:cNvGrpSpPr/>
          <p:nvPr/>
        </p:nvGrpSpPr>
        <p:grpSpPr>
          <a:xfrm>
            <a:off x="397116" y="2612142"/>
            <a:ext cx="4858340" cy="485983"/>
            <a:chOff x="397117" y="2612142"/>
            <a:chExt cx="4320298" cy="485983"/>
          </a:xfrm>
        </p:grpSpPr>
        <p:sp>
          <p:nvSpPr>
            <p:cNvPr id="11" name="Google Shape;334;p31">
              <a:extLst>
                <a:ext uri="{FF2B5EF4-FFF2-40B4-BE49-F238E27FC236}">
                  <a16:creationId xmlns:a16="http://schemas.microsoft.com/office/drawing/2014/main" id="{61DCE30B-9432-74FD-AC5E-35C44C942BEC}"/>
                </a:ext>
              </a:extLst>
            </p:cNvPr>
            <p:cNvSpPr txBox="1"/>
            <p:nvPr/>
          </p:nvSpPr>
          <p:spPr>
            <a:xfrm>
              <a:off x="913019" y="2612142"/>
              <a:ext cx="3804396" cy="4693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ID" sz="2000" b="1" dirty="0">
                  <a:solidFill>
                    <a:srgbClr val="FFFFFF"/>
                  </a:solidFill>
                  <a:latin typeface="Sora" pitchFamily="2" charset="0"/>
                  <a:ea typeface="Open Sans"/>
                  <a:cs typeface="Sora" pitchFamily="2" charset="0"/>
                  <a:sym typeface="Open Sans"/>
                </a:rPr>
                <a:t>Access to healthy food</a:t>
              </a:r>
            </a:p>
          </p:txBody>
        </p:sp>
        <p:sp>
          <p:nvSpPr>
            <p:cNvPr id="30" name="Google Shape;170;p24">
              <a:extLst>
                <a:ext uri="{FF2B5EF4-FFF2-40B4-BE49-F238E27FC236}">
                  <a16:creationId xmlns:a16="http://schemas.microsoft.com/office/drawing/2014/main" id="{D6FEAA40-71A6-B131-3813-8E45C645812B}"/>
                </a:ext>
              </a:extLst>
            </p:cNvPr>
            <p:cNvSpPr/>
            <p:nvPr/>
          </p:nvSpPr>
          <p:spPr>
            <a:xfrm>
              <a:off x="397117" y="2614167"/>
              <a:ext cx="483958" cy="483958"/>
            </a:xfrm>
            <a:prstGeom prst="roundRect">
              <a:avLst>
                <a:gd name="adj" fmla="val 27244"/>
              </a:avLst>
            </a:prstGeom>
            <a:solidFill>
              <a:srgbClr val="3ABFE0"/>
            </a:solidFill>
            <a:ln>
              <a:noFill/>
            </a:ln>
            <a:effectLst/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1400" b="1">
                  <a:solidFill>
                    <a:srgbClr val="FFFFFF"/>
                  </a:solidFill>
                  <a:latin typeface="Sora" pitchFamily="2" charset="0"/>
                  <a:ea typeface="Open Sans"/>
                  <a:cs typeface="Sora" pitchFamily="2" charset="0"/>
                  <a:sym typeface="Open Sans"/>
                </a:rPr>
                <a:t>3</a:t>
              </a:r>
              <a:endParaRPr sz="1400" b="1">
                <a:solidFill>
                  <a:srgbClr val="FFFFFF"/>
                </a:solidFill>
                <a:latin typeface="Sora" pitchFamily="2" charset="0"/>
                <a:ea typeface="Open Sans"/>
                <a:cs typeface="Sora" pitchFamily="2" charset="0"/>
                <a:sym typeface="Open San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61824DA-11DF-D7D5-8BE8-3E6998131461}"/>
              </a:ext>
            </a:extLst>
          </p:cNvPr>
          <p:cNvGrpSpPr/>
          <p:nvPr/>
        </p:nvGrpSpPr>
        <p:grpSpPr>
          <a:xfrm>
            <a:off x="382095" y="3402989"/>
            <a:ext cx="4961546" cy="483958"/>
            <a:chOff x="382095" y="3402989"/>
            <a:chExt cx="4851675" cy="483958"/>
          </a:xfrm>
        </p:grpSpPr>
        <p:sp>
          <p:nvSpPr>
            <p:cNvPr id="18" name="Google Shape;334;p31">
              <a:extLst>
                <a:ext uri="{FF2B5EF4-FFF2-40B4-BE49-F238E27FC236}">
                  <a16:creationId xmlns:a16="http://schemas.microsoft.com/office/drawing/2014/main" id="{C31EA44E-41C2-414F-2DAF-9950B12037B6}"/>
                </a:ext>
              </a:extLst>
            </p:cNvPr>
            <p:cNvSpPr txBox="1"/>
            <p:nvPr/>
          </p:nvSpPr>
          <p:spPr>
            <a:xfrm>
              <a:off x="950550" y="3436208"/>
              <a:ext cx="4283220" cy="3769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en-ID" sz="2000" b="1" dirty="0">
                  <a:solidFill>
                    <a:srgbClr val="FFFFFF"/>
                  </a:solidFill>
                  <a:latin typeface="Sora" pitchFamily="2" charset="0"/>
                  <a:ea typeface="Open Sans"/>
                  <a:cs typeface="Sora" pitchFamily="2" charset="0"/>
                  <a:sym typeface="Open Sans"/>
                </a:rPr>
                <a:t>Infrastructure investment</a:t>
              </a:r>
            </a:p>
          </p:txBody>
        </p:sp>
        <p:sp>
          <p:nvSpPr>
            <p:cNvPr id="31" name="Google Shape;170;p24">
              <a:extLst>
                <a:ext uri="{FF2B5EF4-FFF2-40B4-BE49-F238E27FC236}">
                  <a16:creationId xmlns:a16="http://schemas.microsoft.com/office/drawing/2014/main" id="{DE72D648-3442-7C24-45A3-5D075C372B9E}"/>
                </a:ext>
              </a:extLst>
            </p:cNvPr>
            <p:cNvSpPr/>
            <p:nvPr/>
          </p:nvSpPr>
          <p:spPr>
            <a:xfrm>
              <a:off x="382095" y="3402989"/>
              <a:ext cx="483958" cy="483958"/>
            </a:xfrm>
            <a:prstGeom prst="roundRect">
              <a:avLst>
                <a:gd name="adj" fmla="val 27244"/>
              </a:avLst>
            </a:prstGeom>
            <a:solidFill>
              <a:srgbClr val="3ABFE0"/>
            </a:solidFill>
            <a:ln>
              <a:noFill/>
            </a:ln>
            <a:effectLst/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1400" b="1">
                  <a:solidFill>
                    <a:srgbClr val="FFFFFF"/>
                  </a:solidFill>
                  <a:latin typeface="Sora" pitchFamily="2" charset="0"/>
                  <a:ea typeface="Open Sans"/>
                  <a:cs typeface="Sora" pitchFamily="2" charset="0"/>
                  <a:sym typeface="Open Sans"/>
                </a:rPr>
                <a:t>4</a:t>
              </a:r>
              <a:endParaRPr sz="1400" b="1">
                <a:solidFill>
                  <a:srgbClr val="FFFFFF"/>
                </a:solidFill>
                <a:latin typeface="Sora" pitchFamily="2" charset="0"/>
                <a:ea typeface="Open Sans"/>
                <a:cs typeface="Sora" pitchFamily="2" charset="0"/>
                <a:sym typeface="Open San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844360B-BC90-67FB-F593-7C3F980E1B5E}"/>
              </a:ext>
            </a:extLst>
          </p:cNvPr>
          <p:cNvGrpSpPr/>
          <p:nvPr/>
        </p:nvGrpSpPr>
        <p:grpSpPr>
          <a:xfrm>
            <a:off x="382095" y="4158151"/>
            <a:ext cx="4924373" cy="483958"/>
            <a:chOff x="382095" y="4158151"/>
            <a:chExt cx="4924373" cy="483958"/>
          </a:xfrm>
        </p:grpSpPr>
        <p:sp>
          <p:nvSpPr>
            <p:cNvPr id="24" name="Google Shape;334;p31">
              <a:extLst>
                <a:ext uri="{FF2B5EF4-FFF2-40B4-BE49-F238E27FC236}">
                  <a16:creationId xmlns:a16="http://schemas.microsoft.com/office/drawing/2014/main" id="{8256DA1A-6B24-9F1C-FB2D-7E368C7F24C8}"/>
                </a:ext>
              </a:extLst>
            </p:cNvPr>
            <p:cNvSpPr txBox="1"/>
            <p:nvPr/>
          </p:nvSpPr>
          <p:spPr>
            <a:xfrm>
              <a:off x="958379" y="4207935"/>
              <a:ext cx="4348089" cy="3769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en-US" sz="2000" b="1" dirty="0">
                  <a:solidFill>
                    <a:srgbClr val="FFFFFF"/>
                  </a:solidFill>
                  <a:latin typeface="Sora" pitchFamily="2" charset="0"/>
                  <a:ea typeface="Open Sans"/>
                  <a:cs typeface="Sora" pitchFamily="2" charset="0"/>
                  <a:sym typeface="Open Sans"/>
                </a:rPr>
                <a:t>Underserved neighborhoods</a:t>
              </a:r>
              <a:endParaRPr lang="en-ID" sz="2000" b="1" dirty="0">
                <a:solidFill>
                  <a:srgbClr val="FFFFFF"/>
                </a:solidFill>
                <a:latin typeface="Sora" pitchFamily="2" charset="0"/>
                <a:ea typeface="Open Sans"/>
                <a:cs typeface="Sora" pitchFamily="2" charset="0"/>
                <a:sym typeface="Open Sans"/>
              </a:endParaRPr>
            </a:p>
          </p:txBody>
        </p:sp>
        <p:sp>
          <p:nvSpPr>
            <p:cNvPr id="32" name="Google Shape;170;p24">
              <a:extLst>
                <a:ext uri="{FF2B5EF4-FFF2-40B4-BE49-F238E27FC236}">
                  <a16:creationId xmlns:a16="http://schemas.microsoft.com/office/drawing/2014/main" id="{CA619A5C-480B-2E3D-1161-6371BCC1E667}"/>
                </a:ext>
              </a:extLst>
            </p:cNvPr>
            <p:cNvSpPr/>
            <p:nvPr/>
          </p:nvSpPr>
          <p:spPr>
            <a:xfrm>
              <a:off x="382095" y="4158151"/>
              <a:ext cx="483958" cy="483958"/>
            </a:xfrm>
            <a:prstGeom prst="roundRect">
              <a:avLst>
                <a:gd name="adj" fmla="val 27244"/>
              </a:avLst>
            </a:prstGeom>
            <a:solidFill>
              <a:srgbClr val="3ABFE0"/>
            </a:solidFill>
            <a:ln>
              <a:noFill/>
            </a:ln>
            <a:effectLst/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1400" b="1">
                  <a:solidFill>
                    <a:srgbClr val="FFFFFF"/>
                  </a:solidFill>
                  <a:latin typeface="Sora" pitchFamily="2" charset="0"/>
                  <a:ea typeface="Open Sans"/>
                  <a:cs typeface="Sora" pitchFamily="2" charset="0"/>
                  <a:sym typeface="Open Sans"/>
                </a:rPr>
                <a:t>5</a:t>
              </a:r>
              <a:endParaRPr sz="1400" b="1">
                <a:solidFill>
                  <a:srgbClr val="FFFFFF"/>
                </a:solidFill>
                <a:latin typeface="Sora" pitchFamily="2" charset="0"/>
                <a:ea typeface="Open Sans"/>
                <a:cs typeface="Sora" pitchFamily="2" charset="0"/>
                <a:sym typeface="Open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0535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3"/>
          <p:cNvSpPr txBox="1"/>
          <p:nvPr/>
        </p:nvSpPr>
        <p:spPr>
          <a:xfrm>
            <a:off x="4306556" y="244254"/>
            <a:ext cx="4399428" cy="1177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b="1" dirty="0">
                <a:solidFill>
                  <a:srgbClr val="062A4E"/>
                </a:solidFill>
                <a:latin typeface="Sora" pitchFamily="2" charset="0"/>
                <a:ea typeface="Roboto"/>
                <a:cs typeface="Sora" pitchFamily="2" charset="0"/>
                <a:sym typeface="Roboto"/>
              </a:rPr>
              <a:t>Why These</a:t>
            </a:r>
          </a:p>
          <a:p>
            <a:pPr>
              <a:lnSpc>
                <a:spcPct val="90000"/>
              </a:lnSpc>
            </a:pPr>
            <a:r>
              <a:rPr lang="en-US" sz="4000" b="1" dirty="0">
                <a:solidFill>
                  <a:srgbClr val="3ABFE0"/>
                </a:solidFill>
                <a:latin typeface="Sora" pitchFamily="2" charset="0"/>
                <a:ea typeface="Roboto"/>
                <a:cs typeface="Sora" pitchFamily="2" charset="0"/>
                <a:sym typeface="Roboto"/>
              </a:rPr>
              <a:t>Townhalls?</a:t>
            </a:r>
            <a:endParaRPr sz="4000" b="1" dirty="0">
              <a:solidFill>
                <a:srgbClr val="3ABFE0"/>
              </a:solidFill>
              <a:latin typeface="Sora" pitchFamily="2" charset="0"/>
              <a:ea typeface="Roboto"/>
              <a:cs typeface="Sora" pitchFamily="2" charset="0"/>
              <a:sym typeface="Roboto"/>
            </a:endParaRPr>
          </a:p>
        </p:txBody>
      </p:sp>
      <p:sp>
        <p:nvSpPr>
          <p:cNvPr id="7" name="Google Shape;95;p20">
            <a:extLst>
              <a:ext uri="{FF2B5EF4-FFF2-40B4-BE49-F238E27FC236}">
                <a16:creationId xmlns:a16="http://schemas.microsoft.com/office/drawing/2014/main" id="{BB1A8352-61E1-FE99-2365-23E3D8F2DCCC}"/>
              </a:ext>
            </a:extLst>
          </p:cNvPr>
          <p:cNvSpPr txBox="1"/>
          <p:nvPr/>
        </p:nvSpPr>
        <p:spPr>
          <a:xfrm>
            <a:off x="4387908" y="1388361"/>
            <a:ext cx="4399428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 dirty="0"/>
              <a:t>Jacksonville is growing — fast</a:t>
            </a:r>
            <a:endParaRPr sz="2000" b="1" dirty="0">
              <a:solidFill>
                <a:srgbClr val="062A4E"/>
              </a:solidFill>
              <a:latin typeface="Sora" pitchFamily="2" charset="0"/>
              <a:ea typeface="Open Sans"/>
              <a:cs typeface="Sora" pitchFamily="2" charset="0"/>
              <a:sym typeface="Open Sans"/>
            </a:endParaRPr>
          </a:p>
        </p:txBody>
      </p:sp>
      <p:pic>
        <p:nvPicPr>
          <p:cNvPr id="3" name="Picture Placeholder 2" descr="A person standing in front of a group of people sitting in chairs&#10;&#10;AI-generated content may be incorrect.">
            <a:extLst>
              <a:ext uri="{FF2B5EF4-FFF2-40B4-BE49-F238E27FC236}">
                <a16:creationId xmlns:a16="http://schemas.microsoft.com/office/drawing/2014/main" id="{0F1C329C-F5E8-4186-5FA3-4C8DBD9FDEF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40407" r="7947"/>
          <a:stretch>
            <a:fillRect/>
          </a:stretch>
        </p:blipFill>
        <p:spPr>
          <a:xfrm flipH="1">
            <a:off x="0" y="-1"/>
            <a:ext cx="3983887" cy="5143499"/>
          </a:xfr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353C41D9-5EF2-4B2B-921F-4C14E7E4A747}"/>
              </a:ext>
            </a:extLst>
          </p:cNvPr>
          <p:cNvGrpSpPr/>
          <p:nvPr/>
        </p:nvGrpSpPr>
        <p:grpSpPr>
          <a:xfrm>
            <a:off x="0" y="4361241"/>
            <a:ext cx="8787336" cy="678448"/>
            <a:chOff x="0" y="4361241"/>
            <a:chExt cx="9374400" cy="624207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BBDFD87-AC71-18FF-4768-3369F2A495DF}"/>
                </a:ext>
              </a:extLst>
            </p:cNvPr>
            <p:cNvSpPr/>
            <p:nvPr/>
          </p:nvSpPr>
          <p:spPr>
            <a:xfrm>
              <a:off x="0" y="4513334"/>
              <a:ext cx="9374400" cy="348016"/>
            </a:xfrm>
            <a:prstGeom prst="rect">
              <a:avLst/>
            </a:prstGeom>
            <a:solidFill>
              <a:srgbClr val="3ABFE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E515B78-EB88-ED97-0D0F-BEDE9696C868}"/>
                </a:ext>
              </a:extLst>
            </p:cNvPr>
            <p:cNvSpPr txBox="1"/>
            <p:nvPr/>
          </p:nvSpPr>
          <p:spPr>
            <a:xfrm>
              <a:off x="829912" y="4590158"/>
              <a:ext cx="4935600" cy="2316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000" b="1">
                  <a:solidFill>
                    <a:srgbClr val="FFFFFF"/>
                  </a:solidFill>
                  <a:latin typeface="Sora" panose="020B0604020202020204" charset="0"/>
                  <a:cs typeface="Sora" panose="020B0604020202020204" charset="0"/>
                </a:rPr>
                <a:t>A Jacksonville You Can Afford </a:t>
              </a:r>
              <a:r>
                <a:rPr lang="en-ID" sz="1000" b="1">
                  <a:solidFill>
                    <a:srgbClr val="FFFFFF"/>
                  </a:solidFill>
                  <a:latin typeface="Sora" pitchFamily="2" charset="0"/>
                  <a:ea typeface="Roboto"/>
                  <a:cs typeface="Sora" pitchFamily="2" charset="0"/>
                  <a:sym typeface="Roboto"/>
                </a:rPr>
                <a:t>And Be Proud Of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70EF01F-2ADD-5D68-14E1-D08009250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3898" y="4361241"/>
              <a:ext cx="624207" cy="624207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74E49D4-52CD-9302-3B2B-CF34061C0760}"/>
              </a:ext>
            </a:extLst>
          </p:cNvPr>
          <p:cNvGrpSpPr/>
          <p:nvPr/>
        </p:nvGrpSpPr>
        <p:grpSpPr>
          <a:xfrm>
            <a:off x="6486168" y="3518281"/>
            <a:ext cx="1773005" cy="1420283"/>
            <a:chOff x="4416038" y="3168335"/>
            <a:chExt cx="1773005" cy="1594165"/>
          </a:xfrm>
        </p:grpSpPr>
        <p:sp>
          <p:nvSpPr>
            <p:cNvPr id="25" name="Google Shape;155;p23">
              <a:extLst>
                <a:ext uri="{FF2B5EF4-FFF2-40B4-BE49-F238E27FC236}">
                  <a16:creationId xmlns:a16="http://schemas.microsoft.com/office/drawing/2014/main" id="{7F711644-A50B-DD8A-F3F7-02C08346511B}"/>
                </a:ext>
              </a:extLst>
            </p:cNvPr>
            <p:cNvSpPr/>
            <p:nvPr/>
          </p:nvSpPr>
          <p:spPr>
            <a:xfrm>
              <a:off x="4416038" y="3168335"/>
              <a:ext cx="1773005" cy="1594165"/>
            </a:xfrm>
            <a:prstGeom prst="roundRect">
              <a:avLst>
                <a:gd name="adj" fmla="val 7094"/>
              </a:avLst>
            </a:prstGeom>
            <a:gradFill>
              <a:gsLst>
                <a:gs pos="100000">
                  <a:srgbClr val="083A6B"/>
                </a:gs>
                <a:gs pos="56000">
                  <a:srgbClr val="07325D"/>
                </a:gs>
                <a:gs pos="0">
                  <a:srgbClr val="07325D"/>
                </a:gs>
              </a:gsLst>
              <a:path path="circle">
                <a:fillToRect l="100000" b="100000"/>
              </a:path>
            </a:gra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endParaRPr sz="900" b="1">
                <a:solidFill>
                  <a:srgbClr val="FFFFFF"/>
                </a:solidFill>
                <a:latin typeface="Sora" pitchFamily="2" charset="0"/>
                <a:ea typeface="Open Sans"/>
                <a:cs typeface="Sora" pitchFamily="2" charset="0"/>
                <a:sym typeface="Open Sans"/>
              </a:endParaRPr>
            </a:p>
          </p:txBody>
        </p:sp>
        <p:sp>
          <p:nvSpPr>
            <p:cNvPr id="26" name="Google Shape;157;p23">
              <a:extLst>
                <a:ext uri="{FF2B5EF4-FFF2-40B4-BE49-F238E27FC236}">
                  <a16:creationId xmlns:a16="http://schemas.microsoft.com/office/drawing/2014/main" id="{27D7641B-59DB-15F1-4197-0909CC12071B}"/>
                </a:ext>
              </a:extLst>
            </p:cNvPr>
            <p:cNvSpPr txBox="1"/>
            <p:nvPr/>
          </p:nvSpPr>
          <p:spPr>
            <a:xfrm>
              <a:off x="4595876" y="4203045"/>
              <a:ext cx="1474281" cy="319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/>
              <a:r>
                <a:rPr lang="en-US" sz="1400" b="1">
                  <a:solidFill>
                    <a:schemeClr val="bg1"/>
                  </a:solidFill>
                  <a:latin typeface="Sora" panose="020B0604020202020204" charset="0"/>
                  <a:cs typeface="Sora" panose="020B0604020202020204" charset="0"/>
                </a:rPr>
                <a:t>Infrastructure</a:t>
              </a:r>
              <a:endParaRPr lang="en-ID" sz="1400" b="1">
                <a:solidFill>
                  <a:schemeClr val="bg1"/>
                </a:solidFill>
                <a:latin typeface="Sora" panose="020B0604020202020204" charset="0"/>
                <a:ea typeface="Open Sans"/>
                <a:cs typeface="Sora" panose="020B0604020202020204" charset="0"/>
                <a:sym typeface="Open San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1CE5D70-5C50-1415-0CD7-227194DA3CD5}"/>
              </a:ext>
            </a:extLst>
          </p:cNvPr>
          <p:cNvGrpSpPr/>
          <p:nvPr/>
        </p:nvGrpSpPr>
        <p:grpSpPr>
          <a:xfrm>
            <a:off x="4438444" y="1956933"/>
            <a:ext cx="1773005" cy="1420283"/>
            <a:chOff x="4438444" y="1956933"/>
            <a:chExt cx="1773005" cy="1420283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4FDF21D-74AB-4421-B66E-BD5804C9D9BF}"/>
                </a:ext>
              </a:extLst>
            </p:cNvPr>
            <p:cNvGrpSpPr/>
            <p:nvPr/>
          </p:nvGrpSpPr>
          <p:grpSpPr>
            <a:xfrm>
              <a:off x="4438444" y="1956933"/>
              <a:ext cx="1773005" cy="1420283"/>
              <a:chOff x="4416038" y="3168335"/>
              <a:chExt cx="1773005" cy="1594165"/>
            </a:xfrm>
          </p:grpSpPr>
          <p:sp>
            <p:nvSpPr>
              <p:cNvPr id="155" name="Google Shape;155;p23"/>
              <p:cNvSpPr/>
              <p:nvPr/>
            </p:nvSpPr>
            <p:spPr>
              <a:xfrm>
                <a:off x="4416038" y="3168335"/>
                <a:ext cx="1773005" cy="1594165"/>
              </a:xfrm>
              <a:prstGeom prst="roundRect">
                <a:avLst>
                  <a:gd name="adj" fmla="val 7094"/>
                </a:avLst>
              </a:prstGeom>
              <a:gradFill>
                <a:gsLst>
                  <a:gs pos="100000">
                    <a:srgbClr val="083A6B"/>
                  </a:gs>
                  <a:gs pos="56000">
                    <a:srgbClr val="07325D"/>
                  </a:gs>
                  <a:gs pos="0">
                    <a:srgbClr val="07325D"/>
                  </a:gs>
                </a:gsLst>
                <a:path path="circle">
                  <a:fillToRect l="100000" b="100000"/>
                </a:path>
              </a:gra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900" b="1">
                  <a:solidFill>
                    <a:srgbClr val="FFFFFF"/>
                  </a:solidFill>
                  <a:latin typeface="Sora" pitchFamily="2" charset="0"/>
                  <a:ea typeface="Open Sans"/>
                  <a:cs typeface="Sora" pitchFamily="2" charset="0"/>
                  <a:sym typeface="Open Sans"/>
                </a:endParaRPr>
              </a:p>
            </p:txBody>
          </p:sp>
          <p:sp>
            <p:nvSpPr>
              <p:cNvPr id="157" name="Google Shape;157;p23"/>
              <p:cNvSpPr txBox="1"/>
              <p:nvPr/>
            </p:nvSpPr>
            <p:spPr>
              <a:xfrm>
                <a:off x="4579510" y="4091299"/>
                <a:ext cx="1474281" cy="56133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69" tIns="34275" rIns="68569" bIns="34275" anchor="t" anchorCtr="0">
                <a:spAutoFit/>
              </a:bodyPr>
              <a:lstStyle/>
              <a:p>
                <a:pPr algn="ctr"/>
                <a:r>
                  <a:rPr lang="en-US" sz="1400" b="1">
                    <a:solidFill>
                      <a:schemeClr val="bg1"/>
                    </a:solidFill>
                    <a:latin typeface="Sora" panose="020B0604020202020204" charset="0"/>
                    <a:cs typeface="Sora" panose="020B0604020202020204" charset="0"/>
                  </a:rPr>
                  <a:t>Housing affordability</a:t>
                </a:r>
                <a:endParaRPr lang="en-ID" sz="1400" b="1">
                  <a:solidFill>
                    <a:schemeClr val="bg1"/>
                  </a:solidFill>
                  <a:latin typeface="Sora" panose="020B0604020202020204" charset="0"/>
                  <a:ea typeface="Open Sans"/>
                  <a:cs typeface="Sora" panose="020B0604020202020204" charset="0"/>
                  <a:sym typeface="Open Sans"/>
                </a:endParaRPr>
              </a:p>
            </p:txBody>
          </p:sp>
        </p:grpSp>
        <p:pic>
          <p:nvPicPr>
            <p:cNvPr id="33" name="Graphic 32" descr="City with solid fill">
              <a:extLst>
                <a:ext uri="{FF2B5EF4-FFF2-40B4-BE49-F238E27FC236}">
                  <a16:creationId xmlns:a16="http://schemas.microsoft.com/office/drawing/2014/main" id="{28F4FB43-65DA-2B3E-1F7C-E47CE737D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4906612" y="2045085"/>
              <a:ext cx="788299" cy="788299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3A843AC-D105-E89A-202E-AEA247BE0579}"/>
              </a:ext>
            </a:extLst>
          </p:cNvPr>
          <p:cNvGrpSpPr/>
          <p:nvPr/>
        </p:nvGrpSpPr>
        <p:grpSpPr>
          <a:xfrm>
            <a:off x="4438444" y="3512098"/>
            <a:ext cx="1773005" cy="1420283"/>
            <a:chOff x="4438444" y="3512098"/>
            <a:chExt cx="1773005" cy="1420283"/>
          </a:xfrm>
        </p:grpSpPr>
        <p:sp>
          <p:nvSpPr>
            <p:cNvPr id="15" name="Google Shape;155;p23">
              <a:extLst>
                <a:ext uri="{FF2B5EF4-FFF2-40B4-BE49-F238E27FC236}">
                  <a16:creationId xmlns:a16="http://schemas.microsoft.com/office/drawing/2014/main" id="{8104B69E-AF2A-C40E-F815-E8DF988DFD5F}"/>
                </a:ext>
              </a:extLst>
            </p:cNvPr>
            <p:cNvSpPr/>
            <p:nvPr/>
          </p:nvSpPr>
          <p:spPr>
            <a:xfrm>
              <a:off x="4438444" y="3512098"/>
              <a:ext cx="1773005" cy="1420283"/>
            </a:xfrm>
            <a:prstGeom prst="roundRect">
              <a:avLst>
                <a:gd name="adj" fmla="val 7094"/>
              </a:avLst>
            </a:prstGeom>
            <a:gradFill>
              <a:gsLst>
                <a:gs pos="100000">
                  <a:srgbClr val="083A6B"/>
                </a:gs>
                <a:gs pos="56000">
                  <a:srgbClr val="07325D"/>
                </a:gs>
                <a:gs pos="0">
                  <a:srgbClr val="07325D"/>
                </a:gs>
              </a:gsLst>
              <a:path path="circle">
                <a:fillToRect l="100000" b="100000"/>
              </a:path>
            </a:gra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endParaRPr sz="100" b="1">
                <a:solidFill>
                  <a:srgbClr val="FFFFFF"/>
                </a:solidFill>
                <a:latin typeface="Sora" pitchFamily="2" charset="0"/>
                <a:ea typeface="Open Sans"/>
                <a:cs typeface="Sora" pitchFamily="2" charset="0"/>
                <a:sym typeface="Open Sans"/>
              </a:endParaRPr>
            </a:p>
          </p:txBody>
        </p:sp>
        <p:sp>
          <p:nvSpPr>
            <p:cNvPr id="16" name="Google Shape;157;p23">
              <a:extLst>
                <a:ext uri="{FF2B5EF4-FFF2-40B4-BE49-F238E27FC236}">
                  <a16:creationId xmlns:a16="http://schemas.microsoft.com/office/drawing/2014/main" id="{FCF00317-C546-8982-52E9-B05C2BCF0DEA}"/>
                </a:ext>
              </a:extLst>
            </p:cNvPr>
            <p:cNvSpPr txBox="1"/>
            <p:nvPr/>
          </p:nvSpPr>
          <p:spPr>
            <a:xfrm>
              <a:off x="4575994" y="4332410"/>
              <a:ext cx="1474281" cy="5001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Sora" panose="020B0604020202020204" charset="0"/>
                  <a:cs typeface="Sora" panose="020B0604020202020204" charset="0"/>
                </a:rPr>
                <a:t>Health Care Access</a:t>
              </a:r>
              <a:endParaRPr lang="en-ID" sz="1400" b="1" dirty="0">
                <a:solidFill>
                  <a:schemeClr val="bg1"/>
                </a:solidFill>
                <a:latin typeface="Sora" panose="020B0604020202020204" charset="0"/>
                <a:ea typeface="Open Sans"/>
                <a:cs typeface="Sora" panose="020B0604020202020204" charset="0"/>
                <a:sym typeface="Open Sans"/>
              </a:endParaRPr>
            </a:p>
          </p:txBody>
        </p:sp>
        <p:pic>
          <p:nvPicPr>
            <p:cNvPr id="35" name="Graphic 34" descr="Medical with solid fill">
              <a:extLst>
                <a:ext uri="{FF2B5EF4-FFF2-40B4-BE49-F238E27FC236}">
                  <a16:creationId xmlns:a16="http://schemas.microsoft.com/office/drawing/2014/main" id="{A2961DBA-5E22-7BB3-9323-879397036B2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4916685" y="3561257"/>
              <a:ext cx="788299" cy="788299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946C012-7B99-BB70-EC1C-216A72447960}"/>
              </a:ext>
            </a:extLst>
          </p:cNvPr>
          <p:cNvGrpSpPr/>
          <p:nvPr/>
        </p:nvGrpSpPr>
        <p:grpSpPr>
          <a:xfrm>
            <a:off x="6486168" y="1939885"/>
            <a:ext cx="1773005" cy="1420283"/>
            <a:chOff x="4416038" y="3168335"/>
            <a:chExt cx="1773005" cy="1594165"/>
          </a:xfrm>
        </p:grpSpPr>
        <p:sp>
          <p:nvSpPr>
            <p:cNvPr id="21" name="Google Shape;155;p23">
              <a:extLst>
                <a:ext uri="{FF2B5EF4-FFF2-40B4-BE49-F238E27FC236}">
                  <a16:creationId xmlns:a16="http://schemas.microsoft.com/office/drawing/2014/main" id="{698A1024-44AE-5CE3-B533-699A0F59FDDE}"/>
                </a:ext>
              </a:extLst>
            </p:cNvPr>
            <p:cNvSpPr/>
            <p:nvPr/>
          </p:nvSpPr>
          <p:spPr>
            <a:xfrm>
              <a:off x="4416038" y="3168335"/>
              <a:ext cx="1773005" cy="1594165"/>
            </a:xfrm>
            <a:prstGeom prst="roundRect">
              <a:avLst>
                <a:gd name="adj" fmla="val 7094"/>
              </a:avLst>
            </a:prstGeom>
            <a:gradFill>
              <a:gsLst>
                <a:gs pos="100000">
                  <a:srgbClr val="083A6B"/>
                </a:gs>
                <a:gs pos="56000">
                  <a:srgbClr val="07325D"/>
                </a:gs>
                <a:gs pos="0">
                  <a:srgbClr val="07325D"/>
                </a:gs>
              </a:gsLst>
              <a:path path="circle">
                <a:fillToRect l="100000" b="100000"/>
              </a:path>
            </a:gra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endParaRPr sz="900" b="1">
                <a:solidFill>
                  <a:srgbClr val="FFFFFF"/>
                </a:solidFill>
                <a:latin typeface="Sora" pitchFamily="2" charset="0"/>
                <a:ea typeface="Open Sans"/>
                <a:cs typeface="Sora" pitchFamily="2" charset="0"/>
                <a:sym typeface="Open Sans"/>
              </a:endParaRPr>
            </a:p>
          </p:txBody>
        </p:sp>
        <p:sp>
          <p:nvSpPr>
            <p:cNvPr id="22" name="Google Shape;157;p23">
              <a:extLst>
                <a:ext uri="{FF2B5EF4-FFF2-40B4-BE49-F238E27FC236}">
                  <a16:creationId xmlns:a16="http://schemas.microsoft.com/office/drawing/2014/main" id="{AA55B853-0A2C-F423-0A6D-F51281500E67}"/>
                </a:ext>
              </a:extLst>
            </p:cNvPr>
            <p:cNvSpPr txBox="1"/>
            <p:nvPr/>
          </p:nvSpPr>
          <p:spPr>
            <a:xfrm>
              <a:off x="4463681" y="4088995"/>
              <a:ext cx="1677716" cy="5613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/>
              <a:r>
                <a:rPr lang="en-US" sz="1400" b="1">
                  <a:solidFill>
                    <a:schemeClr val="bg1"/>
                  </a:solidFill>
                </a:rPr>
                <a:t>Underserved</a:t>
              </a:r>
            </a:p>
            <a:p>
              <a:pPr algn="ctr"/>
              <a:r>
                <a:rPr lang="en-US" sz="1400" b="1">
                  <a:solidFill>
                    <a:schemeClr val="bg1"/>
                  </a:solidFill>
                  <a:latin typeface="Sora" pitchFamily="2" charset="0"/>
                  <a:ea typeface="Open Sans"/>
                  <a:cs typeface="Sora" pitchFamily="2" charset="0"/>
                  <a:sym typeface="Open Sans"/>
                </a:rPr>
                <a:t>Neighborhoods</a:t>
              </a:r>
              <a:endParaRPr lang="en-ID" sz="1400" b="1">
                <a:solidFill>
                  <a:schemeClr val="bg1"/>
                </a:solidFill>
                <a:latin typeface="Sora" pitchFamily="2" charset="0"/>
                <a:ea typeface="Open Sans"/>
                <a:cs typeface="Sora" pitchFamily="2" charset="0"/>
                <a:sym typeface="Open Sans"/>
              </a:endParaRPr>
            </a:p>
          </p:txBody>
        </p:sp>
      </p:grpSp>
      <p:pic>
        <p:nvPicPr>
          <p:cNvPr id="37" name="Graphic 36" descr="House with solid fill">
            <a:extLst>
              <a:ext uri="{FF2B5EF4-FFF2-40B4-BE49-F238E27FC236}">
                <a16:creationId xmlns:a16="http://schemas.microsoft.com/office/drawing/2014/main" id="{2E60C515-C01B-8AC4-CE65-5124CDEE93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78517" y="1989225"/>
            <a:ext cx="788299" cy="788299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948D630D-75F2-5DDA-E1EF-F2EAD2A2494D}"/>
              </a:ext>
            </a:extLst>
          </p:cNvPr>
          <p:cNvGrpSpPr/>
          <p:nvPr/>
        </p:nvGrpSpPr>
        <p:grpSpPr>
          <a:xfrm>
            <a:off x="6486169" y="1973032"/>
            <a:ext cx="1773005" cy="1420283"/>
            <a:chOff x="6486169" y="1973032"/>
            <a:chExt cx="1773005" cy="1420283"/>
          </a:xfrm>
        </p:grpSpPr>
        <p:sp>
          <p:nvSpPr>
            <p:cNvPr id="8" name="Google Shape;155;p23">
              <a:extLst>
                <a:ext uri="{FF2B5EF4-FFF2-40B4-BE49-F238E27FC236}">
                  <a16:creationId xmlns:a16="http://schemas.microsoft.com/office/drawing/2014/main" id="{8959EBD0-88DB-13D1-6692-2D9CB06A0533}"/>
                </a:ext>
              </a:extLst>
            </p:cNvPr>
            <p:cNvSpPr/>
            <p:nvPr/>
          </p:nvSpPr>
          <p:spPr>
            <a:xfrm>
              <a:off x="6486169" y="1973032"/>
              <a:ext cx="1773005" cy="1420283"/>
            </a:xfrm>
            <a:prstGeom prst="roundRect">
              <a:avLst>
                <a:gd name="adj" fmla="val 7094"/>
              </a:avLst>
            </a:prstGeom>
            <a:gradFill>
              <a:gsLst>
                <a:gs pos="100000">
                  <a:srgbClr val="083A6B"/>
                </a:gs>
                <a:gs pos="56000">
                  <a:srgbClr val="07325D"/>
                </a:gs>
                <a:gs pos="0">
                  <a:srgbClr val="07325D"/>
                </a:gs>
              </a:gsLst>
              <a:path path="circle">
                <a:fillToRect l="100000" b="100000"/>
              </a:path>
            </a:gra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endParaRPr sz="900" b="1">
                <a:solidFill>
                  <a:srgbClr val="FFFFFF"/>
                </a:solidFill>
                <a:latin typeface="Sora" pitchFamily="2" charset="0"/>
                <a:ea typeface="Open Sans"/>
                <a:cs typeface="Sora" pitchFamily="2" charset="0"/>
                <a:sym typeface="Open Sans"/>
              </a:endParaRPr>
            </a:p>
          </p:txBody>
        </p:sp>
        <p:sp>
          <p:nvSpPr>
            <p:cNvPr id="10" name="Google Shape;157;p23">
              <a:extLst>
                <a:ext uri="{FF2B5EF4-FFF2-40B4-BE49-F238E27FC236}">
                  <a16:creationId xmlns:a16="http://schemas.microsoft.com/office/drawing/2014/main" id="{7B1C5D89-3D8E-E0A9-3AB4-1BB116B3B3EB}"/>
                </a:ext>
              </a:extLst>
            </p:cNvPr>
            <p:cNvSpPr txBox="1"/>
            <p:nvPr/>
          </p:nvSpPr>
          <p:spPr>
            <a:xfrm>
              <a:off x="6533812" y="2793272"/>
              <a:ext cx="1677716" cy="5001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/>
              <a:r>
                <a:rPr lang="en-US" sz="1400" b="1">
                  <a:solidFill>
                    <a:schemeClr val="bg1"/>
                  </a:solidFill>
                </a:rPr>
                <a:t>Underserved</a:t>
              </a:r>
            </a:p>
            <a:p>
              <a:pPr algn="ctr"/>
              <a:r>
                <a:rPr lang="en-US" sz="1400" b="1">
                  <a:solidFill>
                    <a:schemeClr val="bg1"/>
                  </a:solidFill>
                  <a:latin typeface="Sora" pitchFamily="2" charset="0"/>
                  <a:ea typeface="Open Sans"/>
                  <a:cs typeface="Sora" pitchFamily="2" charset="0"/>
                  <a:sym typeface="Open Sans"/>
                </a:rPr>
                <a:t>Neighborhoods</a:t>
              </a:r>
              <a:endParaRPr lang="en-ID" sz="1400" b="1">
                <a:solidFill>
                  <a:schemeClr val="bg1"/>
                </a:solidFill>
                <a:latin typeface="Sora" pitchFamily="2" charset="0"/>
                <a:ea typeface="Open Sans"/>
                <a:cs typeface="Sora" pitchFamily="2" charset="0"/>
                <a:sym typeface="Open Sans"/>
              </a:endParaRPr>
            </a:p>
          </p:txBody>
        </p:sp>
        <p:pic>
          <p:nvPicPr>
            <p:cNvPr id="11" name="Graphic 10" descr="House with solid fill">
              <a:extLst>
                <a:ext uri="{FF2B5EF4-FFF2-40B4-BE49-F238E27FC236}">
                  <a16:creationId xmlns:a16="http://schemas.microsoft.com/office/drawing/2014/main" id="{8CE66572-B658-459B-2F1D-0BCCDCD53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978518" y="2022372"/>
              <a:ext cx="788299" cy="788299"/>
            </a:xfrm>
            <a:prstGeom prst="rect">
              <a:avLst/>
            </a:prstGeom>
          </p:spPr>
        </p:pic>
      </p:grpSp>
      <p:sp>
        <p:nvSpPr>
          <p:cNvPr id="17" name="Graphic 35" descr="Construction Barricade with solid fill">
            <a:extLst>
              <a:ext uri="{FF2B5EF4-FFF2-40B4-BE49-F238E27FC236}">
                <a16:creationId xmlns:a16="http://schemas.microsoft.com/office/drawing/2014/main" id="{C19F17B8-8663-F387-122B-A92BBFAAC05D}"/>
              </a:ext>
            </a:extLst>
          </p:cNvPr>
          <p:cNvSpPr/>
          <p:nvPr/>
        </p:nvSpPr>
        <p:spPr>
          <a:xfrm>
            <a:off x="7044209" y="3691262"/>
            <a:ext cx="656915" cy="607647"/>
          </a:xfrm>
          <a:custGeom>
            <a:avLst/>
            <a:gdLst>
              <a:gd name="csX0" fmla="*/ 632282 w 656915"/>
              <a:gd name="csY0" fmla="*/ 205286 h 607647"/>
              <a:gd name="csX1" fmla="*/ 656916 w 656915"/>
              <a:gd name="csY1" fmla="*/ 180652 h 607647"/>
              <a:gd name="csX2" fmla="*/ 656916 w 656915"/>
              <a:gd name="csY2" fmla="*/ 98537 h 607647"/>
              <a:gd name="csX3" fmla="*/ 632282 w 656915"/>
              <a:gd name="csY3" fmla="*/ 73903 h 607647"/>
              <a:gd name="csX4" fmla="*/ 574801 w 656915"/>
              <a:gd name="csY4" fmla="*/ 73903 h 607647"/>
              <a:gd name="csX5" fmla="*/ 574801 w 656915"/>
              <a:gd name="csY5" fmla="*/ 32846 h 607647"/>
              <a:gd name="csX6" fmla="*/ 541956 w 656915"/>
              <a:gd name="csY6" fmla="*/ 0 h 607647"/>
              <a:gd name="csX7" fmla="*/ 509110 w 656915"/>
              <a:gd name="csY7" fmla="*/ 32846 h 607647"/>
              <a:gd name="csX8" fmla="*/ 509110 w 656915"/>
              <a:gd name="csY8" fmla="*/ 73903 h 607647"/>
              <a:gd name="csX9" fmla="*/ 147806 w 656915"/>
              <a:gd name="csY9" fmla="*/ 73903 h 607647"/>
              <a:gd name="csX10" fmla="*/ 147806 w 656915"/>
              <a:gd name="csY10" fmla="*/ 32846 h 607647"/>
              <a:gd name="csX11" fmla="*/ 114960 w 656915"/>
              <a:gd name="csY11" fmla="*/ 0 h 607647"/>
              <a:gd name="csX12" fmla="*/ 82114 w 656915"/>
              <a:gd name="csY12" fmla="*/ 32846 h 607647"/>
              <a:gd name="csX13" fmla="*/ 82114 w 656915"/>
              <a:gd name="csY13" fmla="*/ 73903 h 607647"/>
              <a:gd name="csX14" fmla="*/ 24634 w 656915"/>
              <a:gd name="csY14" fmla="*/ 73903 h 607647"/>
              <a:gd name="csX15" fmla="*/ 0 w 656915"/>
              <a:gd name="csY15" fmla="*/ 98537 h 607647"/>
              <a:gd name="csX16" fmla="*/ 0 w 656915"/>
              <a:gd name="csY16" fmla="*/ 180652 h 607647"/>
              <a:gd name="csX17" fmla="*/ 24634 w 656915"/>
              <a:gd name="csY17" fmla="*/ 205286 h 607647"/>
              <a:gd name="csX18" fmla="*/ 82114 w 656915"/>
              <a:gd name="csY18" fmla="*/ 205286 h 607647"/>
              <a:gd name="csX19" fmla="*/ 82114 w 656915"/>
              <a:gd name="csY19" fmla="*/ 287401 h 607647"/>
              <a:gd name="csX20" fmla="*/ 24634 w 656915"/>
              <a:gd name="csY20" fmla="*/ 287401 h 607647"/>
              <a:gd name="csX21" fmla="*/ 0 w 656915"/>
              <a:gd name="csY21" fmla="*/ 312035 h 607647"/>
              <a:gd name="csX22" fmla="*/ 0 w 656915"/>
              <a:gd name="csY22" fmla="*/ 394150 h 607647"/>
              <a:gd name="csX23" fmla="*/ 24634 w 656915"/>
              <a:gd name="csY23" fmla="*/ 418784 h 607647"/>
              <a:gd name="csX24" fmla="*/ 82114 w 656915"/>
              <a:gd name="csY24" fmla="*/ 418784 h 607647"/>
              <a:gd name="csX25" fmla="*/ 82114 w 656915"/>
              <a:gd name="csY25" fmla="*/ 559536 h 607647"/>
              <a:gd name="csX26" fmla="*/ 57480 w 656915"/>
              <a:gd name="csY26" fmla="*/ 591224 h 607647"/>
              <a:gd name="csX27" fmla="*/ 57480 w 656915"/>
              <a:gd name="csY27" fmla="*/ 607647 h 607647"/>
              <a:gd name="csX28" fmla="*/ 172440 w 656915"/>
              <a:gd name="csY28" fmla="*/ 607647 h 607647"/>
              <a:gd name="csX29" fmla="*/ 172440 w 656915"/>
              <a:gd name="csY29" fmla="*/ 591224 h 607647"/>
              <a:gd name="csX30" fmla="*/ 147806 w 656915"/>
              <a:gd name="csY30" fmla="*/ 559536 h 607647"/>
              <a:gd name="csX31" fmla="*/ 147806 w 656915"/>
              <a:gd name="csY31" fmla="*/ 418784 h 607647"/>
              <a:gd name="csX32" fmla="*/ 509110 w 656915"/>
              <a:gd name="csY32" fmla="*/ 418784 h 607647"/>
              <a:gd name="csX33" fmla="*/ 509110 w 656915"/>
              <a:gd name="csY33" fmla="*/ 559536 h 607647"/>
              <a:gd name="csX34" fmla="*/ 484475 w 656915"/>
              <a:gd name="csY34" fmla="*/ 591224 h 607647"/>
              <a:gd name="csX35" fmla="*/ 484475 w 656915"/>
              <a:gd name="csY35" fmla="*/ 607647 h 607647"/>
              <a:gd name="csX36" fmla="*/ 599436 w 656915"/>
              <a:gd name="csY36" fmla="*/ 607647 h 607647"/>
              <a:gd name="csX37" fmla="*/ 599436 w 656915"/>
              <a:gd name="csY37" fmla="*/ 591224 h 607647"/>
              <a:gd name="csX38" fmla="*/ 574801 w 656915"/>
              <a:gd name="csY38" fmla="*/ 559536 h 607647"/>
              <a:gd name="csX39" fmla="*/ 574801 w 656915"/>
              <a:gd name="csY39" fmla="*/ 418784 h 607647"/>
              <a:gd name="csX40" fmla="*/ 632282 w 656915"/>
              <a:gd name="csY40" fmla="*/ 418784 h 607647"/>
              <a:gd name="csX41" fmla="*/ 656916 w 656915"/>
              <a:gd name="csY41" fmla="*/ 394150 h 607647"/>
              <a:gd name="csX42" fmla="*/ 656916 w 656915"/>
              <a:gd name="csY42" fmla="*/ 312035 h 607647"/>
              <a:gd name="csX43" fmla="*/ 632282 w 656915"/>
              <a:gd name="csY43" fmla="*/ 287401 h 607647"/>
              <a:gd name="csX44" fmla="*/ 574801 w 656915"/>
              <a:gd name="csY44" fmla="*/ 287401 h 607647"/>
              <a:gd name="csX45" fmla="*/ 574801 w 656915"/>
              <a:gd name="csY45" fmla="*/ 205286 h 607647"/>
              <a:gd name="csX46" fmla="*/ 573685 w 656915"/>
              <a:gd name="csY46" fmla="*/ 172440 h 607647"/>
              <a:gd name="csX47" fmla="*/ 507993 w 656915"/>
              <a:gd name="csY47" fmla="*/ 106749 h 607647"/>
              <a:gd name="csX48" fmla="*/ 577659 w 656915"/>
              <a:gd name="csY48" fmla="*/ 106749 h 607647"/>
              <a:gd name="csX49" fmla="*/ 624070 w 656915"/>
              <a:gd name="csY49" fmla="*/ 153152 h 607647"/>
              <a:gd name="csX50" fmla="*/ 624070 w 656915"/>
              <a:gd name="csY50" fmla="*/ 172440 h 607647"/>
              <a:gd name="csX51" fmla="*/ 410277 w 656915"/>
              <a:gd name="csY51" fmla="*/ 172440 h 607647"/>
              <a:gd name="csX52" fmla="*/ 344585 w 656915"/>
              <a:gd name="csY52" fmla="*/ 106749 h 607647"/>
              <a:gd name="csX53" fmla="*/ 414251 w 656915"/>
              <a:gd name="csY53" fmla="*/ 106749 h 607647"/>
              <a:gd name="csX54" fmla="*/ 479943 w 656915"/>
              <a:gd name="csY54" fmla="*/ 172440 h 607647"/>
              <a:gd name="csX55" fmla="*/ 243125 w 656915"/>
              <a:gd name="csY55" fmla="*/ 172440 h 607647"/>
              <a:gd name="csX56" fmla="*/ 177433 w 656915"/>
              <a:gd name="csY56" fmla="*/ 106749 h 607647"/>
              <a:gd name="csX57" fmla="*/ 247107 w 656915"/>
              <a:gd name="csY57" fmla="*/ 106749 h 607647"/>
              <a:gd name="csX58" fmla="*/ 312799 w 656915"/>
              <a:gd name="csY58" fmla="*/ 172440 h 607647"/>
              <a:gd name="csX59" fmla="*/ 84102 w 656915"/>
              <a:gd name="csY59" fmla="*/ 106749 h 607647"/>
              <a:gd name="csX60" fmla="*/ 149793 w 656915"/>
              <a:gd name="csY60" fmla="*/ 172440 h 607647"/>
              <a:gd name="csX61" fmla="*/ 80127 w 656915"/>
              <a:gd name="csY61" fmla="*/ 172440 h 607647"/>
              <a:gd name="csX62" fmla="*/ 32846 w 656915"/>
              <a:gd name="csY62" fmla="*/ 125159 h 607647"/>
              <a:gd name="csX63" fmla="*/ 32846 w 656915"/>
              <a:gd name="csY63" fmla="*/ 106749 h 607647"/>
              <a:gd name="csX64" fmla="*/ 414202 w 656915"/>
              <a:gd name="csY64" fmla="*/ 320246 h 607647"/>
              <a:gd name="csX65" fmla="*/ 479893 w 656915"/>
              <a:gd name="csY65" fmla="*/ 385938 h 607647"/>
              <a:gd name="csX66" fmla="*/ 410244 w 656915"/>
              <a:gd name="csY66" fmla="*/ 385938 h 607647"/>
              <a:gd name="csX67" fmla="*/ 344552 w 656915"/>
              <a:gd name="csY67" fmla="*/ 320246 h 607647"/>
              <a:gd name="csX68" fmla="*/ 247107 w 656915"/>
              <a:gd name="csY68" fmla="*/ 320246 h 607647"/>
              <a:gd name="csX69" fmla="*/ 312799 w 656915"/>
              <a:gd name="csY69" fmla="*/ 385938 h 607647"/>
              <a:gd name="csX70" fmla="*/ 243125 w 656915"/>
              <a:gd name="csY70" fmla="*/ 385938 h 607647"/>
              <a:gd name="csX71" fmla="*/ 177433 w 656915"/>
              <a:gd name="csY71" fmla="*/ 320246 h 607647"/>
              <a:gd name="csX72" fmla="*/ 84102 w 656915"/>
              <a:gd name="csY72" fmla="*/ 320246 h 607647"/>
              <a:gd name="csX73" fmla="*/ 149793 w 656915"/>
              <a:gd name="csY73" fmla="*/ 385938 h 607647"/>
              <a:gd name="csX74" fmla="*/ 80127 w 656915"/>
              <a:gd name="csY74" fmla="*/ 385938 h 607647"/>
              <a:gd name="csX75" fmla="*/ 32846 w 656915"/>
              <a:gd name="csY75" fmla="*/ 338657 h 607647"/>
              <a:gd name="csX76" fmla="*/ 32846 w 656915"/>
              <a:gd name="csY76" fmla="*/ 320246 h 607647"/>
              <a:gd name="csX77" fmla="*/ 573685 w 656915"/>
              <a:gd name="csY77" fmla="*/ 385938 h 607647"/>
              <a:gd name="csX78" fmla="*/ 507993 w 656915"/>
              <a:gd name="csY78" fmla="*/ 320246 h 607647"/>
              <a:gd name="csX79" fmla="*/ 577659 w 656915"/>
              <a:gd name="csY79" fmla="*/ 320246 h 607647"/>
              <a:gd name="csX80" fmla="*/ 624070 w 656915"/>
              <a:gd name="csY80" fmla="*/ 366649 h 607647"/>
              <a:gd name="csX81" fmla="*/ 624070 w 656915"/>
              <a:gd name="csY81" fmla="*/ 385938 h 607647"/>
              <a:gd name="csX82" fmla="*/ 509110 w 656915"/>
              <a:gd name="csY82" fmla="*/ 287401 h 607647"/>
              <a:gd name="csX83" fmla="*/ 147806 w 656915"/>
              <a:gd name="csY83" fmla="*/ 287401 h 607647"/>
              <a:gd name="csX84" fmla="*/ 147806 w 656915"/>
              <a:gd name="csY84" fmla="*/ 205286 h 607647"/>
              <a:gd name="csX85" fmla="*/ 509110 w 656915"/>
              <a:gd name="csY85" fmla="*/ 205286 h 60764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  <a:cxn ang="0">
                <a:pos x="csX67" y="csY67"/>
              </a:cxn>
              <a:cxn ang="0">
                <a:pos x="csX68" y="csY68"/>
              </a:cxn>
              <a:cxn ang="0">
                <a:pos x="csX69" y="csY69"/>
              </a:cxn>
              <a:cxn ang="0">
                <a:pos x="csX70" y="csY70"/>
              </a:cxn>
              <a:cxn ang="0">
                <a:pos x="csX71" y="csY71"/>
              </a:cxn>
              <a:cxn ang="0">
                <a:pos x="csX72" y="csY72"/>
              </a:cxn>
              <a:cxn ang="0">
                <a:pos x="csX73" y="csY73"/>
              </a:cxn>
              <a:cxn ang="0">
                <a:pos x="csX74" y="csY74"/>
              </a:cxn>
              <a:cxn ang="0">
                <a:pos x="csX75" y="csY75"/>
              </a:cxn>
              <a:cxn ang="0">
                <a:pos x="csX76" y="csY76"/>
              </a:cxn>
              <a:cxn ang="0">
                <a:pos x="csX77" y="csY77"/>
              </a:cxn>
              <a:cxn ang="0">
                <a:pos x="csX78" y="csY78"/>
              </a:cxn>
              <a:cxn ang="0">
                <a:pos x="csX79" y="csY79"/>
              </a:cxn>
              <a:cxn ang="0">
                <a:pos x="csX80" y="csY80"/>
              </a:cxn>
              <a:cxn ang="0">
                <a:pos x="csX81" y="csY81"/>
              </a:cxn>
              <a:cxn ang="0">
                <a:pos x="csX82" y="csY82"/>
              </a:cxn>
              <a:cxn ang="0">
                <a:pos x="csX83" y="csY83"/>
              </a:cxn>
              <a:cxn ang="0">
                <a:pos x="csX84" y="csY84"/>
              </a:cxn>
              <a:cxn ang="0">
                <a:pos x="csX85" y="csY85"/>
              </a:cxn>
            </a:cxnLst>
            <a:rect l="l" t="t" r="r" b="b"/>
            <a:pathLst>
              <a:path w="656915" h="607647">
                <a:moveTo>
                  <a:pt x="632282" y="205286"/>
                </a:moveTo>
                <a:cubicBezTo>
                  <a:pt x="645887" y="205286"/>
                  <a:pt x="656916" y="194257"/>
                  <a:pt x="656916" y="180652"/>
                </a:cubicBezTo>
                <a:lnTo>
                  <a:pt x="656916" y="98537"/>
                </a:lnTo>
                <a:cubicBezTo>
                  <a:pt x="656916" y="84932"/>
                  <a:pt x="645887" y="73903"/>
                  <a:pt x="632282" y="73903"/>
                </a:cubicBezTo>
                <a:lnTo>
                  <a:pt x="574801" y="73903"/>
                </a:lnTo>
                <a:lnTo>
                  <a:pt x="574801" y="32846"/>
                </a:lnTo>
                <a:cubicBezTo>
                  <a:pt x="574801" y="14706"/>
                  <a:pt x="560095" y="0"/>
                  <a:pt x="541956" y="0"/>
                </a:cubicBezTo>
                <a:cubicBezTo>
                  <a:pt x="523816" y="0"/>
                  <a:pt x="509110" y="14706"/>
                  <a:pt x="509110" y="32846"/>
                </a:cubicBezTo>
                <a:lnTo>
                  <a:pt x="509110" y="73903"/>
                </a:lnTo>
                <a:lnTo>
                  <a:pt x="147806" y="73903"/>
                </a:lnTo>
                <a:lnTo>
                  <a:pt x="147806" y="32846"/>
                </a:lnTo>
                <a:cubicBezTo>
                  <a:pt x="147806" y="14706"/>
                  <a:pt x="133100" y="0"/>
                  <a:pt x="114960" y="0"/>
                </a:cubicBezTo>
                <a:cubicBezTo>
                  <a:pt x="96820" y="0"/>
                  <a:pt x="82114" y="14706"/>
                  <a:pt x="82114" y="32846"/>
                </a:cubicBezTo>
                <a:lnTo>
                  <a:pt x="82114" y="73903"/>
                </a:lnTo>
                <a:lnTo>
                  <a:pt x="24634" y="73903"/>
                </a:lnTo>
                <a:cubicBezTo>
                  <a:pt x="11029" y="73903"/>
                  <a:pt x="0" y="84932"/>
                  <a:pt x="0" y="98537"/>
                </a:cubicBezTo>
                <a:lnTo>
                  <a:pt x="0" y="180652"/>
                </a:lnTo>
                <a:cubicBezTo>
                  <a:pt x="0" y="194257"/>
                  <a:pt x="11029" y="205286"/>
                  <a:pt x="24634" y="205286"/>
                </a:cubicBezTo>
                <a:lnTo>
                  <a:pt x="82114" y="205286"/>
                </a:lnTo>
                <a:lnTo>
                  <a:pt x="82114" y="287401"/>
                </a:lnTo>
                <a:lnTo>
                  <a:pt x="24634" y="287401"/>
                </a:lnTo>
                <a:cubicBezTo>
                  <a:pt x="11029" y="287401"/>
                  <a:pt x="0" y="298430"/>
                  <a:pt x="0" y="312035"/>
                </a:cubicBezTo>
                <a:lnTo>
                  <a:pt x="0" y="394150"/>
                </a:lnTo>
                <a:cubicBezTo>
                  <a:pt x="0" y="407755"/>
                  <a:pt x="11029" y="418784"/>
                  <a:pt x="24634" y="418784"/>
                </a:cubicBezTo>
                <a:lnTo>
                  <a:pt x="82114" y="418784"/>
                </a:lnTo>
                <a:lnTo>
                  <a:pt x="82114" y="559536"/>
                </a:lnTo>
                <a:cubicBezTo>
                  <a:pt x="67639" y="563247"/>
                  <a:pt x="57506" y="576280"/>
                  <a:pt x="57480" y="591224"/>
                </a:cubicBezTo>
                <a:lnTo>
                  <a:pt x="57480" y="607647"/>
                </a:lnTo>
                <a:lnTo>
                  <a:pt x="172440" y="607647"/>
                </a:lnTo>
                <a:lnTo>
                  <a:pt x="172440" y="591224"/>
                </a:lnTo>
                <a:cubicBezTo>
                  <a:pt x="172414" y="576280"/>
                  <a:pt x="162282" y="563247"/>
                  <a:pt x="147806" y="559536"/>
                </a:cubicBezTo>
                <a:lnTo>
                  <a:pt x="147806" y="418784"/>
                </a:lnTo>
                <a:lnTo>
                  <a:pt x="509110" y="418784"/>
                </a:lnTo>
                <a:lnTo>
                  <a:pt x="509110" y="559536"/>
                </a:lnTo>
                <a:cubicBezTo>
                  <a:pt x="494634" y="563247"/>
                  <a:pt x="484502" y="576280"/>
                  <a:pt x="484475" y="591224"/>
                </a:cubicBezTo>
                <a:lnTo>
                  <a:pt x="484475" y="607647"/>
                </a:lnTo>
                <a:lnTo>
                  <a:pt x="599436" y="607647"/>
                </a:lnTo>
                <a:lnTo>
                  <a:pt x="599436" y="591224"/>
                </a:lnTo>
                <a:cubicBezTo>
                  <a:pt x="599409" y="576280"/>
                  <a:pt x="589277" y="563247"/>
                  <a:pt x="574801" y="559536"/>
                </a:cubicBezTo>
                <a:lnTo>
                  <a:pt x="574801" y="418784"/>
                </a:lnTo>
                <a:lnTo>
                  <a:pt x="632282" y="418784"/>
                </a:lnTo>
                <a:cubicBezTo>
                  <a:pt x="645887" y="418784"/>
                  <a:pt x="656916" y="407755"/>
                  <a:pt x="656916" y="394150"/>
                </a:cubicBezTo>
                <a:lnTo>
                  <a:pt x="656916" y="312035"/>
                </a:lnTo>
                <a:cubicBezTo>
                  <a:pt x="656916" y="298430"/>
                  <a:pt x="645887" y="287401"/>
                  <a:pt x="632282" y="287401"/>
                </a:cubicBezTo>
                <a:lnTo>
                  <a:pt x="574801" y="287401"/>
                </a:lnTo>
                <a:lnTo>
                  <a:pt x="574801" y="205286"/>
                </a:lnTo>
                <a:close/>
                <a:moveTo>
                  <a:pt x="573685" y="172440"/>
                </a:moveTo>
                <a:lnTo>
                  <a:pt x="507993" y="106749"/>
                </a:lnTo>
                <a:lnTo>
                  <a:pt x="577659" y="106749"/>
                </a:lnTo>
                <a:lnTo>
                  <a:pt x="624070" y="153152"/>
                </a:lnTo>
                <a:lnTo>
                  <a:pt x="624070" y="172440"/>
                </a:lnTo>
                <a:close/>
                <a:moveTo>
                  <a:pt x="410277" y="172440"/>
                </a:moveTo>
                <a:lnTo>
                  <a:pt x="344585" y="106749"/>
                </a:lnTo>
                <a:lnTo>
                  <a:pt x="414251" y="106749"/>
                </a:lnTo>
                <a:lnTo>
                  <a:pt x="479943" y="172440"/>
                </a:lnTo>
                <a:close/>
                <a:moveTo>
                  <a:pt x="243125" y="172440"/>
                </a:moveTo>
                <a:lnTo>
                  <a:pt x="177433" y="106749"/>
                </a:lnTo>
                <a:lnTo>
                  <a:pt x="247107" y="106749"/>
                </a:lnTo>
                <a:lnTo>
                  <a:pt x="312799" y="172440"/>
                </a:lnTo>
                <a:close/>
                <a:moveTo>
                  <a:pt x="84102" y="106749"/>
                </a:moveTo>
                <a:lnTo>
                  <a:pt x="149793" y="172440"/>
                </a:lnTo>
                <a:lnTo>
                  <a:pt x="80127" y="172440"/>
                </a:lnTo>
                <a:lnTo>
                  <a:pt x="32846" y="125159"/>
                </a:lnTo>
                <a:lnTo>
                  <a:pt x="32846" y="106749"/>
                </a:lnTo>
                <a:close/>
                <a:moveTo>
                  <a:pt x="414202" y="320246"/>
                </a:moveTo>
                <a:lnTo>
                  <a:pt x="479893" y="385938"/>
                </a:lnTo>
                <a:lnTo>
                  <a:pt x="410244" y="385938"/>
                </a:lnTo>
                <a:lnTo>
                  <a:pt x="344552" y="320246"/>
                </a:lnTo>
                <a:close/>
                <a:moveTo>
                  <a:pt x="247107" y="320246"/>
                </a:moveTo>
                <a:lnTo>
                  <a:pt x="312799" y="385938"/>
                </a:lnTo>
                <a:lnTo>
                  <a:pt x="243125" y="385938"/>
                </a:lnTo>
                <a:lnTo>
                  <a:pt x="177433" y="320246"/>
                </a:lnTo>
                <a:close/>
                <a:moveTo>
                  <a:pt x="84102" y="320246"/>
                </a:moveTo>
                <a:lnTo>
                  <a:pt x="149793" y="385938"/>
                </a:lnTo>
                <a:lnTo>
                  <a:pt x="80127" y="385938"/>
                </a:lnTo>
                <a:lnTo>
                  <a:pt x="32846" y="338657"/>
                </a:lnTo>
                <a:lnTo>
                  <a:pt x="32846" y="320246"/>
                </a:lnTo>
                <a:close/>
                <a:moveTo>
                  <a:pt x="573685" y="385938"/>
                </a:moveTo>
                <a:lnTo>
                  <a:pt x="507993" y="320246"/>
                </a:lnTo>
                <a:lnTo>
                  <a:pt x="577659" y="320246"/>
                </a:lnTo>
                <a:lnTo>
                  <a:pt x="624070" y="366649"/>
                </a:lnTo>
                <a:lnTo>
                  <a:pt x="624070" y="385938"/>
                </a:lnTo>
                <a:close/>
                <a:moveTo>
                  <a:pt x="509110" y="287401"/>
                </a:moveTo>
                <a:lnTo>
                  <a:pt x="147806" y="287401"/>
                </a:lnTo>
                <a:lnTo>
                  <a:pt x="147806" y="205286"/>
                </a:lnTo>
                <a:lnTo>
                  <a:pt x="509110" y="205286"/>
                </a:lnTo>
                <a:close/>
              </a:path>
            </a:pathLst>
          </a:custGeom>
          <a:solidFill>
            <a:srgbClr val="3ABFE0"/>
          </a:solidFill>
          <a:ln w="8136" cap="flat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BA6321C-B5D2-464F-4BDF-96B5AC12ABF7}"/>
              </a:ext>
            </a:extLst>
          </p:cNvPr>
          <p:cNvGrpSpPr/>
          <p:nvPr/>
        </p:nvGrpSpPr>
        <p:grpSpPr>
          <a:xfrm>
            <a:off x="6552140" y="3548424"/>
            <a:ext cx="1707033" cy="1383957"/>
            <a:chOff x="4416038" y="3168335"/>
            <a:chExt cx="1773005" cy="1594165"/>
          </a:xfrm>
        </p:grpSpPr>
        <p:sp>
          <p:nvSpPr>
            <p:cNvPr id="19" name="Google Shape;155;p23">
              <a:extLst>
                <a:ext uri="{FF2B5EF4-FFF2-40B4-BE49-F238E27FC236}">
                  <a16:creationId xmlns:a16="http://schemas.microsoft.com/office/drawing/2014/main" id="{EE453CDC-29AF-89D1-1994-179F389A4681}"/>
                </a:ext>
              </a:extLst>
            </p:cNvPr>
            <p:cNvSpPr/>
            <p:nvPr/>
          </p:nvSpPr>
          <p:spPr>
            <a:xfrm>
              <a:off x="4416038" y="3168335"/>
              <a:ext cx="1773005" cy="1594165"/>
            </a:xfrm>
            <a:prstGeom prst="roundRect">
              <a:avLst>
                <a:gd name="adj" fmla="val 7094"/>
              </a:avLst>
            </a:prstGeom>
            <a:gradFill>
              <a:gsLst>
                <a:gs pos="100000">
                  <a:srgbClr val="083A6B"/>
                </a:gs>
                <a:gs pos="56000">
                  <a:srgbClr val="07325D"/>
                </a:gs>
                <a:gs pos="0">
                  <a:srgbClr val="07325D"/>
                </a:gs>
              </a:gsLst>
              <a:path path="circle">
                <a:fillToRect l="100000" b="100000"/>
              </a:path>
            </a:gra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endParaRPr sz="900" b="1">
                <a:solidFill>
                  <a:srgbClr val="FFFFFF"/>
                </a:solidFill>
                <a:latin typeface="Sora" pitchFamily="2" charset="0"/>
                <a:ea typeface="Open Sans"/>
                <a:cs typeface="Sora" pitchFamily="2" charset="0"/>
                <a:sym typeface="Open Sans"/>
              </a:endParaRPr>
            </a:p>
          </p:txBody>
        </p:sp>
        <p:sp>
          <p:nvSpPr>
            <p:cNvPr id="23" name="Google Shape;157;p23">
              <a:extLst>
                <a:ext uri="{FF2B5EF4-FFF2-40B4-BE49-F238E27FC236}">
                  <a16:creationId xmlns:a16="http://schemas.microsoft.com/office/drawing/2014/main" id="{8EAB812D-43DB-06E9-E688-59D7C0EF7D6C}"/>
                </a:ext>
              </a:extLst>
            </p:cNvPr>
            <p:cNvSpPr txBox="1"/>
            <p:nvPr/>
          </p:nvSpPr>
          <p:spPr>
            <a:xfrm>
              <a:off x="4595876" y="4203045"/>
              <a:ext cx="1474281" cy="319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Sora" panose="020B0604020202020204" charset="0"/>
                  <a:cs typeface="Sora" panose="020B0604020202020204" charset="0"/>
                </a:rPr>
                <a:t>Infrastructure</a:t>
              </a:r>
              <a:endParaRPr lang="en-ID" sz="1400" b="1" dirty="0">
                <a:solidFill>
                  <a:schemeClr val="bg1"/>
                </a:solidFill>
                <a:latin typeface="Sora" panose="020B0604020202020204" charset="0"/>
                <a:ea typeface="Open Sans"/>
                <a:cs typeface="Sora" panose="020B0604020202020204" charset="0"/>
                <a:sym typeface="Open Sans"/>
              </a:endParaRPr>
            </a:p>
          </p:txBody>
        </p:sp>
      </p:grpSp>
      <p:sp>
        <p:nvSpPr>
          <p:cNvPr id="27" name="Graphic 35" descr="Construction Barricade with solid fill">
            <a:extLst>
              <a:ext uri="{FF2B5EF4-FFF2-40B4-BE49-F238E27FC236}">
                <a16:creationId xmlns:a16="http://schemas.microsoft.com/office/drawing/2014/main" id="{9B6A4ABA-FA83-9BC1-A680-ED8E875561E2}"/>
              </a:ext>
            </a:extLst>
          </p:cNvPr>
          <p:cNvSpPr/>
          <p:nvPr/>
        </p:nvSpPr>
        <p:spPr>
          <a:xfrm>
            <a:off x="7089417" y="3716981"/>
            <a:ext cx="632472" cy="592105"/>
          </a:xfrm>
          <a:custGeom>
            <a:avLst/>
            <a:gdLst>
              <a:gd name="csX0" fmla="*/ 632282 w 656915"/>
              <a:gd name="csY0" fmla="*/ 205286 h 607647"/>
              <a:gd name="csX1" fmla="*/ 656916 w 656915"/>
              <a:gd name="csY1" fmla="*/ 180652 h 607647"/>
              <a:gd name="csX2" fmla="*/ 656916 w 656915"/>
              <a:gd name="csY2" fmla="*/ 98537 h 607647"/>
              <a:gd name="csX3" fmla="*/ 632282 w 656915"/>
              <a:gd name="csY3" fmla="*/ 73903 h 607647"/>
              <a:gd name="csX4" fmla="*/ 574801 w 656915"/>
              <a:gd name="csY4" fmla="*/ 73903 h 607647"/>
              <a:gd name="csX5" fmla="*/ 574801 w 656915"/>
              <a:gd name="csY5" fmla="*/ 32846 h 607647"/>
              <a:gd name="csX6" fmla="*/ 541956 w 656915"/>
              <a:gd name="csY6" fmla="*/ 0 h 607647"/>
              <a:gd name="csX7" fmla="*/ 509110 w 656915"/>
              <a:gd name="csY7" fmla="*/ 32846 h 607647"/>
              <a:gd name="csX8" fmla="*/ 509110 w 656915"/>
              <a:gd name="csY8" fmla="*/ 73903 h 607647"/>
              <a:gd name="csX9" fmla="*/ 147806 w 656915"/>
              <a:gd name="csY9" fmla="*/ 73903 h 607647"/>
              <a:gd name="csX10" fmla="*/ 147806 w 656915"/>
              <a:gd name="csY10" fmla="*/ 32846 h 607647"/>
              <a:gd name="csX11" fmla="*/ 114960 w 656915"/>
              <a:gd name="csY11" fmla="*/ 0 h 607647"/>
              <a:gd name="csX12" fmla="*/ 82114 w 656915"/>
              <a:gd name="csY12" fmla="*/ 32846 h 607647"/>
              <a:gd name="csX13" fmla="*/ 82114 w 656915"/>
              <a:gd name="csY13" fmla="*/ 73903 h 607647"/>
              <a:gd name="csX14" fmla="*/ 24634 w 656915"/>
              <a:gd name="csY14" fmla="*/ 73903 h 607647"/>
              <a:gd name="csX15" fmla="*/ 0 w 656915"/>
              <a:gd name="csY15" fmla="*/ 98537 h 607647"/>
              <a:gd name="csX16" fmla="*/ 0 w 656915"/>
              <a:gd name="csY16" fmla="*/ 180652 h 607647"/>
              <a:gd name="csX17" fmla="*/ 24634 w 656915"/>
              <a:gd name="csY17" fmla="*/ 205286 h 607647"/>
              <a:gd name="csX18" fmla="*/ 82114 w 656915"/>
              <a:gd name="csY18" fmla="*/ 205286 h 607647"/>
              <a:gd name="csX19" fmla="*/ 82114 w 656915"/>
              <a:gd name="csY19" fmla="*/ 287401 h 607647"/>
              <a:gd name="csX20" fmla="*/ 24634 w 656915"/>
              <a:gd name="csY20" fmla="*/ 287401 h 607647"/>
              <a:gd name="csX21" fmla="*/ 0 w 656915"/>
              <a:gd name="csY21" fmla="*/ 312035 h 607647"/>
              <a:gd name="csX22" fmla="*/ 0 w 656915"/>
              <a:gd name="csY22" fmla="*/ 394150 h 607647"/>
              <a:gd name="csX23" fmla="*/ 24634 w 656915"/>
              <a:gd name="csY23" fmla="*/ 418784 h 607647"/>
              <a:gd name="csX24" fmla="*/ 82114 w 656915"/>
              <a:gd name="csY24" fmla="*/ 418784 h 607647"/>
              <a:gd name="csX25" fmla="*/ 82114 w 656915"/>
              <a:gd name="csY25" fmla="*/ 559536 h 607647"/>
              <a:gd name="csX26" fmla="*/ 57480 w 656915"/>
              <a:gd name="csY26" fmla="*/ 591224 h 607647"/>
              <a:gd name="csX27" fmla="*/ 57480 w 656915"/>
              <a:gd name="csY27" fmla="*/ 607647 h 607647"/>
              <a:gd name="csX28" fmla="*/ 172440 w 656915"/>
              <a:gd name="csY28" fmla="*/ 607647 h 607647"/>
              <a:gd name="csX29" fmla="*/ 172440 w 656915"/>
              <a:gd name="csY29" fmla="*/ 591224 h 607647"/>
              <a:gd name="csX30" fmla="*/ 147806 w 656915"/>
              <a:gd name="csY30" fmla="*/ 559536 h 607647"/>
              <a:gd name="csX31" fmla="*/ 147806 w 656915"/>
              <a:gd name="csY31" fmla="*/ 418784 h 607647"/>
              <a:gd name="csX32" fmla="*/ 509110 w 656915"/>
              <a:gd name="csY32" fmla="*/ 418784 h 607647"/>
              <a:gd name="csX33" fmla="*/ 509110 w 656915"/>
              <a:gd name="csY33" fmla="*/ 559536 h 607647"/>
              <a:gd name="csX34" fmla="*/ 484475 w 656915"/>
              <a:gd name="csY34" fmla="*/ 591224 h 607647"/>
              <a:gd name="csX35" fmla="*/ 484475 w 656915"/>
              <a:gd name="csY35" fmla="*/ 607647 h 607647"/>
              <a:gd name="csX36" fmla="*/ 599436 w 656915"/>
              <a:gd name="csY36" fmla="*/ 607647 h 607647"/>
              <a:gd name="csX37" fmla="*/ 599436 w 656915"/>
              <a:gd name="csY37" fmla="*/ 591224 h 607647"/>
              <a:gd name="csX38" fmla="*/ 574801 w 656915"/>
              <a:gd name="csY38" fmla="*/ 559536 h 607647"/>
              <a:gd name="csX39" fmla="*/ 574801 w 656915"/>
              <a:gd name="csY39" fmla="*/ 418784 h 607647"/>
              <a:gd name="csX40" fmla="*/ 632282 w 656915"/>
              <a:gd name="csY40" fmla="*/ 418784 h 607647"/>
              <a:gd name="csX41" fmla="*/ 656916 w 656915"/>
              <a:gd name="csY41" fmla="*/ 394150 h 607647"/>
              <a:gd name="csX42" fmla="*/ 656916 w 656915"/>
              <a:gd name="csY42" fmla="*/ 312035 h 607647"/>
              <a:gd name="csX43" fmla="*/ 632282 w 656915"/>
              <a:gd name="csY43" fmla="*/ 287401 h 607647"/>
              <a:gd name="csX44" fmla="*/ 574801 w 656915"/>
              <a:gd name="csY44" fmla="*/ 287401 h 607647"/>
              <a:gd name="csX45" fmla="*/ 574801 w 656915"/>
              <a:gd name="csY45" fmla="*/ 205286 h 607647"/>
              <a:gd name="csX46" fmla="*/ 573685 w 656915"/>
              <a:gd name="csY46" fmla="*/ 172440 h 607647"/>
              <a:gd name="csX47" fmla="*/ 507993 w 656915"/>
              <a:gd name="csY47" fmla="*/ 106749 h 607647"/>
              <a:gd name="csX48" fmla="*/ 577659 w 656915"/>
              <a:gd name="csY48" fmla="*/ 106749 h 607647"/>
              <a:gd name="csX49" fmla="*/ 624070 w 656915"/>
              <a:gd name="csY49" fmla="*/ 153152 h 607647"/>
              <a:gd name="csX50" fmla="*/ 624070 w 656915"/>
              <a:gd name="csY50" fmla="*/ 172440 h 607647"/>
              <a:gd name="csX51" fmla="*/ 410277 w 656915"/>
              <a:gd name="csY51" fmla="*/ 172440 h 607647"/>
              <a:gd name="csX52" fmla="*/ 344585 w 656915"/>
              <a:gd name="csY52" fmla="*/ 106749 h 607647"/>
              <a:gd name="csX53" fmla="*/ 414251 w 656915"/>
              <a:gd name="csY53" fmla="*/ 106749 h 607647"/>
              <a:gd name="csX54" fmla="*/ 479943 w 656915"/>
              <a:gd name="csY54" fmla="*/ 172440 h 607647"/>
              <a:gd name="csX55" fmla="*/ 243125 w 656915"/>
              <a:gd name="csY55" fmla="*/ 172440 h 607647"/>
              <a:gd name="csX56" fmla="*/ 177433 w 656915"/>
              <a:gd name="csY56" fmla="*/ 106749 h 607647"/>
              <a:gd name="csX57" fmla="*/ 247107 w 656915"/>
              <a:gd name="csY57" fmla="*/ 106749 h 607647"/>
              <a:gd name="csX58" fmla="*/ 312799 w 656915"/>
              <a:gd name="csY58" fmla="*/ 172440 h 607647"/>
              <a:gd name="csX59" fmla="*/ 84102 w 656915"/>
              <a:gd name="csY59" fmla="*/ 106749 h 607647"/>
              <a:gd name="csX60" fmla="*/ 149793 w 656915"/>
              <a:gd name="csY60" fmla="*/ 172440 h 607647"/>
              <a:gd name="csX61" fmla="*/ 80127 w 656915"/>
              <a:gd name="csY61" fmla="*/ 172440 h 607647"/>
              <a:gd name="csX62" fmla="*/ 32846 w 656915"/>
              <a:gd name="csY62" fmla="*/ 125159 h 607647"/>
              <a:gd name="csX63" fmla="*/ 32846 w 656915"/>
              <a:gd name="csY63" fmla="*/ 106749 h 607647"/>
              <a:gd name="csX64" fmla="*/ 414202 w 656915"/>
              <a:gd name="csY64" fmla="*/ 320246 h 607647"/>
              <a:gd name="csX65" fmla="*/ 479893 w 656915"/>
              <a:gd name="csY65" fmla="*/ 385938 h 607647"/>
              <a:gd name="csX66" fmla="*/ 410244 w 656915"/>
              <a:gd name="csY66" fmla="*/ 385938 h 607647"/>
              <a:gd name="csX67" fmla="*/ 344552 w 656915"/>
              <a:gd name="csY67" fmla="*/ 320246 h 607647"/>
              <a:gd name="csX68" fmla="*/ 247107 w 656915"/>
              <a:gd name="csY68" fmla="*/ 320246 h 607647"/>
              <a:gd name="csX69" fmla="*/ 312799 w 656915"/>
              <a:gd name="csY69" fmla="*/ 385938 h 607647"/>
              <a:gd name="csX70" fmla="*/ 243125 w 656915"/>
              <a:gd name="csY70" fmla="*/ 385938 h 607647"/>
              <a:gd name="csX71" fmla="*/ 177433 w 656915"/>
              <a:gd name="csY71" fmla="*/ 320246 h 607647"/>
              <a:gd name="csX72" fmla="*/ 84102 w 656915"/>
              <a:gd name="csY72" fmla="*/ 320246 h 607647"/>
              <a:gd name="csX73" fmla="*/ 149793 w 656915"/>
              <a:gd name="csY73" fmla="*/ 385938 h 607647"/>
              <a:gd name="csX74" fmla="*/ 80127 w 656915"/>
              <a:gd name="csY74" fmla="*/ 385938 h 607647"/>
              <a:gd name="csX75" fmla="*/ 32846 w 656915"/>
              <a:gd name="csY75" fmla="*/ 338657 h 607647"/>
              <a:gd name="csX76" fmla="*/ 32846 w 656915"/>
              <a:gd name="csY76" fmla="*/ 320246 h 607647"/>
              <a:gd name="csX77" fmla="*/ 573685 w 656915"/>
              <a:gd name="csY77" fmla="*/ 385938 h 607647"/>
              <a:gd name="csX78" fmla="*/ 507993 w 656915"/>
              <a:gd name="csY78" fmla="*/ 320246 h 607647"/>
              <a:gd name="csX79" fmla="*/ 577659 w 656915"/>
              <a:gd name="csY79" fmla="*/ 320246 h 607647"/>
              <a:gd name="csX80" fmla="*/ 624070 w 656915"/>
              <a:gd name="csY80" fmla="*/ 366649 h 607647"/>
              <a:gd name="csX81" fmla="*/ 624070 w 656915"/>
              <a:gd name="csY81" fmla="*/ 385938 h 607647"/>
              <a:gd name="csX82" fmla="*/ 509110 w 656915"/>
              <a:gd name="csY82" fmla="*/ 287401 h 607647"/>
              <a:gd name="csX83" fmla="*/ 147806 w 656915"/>
              <a:gd name="csY83" fmla="*/ 287401 h 607647"/>
              <a:gd name="csX84" fmla="*/ 147806 w 656915"/>
              <a:gd name="csY84" fmla="*/ 205286 h 607647"/>
              <a:gd name="csX85" fmla="*/ 509110 w 656915"/>
              <a:gd name="csY85" fmla="*/ 205286 h 60764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  <a:cxn ang="0">
                <a:pos x="csX67" y="csY67"/>
              </a:cxn>
              <a:cxn ang="0">
                <a:pos x="csX68" y="csY68"/>
              </a:cxn>
              <a:cxn ang="0">
                <a:pos x="csX69" y="csY69"/>
              </a:cxn>
              <a:cxn ang="0">
                <a:pos x="csX70" y="csY70"/>
              </a:cxn>
              <a:cxn ang="0">
                <a:pos x="csX71" y="csY71"/>
              </a:cxn>
              <a:cxn ang="0">
                <a:pos x="csX72" y="csY72"/>
              </a:cxn>
              <a:cxn ang="0">
                <a:pos x="csX73" y="csY73"/>
              </a:cxn>
              <a:cxn ang="0">
                <a:pos x="csX74" y="csY74"/>
              </a:cxn>
              <a:cxn ang="0">
                <a:pos x="csX75" y="csY75"/>
              </a:cxn>
              <a:cxn ang="0">
                <a:pos x="csX76" y="csY76"/>
              </a:cxn>
              <a:cxn ang="0">
                <a:pos x="csX77" y="csY77"/>
              </a:cxn>
              <a:cxn ang="0">
                <a:pos x="csX78" y="csY78"/>
              </a:cxn>
              <a:cxn ang="0">
                <a:pos x="csX79" y="csY79"/>
              </a:cxn>
              <a:cxn ang="0">
                <a:pos x="csX80" y="csY80"/>
              </a:cxn>
              <a:cxn ang="0">
                <a:pos x="csX81" y="csY81"/>
              </a:cxn>
              <a:cxn ang="0">
                <a:pos x="csX82" y="csY82"/>
              </a:cxn>
              <a:cxn ang="0">
                <a:pos x="csX83" y="csY83"/>
              </a:cxn>
              <a:cxn ang="0">
                <a:pos x="csX84" y="csY84"/>
              </a:cxn>
              <a:cxn ang="0">
                <a:pos x="csX85" y="csY85"/>
              </a:cxn>
            </a:cxnLst>
            <a:rect l="l" t="t" r="r" b="b"/>
            <a:pathLst>
              <a:path w="656915" h="607647">
                <a:moveTo>
                  <a:pt x="632282" y="205286"/>
                </a:moveTo>
                <a:cubicBezTo>
                  <a:pt x="645887" y="205286"/>
                  <a:pt x="656916" y="194257"/>
                  <a:pt x="656916" y="180652"/>
                </a:cubicBezTo>
                <a:lnTo>
                  <a:pt x="656916" y="98537"/>
                </a:lnTo>
                <a:cubicBezTo>
                  <a:pt x="656916" y="84932"/>
                  <a:pt x="645887" y="73903"/>
                  <a:pt x="632282" y="73903"/>
                </a:cubicBezTo>
                <a:lnTo>
                  <a:pt x="574801" y="73903"/>
                </a:lnTo>
                <a:lnTo>
                  <a:pt x="574801" y="32846"/>
                </a:lnTo>
                <a:cubicBezTo>
                  <a:pt x="574801" y="14706"/>
                  <a:pt x="560095" y="0"/>
                  <a:pt x="541956" y="0"/>
                </a:cubicBezTo>
                <a:cubicBezTo>
                  <a:pt x="523816" y="0"/>
                  <a:pt x="509110" y="14706"/>
                  <a:pt x="509110" y="32846"/>
                </a:cubicBezTo>
                <a:lnTo>
                  <a:pt x="509110" y="73903"/>
                </a:lnTo>
                <a:lnTo>
                  <a:pt x="147806" y="73903"/>
                </a:lnTo>
                <a:lnTo>
                  <a:pt x="147806" y="32846"/>
                </a:lnTo>
                <a:cubicBezTo>
                  <a:pt x="147806" y="14706"/>
                  <a:pt x="133100" y="0"/>
                  <a:pt x="114960" y="0"/>
                </a:cubicBezTo>
                <a:cubicBezTo>
                  <a:pt x="96820" y="0"/>
                  <a:pt x="82114" y="14706"/>
                  <a:pt x="82114" y="32846"/>
                </a:cubicBezTo>
                <a:lnTo>
                  <a:pt x="82114" y="73903"/>
                </a:lnTo>
                <a:lnTo>
                  <a:pt x="24634" y="73903"/>
                </a:lnTo>
                <a:cubicBezTo>
                  <a:pt x="11029" y="73903"/>
                  <a:pt x="0" y="84932"/>
                  <a:pt x="0" y="98537"/>
                </a:cubicBezTo>
                <a:lnTo>
                  <a:pt x="0" y="180652"/>
                </a:lnTo>
                <a:cubicBezTo>
                  <a:pt x="0" y="194257"/>
                  <a:pt x="11029" y="205286"/>
                  <a:pt x="24634" y="205286"/>
                </a:cubicBezTo>
                <a:lnTo>
                  <a:pt x="82114" y="205286"/>
                </a:lnTo>
                <a:lnTo>
                  <a:pt x="82114" y="287401"/>
                </a:lnTo>
                <a:lnTo>
                  <a:pt x="24634" y="287401"/>
                </a:lnTo>
                <a:cubicBezTo>
                  <a:pt x="11029" y="287401"/>
                  <a:pt x="0" y="298430"/>
                  <a:pt x="0" y="312035"/>
                </a:cubicBezTo>
                <a:lnTo>
                  <a:pt x="0" y="394150"/>
                </a:lnTo>
                <a:cubicBezTo>
                  <a:pt x="0" y="407755"/>
                  <a:pt x="11029" y="418784"/>
                  <a:pt x="24634" y="418784"/>
                </a:cubicBezTo>
                <a:lnTo>
                  <a:pt x="82114" y="418784"/>
                </a:lnTo>
                <a:lnTo>
                  <a:pt x="82114" y="559536"/>
                </a:lnTo>
                <a:cubicBezTo>
                  <a:pt x="67639" y="563247"/>
                  <a:pt x="57506" y="576280"/>
                  <a:pt x="57480" y="591224"/>
                </a:cubicBezTo>
                <a:lnTo>
                  <a:pt x="57480" y="607647"/>
                </a:lnTo>
                <a:lnTo>
                  <a:pt x="172440" y="607647"/>
                </a:lnTo>
                <a:lnTo>
                  <a:pt x="172440" y="591224"/>
                </a:lnTo>
                <a:cubicBezTo>
                  <a:pt x="172414" y="576280"/>
                  <a:pt x="162282" y="563247"/>
                  <a:pt x="147806" y="559536"/>
                </a:cubicBezTo>
                <a:lnTo>
                  <a:pt x="147806" y="418784"/>
                </a:lnTo>
                <a:lnTo>
                  <a:pt x="509110" y="418784"/>
                </a:lnTo>
                <a:lnTo>
                  <a:pt x="509110" y="559536"/>
                </a:lnTo>
                <a:cubicBezTo>
                  <a:pt x="494634" y="563247"/>
                  <a:pt x="484502" y="576280"/>
                  <a:pt x="484475" y="591224"/>
                </a:cubicBezTo>
                <a:lnTo>
                  <a:pt x="484475" y="607647"/>
                </a:lnTo>
                <a:lnTo>
                  <a:pt x="599436" y="607647"/>
                </a:lnTo>
                <a:lnTo>
                  <a:pt x="599436" y="591224"/>
                </a:lnTo>
                <a:cubicBezTo>
                  <a:pt x="599409" y="576280"/>
                  <a:pt x="589277" y="563247"/>
                  <a:pt x="574801" y="559536"/>
                </a:cubicBezTo>
                <a:lnTo>
                  <a:pt x="574801" y="418784"/>
                </a:lnTo>
                <a:lnTo>
                  <a:pt x="632282" y="418784"/>
                </a:lnTo>
                <a:cubicBezTo>
                  <a:pt x="645887" y="418784"/>
                  <a:pt x="656916" y="407755"/>
                  <a:pt x="656916" y="394150"/>
                </a:cubicBezTo>
                <a:lnTo>
                  <a:pt x="656916" y="312035"/>
                </a:lnTo>
                <a:cubicBezTo>
                  <a:pt x="656916" y="298430"/>
                  <a:pt x="645887" y="287401"/>
                  <a:pt x="632282" y="287401"/>
                </a:cubicBezTo>
                <a:lnTo>
                  <a:pt x="574801" y="287401"/>
                </a:lnTo>
                <a:lnTo>
                  <a:pt x="574801" y="205286"/>
                </a:lnTo>
                <a:close/>
                <a:moveTo>
                  <a:pt x="573685" y="172440"/>
                </a:moveTo>
                <a:lnTo>
                  <a:pt x="507993" y="106749"/>
                </a:lnTo>
                <a:lnTo>
                  <a:pt x="577659" y="106749"/>
                </a:lnTo>
                <a:lnTo>
                  <a:pt x="624070" y="153152"/>
                </a:lnTo>
                <a:lnTo>
                  <a:pt x="624070" y="172440"/>
                </a:lnTo>
                <a:close/>
                <a:moveTo>
                  <a:pt x="410277" y="172440"/>
                </a:moveTo>
                <a:lnTo>
                  <a:pt x="344585" y="106749"/>
                </a:lnTo>
                <a:lnTo>
                  <a:pt x="414251" y="106749"/>
                </a:lnTo>
                <a:lnTo>
                  <a:pt x="479943" y="172440"/>
                </a:lnTo>
                <a:close/>
                <a:moveTo>
                  <a:pt x="243125" y="172440"/>
                </a:moveTo>
                <a:lnTo>
                  <a:pt x="177433" y="106749"/>
                </a:lnTo>
                <a:lnTo>
                  <a:pt x="247107" y="106749"/>
                </a:lnTo>
                <a:lnTo>
                  <a:pt x="312799" y="172440"/>
                </a:lnTo>
                <a:close/>
                <a:moveTo>
                  <a:pt x="84102" y="106749"/>
                </a:moveTo>
                <a:lnTo>
                  <a:pt x="149793" y="172440"/>
                </a:lnTo>
                <a:lnTo>
                  <a:pt x="80127" y="172440"/>
                </a:lnTo>
                <a:lnTo>
                  <a:pt x="32846" y="125159"/>
                </a:lnTo>
                <a:lnTo>
                  <a:pt x="32846" y="106749"/>
                </a:lnTo>
                <a:close/>
                <a:moveTo>
                  <a:pt x="414202" y="320246"/>
                </a:moveTo>
                <a:lnTo>
                  <a:pt x="479893" y="385938"/>
                </a:lnTo>
                <a:lnTo>
                  <a:pt x="410244" y="385938"/>
                </a:lnTo>
                <a:lnTo>
                  <a:pt x="344552" y="320246"/>
                </a:lnTo>
                <a:close/>
                <a:moveTo>
                  <a:pt x="247107" y="320246"/>
                </a:moveTo>
                <a:lnTo>
                  <a:pt x="312799" y="385938"/>
                </a:lnTo>
                <a:lnTo>
                  <a:pt x="243125" y="385938"/>
                </a:lnTo>
                <a:lnTo>
                  <a:pt x="177433" y="320246"/>
                </a:lnTo>
                <a:close/>
                <a:moveTo>
                  <a:pt x="84102" y="320246"/>
                </a:moveTo>
                <a:lnTo>
                  <a:pt x="149793" y="385938"/>
                </a:lnTo>
                <a:lnTo>
                  <a:pt x="80127" y="385938"/>
                </a:lnTo>
                <a:lnTo>
                  <a:pt x="32846" y="338657"/>
                </a:lnTo>
                <a:lnTo>
                  <a:pt x="32846" y="320246"/>
                </a:lnTo>
                <a:close/>
                <a:moveTo>
                  <a:pt x="573685" y="385938"/>
                </a:moveTo>
                <a:lnTo>
                  <a:pt x="507993" y="320246"/>
                </a:lnTo>
                <a:lnTo>
                  <a:pt x="577659" y="320246"/>
                </a:lnTo>
                <a:lnTo>
                  <a:pt x="624070" y="366649"/>
                </a:lnTo>
                <a:lnTo>
                  <a:pt x="624070" y="385938"/>
                </a:lnTo>
                <a:close/>
                <a:moveTo>
                  <a:pt x="509110" y="287401"/>
                </a:moveTo>
                <a:lnTo>
                  <a:pt x="147806" y="287401"/>
                </a:lnTo>
                <a:lnTo>
                  <a:pt x="147806" y="205286"/>
                </a:lnTo>
                <a:lnTo>
                  <a:pt x="509110" y="205286"/>
                </a:lnTo>
                <a:close/>
              </a:path>
            </a:pathLst>
          </a:custGeom>
          <a:solidFill>
            <a:srgbClr val="3ABFE0"/>
          </a:solidFill>
          <a:ln w="8136" cap="flat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ABA3232-68F8-CC52-32AD-F5ABA63FF8A1}"/>
              </a:ext>
            </a:extLst>
          </p:cNvPr>
          <p:cNvGrpSpPr/>
          <p:nvPr/>
        </p:nvGrpSpPr>
        <p:grpSpPr>
          <a:xfrm>
            <a:off x="6552140" y="3561257"/>
            <a:ext cx="1707033" cy="1383957"/>
            <a:chOff x="6552140" y="3561257"/>
            <a:chExt cx="1707033" cy="1383957"/>
          </a:xfrm>
        </p:grpSpPr>
        <p:sp>
          <p:nvSpPr>
            <p:cNvPr id="39" name="Google Shape;155;p23">
              <a:extLst>
                <a:ext uri="{FF2B5EF4-FFF2-40B4-BE49-F238E27FC236}">
                  <a16:creationId xmlns:a16="http://schemas.microsoft.com/office/drawing/2014/main" id="{8730F0C5-A4DF-5222-6A5E-1E39B4BDE026}"/>
                </a:ext>
              </a:extLst>
            </p:cNvPr>
            <p:cNvSpPr/>
            <p:nvPr/>
          </p:nvSpPr>
          <p:spPr>
            <a:xfrm>
              <a:off x="6552140" y="3561257"/>
              <a:ext cx="1707033" cy="1383957"/>
            </a:xfrm>
            <a:prstGeom prst="roundRect">
              <a:avLst>
                <a:gd name="adj" fmla="val 7094"/>
              </a:avLst>
            </a:prstGeom>
            <a:gradFill>
              <a:gsLst>
                <a:gs pos="100000">
                  <a:srgbClr val="083A6B"/>
                </a:gs>
                <a:gs pos="56000">
                  <a:srgbClr val="07325D"/>
                </a:gs>
                <a:gs pos="0">
                  <a:srgbClr val="07325D"/>
                </a:gs>
              </a:gsLst>
              <a:path path="circle">
                <a:fillToRect l="100000" b="100000"/>
              </a:path>
            </a:gra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endParaRPr sz="900" b="1">
                <a:solidFill>
                  <a:srgbClr val="FFFFFF"/>
                </a:solidFill>
                <a:latin typeface="Sora" pitchFamily="2" charset="0"/>
                <a:ea typeface="Open Sans"/>
                <a:cs typeface="Sora" pitchFamily="2" charset="0"/>
                <a:sym typeface="Open Sans"/>
              </a:endParaRPr>
            </a:p>
          </p:txBody>
        </p:sp>
        <p:sp>
          <p:nvSpPr>
            <p:cNvPr id="40" name="Google Shape;157;p23">
              <a:extLst>
                <a:ext uri="{FF2B5EF4-FFF2-40B4-BE49-F238E27FC236}">
                  <a16:creationId xmlns:a16="http://schemas.microsoft.com/office/drawing/2014/main" id="{F29C7E17-78BC-36C3-CA61-0F2849C9C1D0}"/>
                </a:ext>
              </a:extLst>
            </p:cNvPr>
            <p:cNvSpPr txBox="1"/>
            <p:nvPr/>
          </p:nvSpPr>
          <p:spPr>
            <a:xfrm>
              <a:off x="6725286" y="4459529"/>
              <a:ext cx="1419424" cy="2773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Sora" panose="020B0604020202020204" charset="0"/>
                  <a:cs typeface="Sora" panose="020B0604020202020204" charset="0"/>
                </a:rPr>
                <a:t>Infrastructure</a:t>
              </a:r>
              <a:endParaRPr lang="en-ID" sz="1400" b="1" dirty="0">
                <a:solidFill>
                  <a:schemeClr val="bg1"/>
                </a:solidFill>
                <a:latin typeface="Sora" panose="020B0604020202020204" charset="0"/>
                <a:ea typeface="Open Sans"/>
                <a:cs typeface="Sora" panose="020B0604020202020204" charset="0"/>
                <a:sym typeface="Open Sans"/>
              </a:endParaRPr>
            </a:p>
          </p:txBody>
        </p:sp>
      </p:grpSp>
      <p:sp>
        <p:nvSpPr>
          <p:cNvPr id="41" name="Graphic 35" descr="Construction Barricade with solid fill">
            <a:extLst>
              <a:ext uri="{FF2B5EF4-FFF2-40B4-BE49-F238E27FC236}">
                <a16:creationId xmlns:a16="http://schemas.microsoft.com/office/drawing/2014/main" id="{D0A19DBE-C2FD-AFDF-E539-A4E89D6949EF}"/>
              </a:ext>
            </a:extLst>
          </p:cNvPr>
          <p:cNvSpPr/>
          <p:nvPr/>
        </p:nvSpPr>
        <p:spPr>
          <a:xfrm>
            <a:off x="7089417" y="3729814"/>
            <a:ext cx="632472" cy="592105"/>
          </a:xfrm>
          <a:custGeom>
            <a:avLst/>
            <a:gdLst>
              <a:gd name="csX0" fmla="*/ 632282 w 656915"/>
              <a:gd name="csY0" fmla="*/ 205286 h 607647"/>
              <a:gd name="csX1" fmla="*/ 656916 w 656915"/>
              <a:gd name="csY1" fmla="*/ 180652 h 607647"/>
              <a:gd name="csX2" fmla="*/ 656916 w 656915"/>
              <a:gd name="csY2" fmla="*/ 98537 h 607647"/>
              <a:gd name="csX3" fmla="*/ 632282 w 656915"/>
              <a:gd name="csY3" fmla="*/ 73903 h 607647"/>
              <a:gd name="csX4" fmla="*/ 574801 w 656915"/>
              <a:gd name="csY4" fmla="*/ 73903 h 607647"/>
              <a:gd name="csX5" fmla="*/ 574801 w 656915"/>
              <a:gd name="csY5" fmla="*/ 32846 h 607647"/>
              <a:gd name="csX6" fmla="*/ 541956 w 656915"/>
              <a:gd name="csY6" fmla="*/ 0 h 607647"/>
              <a:gd name="csX7" fmla="*/ 509110 w 656915"/>
              <a:gd name="csY7" fmla="*/ 32846 h 607647"/>
              <a:gd name="csX8" fmla="*/ 509110 w 656915"/>
              <a:gd name="csY8" fmla="*/ 73903 h 607647"/>
              <a:gd name="csX9" fmla="*/ 147806 w 656915"/>
              <a:gd name="csY9" fmla="*/ 73903 h 607647"/>
              <a:gd name="csX10" fmla="*/ 147806 w 656915"/>
              <a:gd name="csY10" fmla="*/ 32846 h 607647"/>
              <a:gd name="csX11" fmla="*/ 114960 w 656915"/>
              <a:gd name="csY11" fmla="*/ 0 h 607647"/>
              <a:gd name="csX12" fmla="*/ 82114 w 656915"/>
              <a:gd name="csY12" fmla="*/ 32846 h 607647"/>
              <a:gd name="csX13" fmla="*/ 82114 w 656915"/>
              <a:gd name="csY13" fmla="*/ 73903 h 607647"/>
              <a:gd name="csX14" fmla="*/ 24634 w 656915"/>
              <a:gd name="csY14" fmla="*/ 73903 h 607647"/>
              <a:gd name="csX15" fmla="*/ 0 w 656915"/>
              <a:gd name="csY15" fmla="*/ 98537 h 607647"/>
              <a:gd name="csX16" fmla="*/ 0 w 656915"/>
              <a:gd name="csY16" fmla="*/ 180652 h 607647"/>
              <a:gd name="csX17" fmla="*/ 24634 w 656915"/>
              <a:gd name="csY17" fmla="*/ 205286 h 607647"/>
              <a:gd name="csX18" fmla="*/ 82114 w 656915"/>
              <a:gd name="csY18" fmla="*/ 205286 h 607647"/>
              <a:gd name="csX19" fmla="*/ 82114 w 656915"/>
              <a:gd name="csY19" fmla="*/ 287401 h 607647"/>
              <a:gd name="csX20" fmla="*/ 24634 w 656915"/>
              <a:gd name="csY20" fmla="*/ 287401 h 607647"/>
              <a:gd name="csX21" fmla="*/ 0 w 656915"/>
              <a:gd name="csY21" fmla="*/ 312035 h 607647"/>
              <a:gd name="csX22" fmla="*/ 0 w 656915"/>
              <a:gd name="csY22" fmla="*/ 394150 h 607647"/>
              <a:gd name="csX23" fmla="*/ 24634 w 656915"/>
              <a:gd name="csY23" fmla="*/ 418784 h 607647"/>
              <a:gd name="csX24" fmla="*/ 82114 w 656915"/>
              <a:gd name="csY24" fmla="*/ 418784 h 607647"/>
              <a:gd name="csX25" fmla="*/ 82114 w 656915"/>
              <a:gd name="csY25" fmla="*/ 559536 h 607647"/>
              <a:gd name="csX26" fmla="*/ 57480 w 656915"/>
              <a:gd name="csY26" fmla="*/ 591224 h 607647"/>
              <a:gd name="csX27" fmla="*/ 57480 w 656915"/>
              <a:gd name="csY27" fmla="*/ 607647 h 607647"/>
              <a:gd name="csX28" fmla="*/ 172440 w 656915"/>
              <a:gd name="csY28" fmla="*/ 607647 h 607647"/>
              <a:gd name="csX29" fmla="*/ 172440 w 656915"/>
              <a:gd name="csY29" fmla="*/ 591224 h 607647"/>
              <a:gd name="csX30" fmla="*/ 147806 w 656915"/>
              <a:gd name="csY30" fmla="*/ 559536 h 607647"/>
              <a:gd name="csX31" fmla="*/ 147806 w 656915"/>
              <a:gd name="csY31" fmla="*/ 418784 h 607647"/>
              <a:gd name="csX32" fmla="*/ 509110 w 656915"/>
              <a:gd name="csY32" fmla="*/ 418784 h 607647"/>
              <a:gd name="csX33" fmla="*/ 509110 w 656915"/>
              <a:gd name="csY33" fmla="*/ 559536 h 607647"/>
              <a:gd name="csX34" fmla="*/ 484475 w 656915"/>
              <a:gd name="csY34" fmla="*/ 591224 h 607647"/>
              <a:gd name="csX35" fmla="*/ 484475 w 656915"/>
              <a:gd name="csY35" fmla="*/ 607647 h 607647"/>
              <a:gd name="csX36" fmla="*/ 599436 w 656915"/>
              <a:gd name="csY36" fmla="*/ 607647 h 607647"/>
              <a:gd name="csX37" fmla="*/ 599436 w 656915"/>
              <a:gd name="csY37" fmla="*/ 591224 h 607647"/>
              <a:gd name="csX38" fmla="*/ 574801 w 656915"/>
              <a:gd name="csY38" fmla="*/ 559536 h 607647"/>
              <a:gd name="csX39" fmla="*/ 574801 w 656915"/>
              <a:gd name="csY39" fmla="*/ 418784 h 607647"/>
              <a:gd name="csX40" fmla="*/ 632282 w 656915"/>
              <a:gd name="csY40" fmla="*/ 418784 h 607647"/>
              <a:gd name="csX41" fmla="*/ 656916 w 656915"/>
              <a:gd name="csY41" fmla="*/ 394150 h 607647"/>
              <a:gd name="csX42" fmla="*/ 656916 w 656915"/>
              <a:gd name="csY42" fmla="*/ 312035 h 607647"/>
              <a:gd name="csX43" fmla="*/ 632282 w 656915"/>
              <a:gd name="csY43" fmla="*/ 287401 h 607647"/>
              <a:gd name="csX44" fmla="*/ 574801 w 656915"/>
              <a:gd name="csY44" fmla="*/ 287401 h 607647"/>
              <a:gd name="csX45" fmla="*/ 574801 w 656915"/>
              <a:gd name="csY45" fmla="*/ 205286 h 607647"/>
              <a:gd name="csX46" fmla="*/ 573685 w 656915"/>
              <a:gd name="csY46" fmla="*/ 172440 h 607647"/>
              <a:gd name="csX47" fmla="*/ 507993 w 656915"/>
              <a:gd name="csY47" fmla="*/ 106749 h 607647"/>
              <a:gd name="csX48" fmla="*/ 577659 w 656915"/>
              <a:gd name="csY48" fmla="*/ 106749 h 607647"/>
              <a:gd name="csX49" fmla="*/ 624070 w 656915"/>
              <a:gd name="csY49" fmla="*/ 153152 h 607647"/>
              <a:gd name="csX50" fmla="*/ 624070 w 656915"/>
              <a:gd name="csY50" fmla="*/ 172440 h 607647"/>
              <a:gd name="csX51" fmla="*/ 410277 w 656915"/>
              <a:gd name="csY51" fmla="*/ 172440 h 607647"/>
              <a:gd name="csX52" fmla="*/ 344585 w 656915"/>
              <a:gd name="csY52" fmla="*/ 106749 h 607647"/>
              <a:gd name="csX53" fmla="*/ 414251 w 656915"/>
              <a:gd name="csY53" fmla="*/ 106749 h 607647"/>
              <a:gd name="csX54" fmla="*/ 479943 w 656915"/>
              <a:gd name="csY54" fmla="*/ 172440 h 607647"/>
              <a:gd name="csX55" fmla="*/ 243125 w 656915"/>
              <a:gd name="csY55" fmla="*/ 172440 h 607647"/>
              <a:gd name="csX56" fmla="*/ 177433 w 656915"/>
              <a:gd name="csY56" fmla="*/ 106749 h 607647"/>
              <a:gd name="csX57" fmla="*/ 247107 w 656915"/>
              <a:gd name="csY57" fmla="*/ 106749 h 607647"/>
              <a:gd name="csX58" fmla="*/ 312799 w 656915"/>
              <a:gd name="csY58" fmla="*/ 172440 h 607647"/>
              <a:gd name="csX59" fmla="*/ 84102 w 656915"/>
              <a:gd name="csY59" fmla="*/ 106749 h 607647"/>
              <a:gd name="csX60" fmla="*/ 149793 w 656915"/>
              <a:gd name="csY60" fmla="*/ 172440 h 607647"/>
              <a:gd name="csX61" fmla="*/ 80127 w 656915"/>
              <a:gd name="csY61" fmla="*/ 172440 h 607647"/>
              <a:gd name="csX62" fmla="*/ 32846 w 656915"/>
              <a:gd name="csY62" fmla="*/ 125159 h 607647"/>
              <a:gd name="csX63" fmla="*/ 32846 w 656915"/>
              <a:gd name="csY63" fmla="*/ 106749 h 607647"/>
              <a:gd name="csX64" fmla="*/ 414202 w 656915"/>
              <a:gd name="csY64" fmla="*/ 320246 h 607647"/>
              <a:gd name="csX65" fmla="*/ 479893 w 656915"/>
              <a:gd name="csY65" fmla="*/ 385938 h 607647"/>
              <a:gd name="csX66" fmla="*/ 410244 w 656915"/>
              <a:gd name="csY66" fmla="*/ 385938 h 607647"/>
              <a:gd name="csX67" fmla="*/ 344552 w 656915"/>
              <a:gd name="csY67" fmla="*/ 320246 h 607647"/>
              <a:gd name="csX68" fmla="*/ 247107 w 656915"/>
              <a:gd name="csY68" fmla="*/ 320246 h 607647"/>
              <a:gd name="csX69" fmla="*/ 312799 w 656915"/>
              <a:gd name="csY69" fmla="*/ 385938 h 607647"/>
              <a:gd name="csX70" fmla="*/ 243125 w 656915"/>
              <a:gd name="csY70" fmla="*/ 385938 h 607647"/>
              <a:gd name="csX71" fmla="*/ 177433 w 656915"/>
              <a:gd name="csY71" fmla="*/ 320246 h 607647"/>
              <a:gd name="csX72" fmla="*/ 84102 w 656915"/>
              <a:gd name="csY72" fmla="*/ 320246 h 607647"/>
              <a:gd name="csX73" fmla="*/ 149793 w 656915"/>
              <a:gd name="csY73" fmla="*/ 385938 h 607647"/>
              <a:gd name="csX74" fmla="*/ 80127 w 656915"/>
              <a:gd name="csY74" fmla="*/ 385938 h 607647"/>
              <a:gd name="csX75" fmla="*/ 32846 w 656915"/>
              <a:gd name="csY75" fmla="*/ 338657 h 607647"/>
              <a:gd name="csX76" fmla="*/ 32846 w 656915"/>
              <a:gd name="csY76" fmla="*/ 320246 h 607647"/>
              <a:gd name="csX77" fmla="*/ 573685 w 656915"/>
              <a:gd name="csY77" fmla="*/ 385938 h 607647"/>
              <a:gd name="csX78" fmla="*/ 507993 w 656915"/>
              <a:gd name="csY78" fmla="*/ 320246 h 607647"/>
              <a:gd name="csX79" fmla="*/ 577659 w 656915"/>
              <a:gd name="csY79" fmla="*/ 320246 h 607647"/>
              <a:gd name="csX80" fmla="*/ 624070 w 656915"/>
              <a:gd name="csY80" fmla="*/ 366649 h 607647"/>
              <a:gd name="csX81" fmla="*/ 624070 w 656915"/>
              <a:gd name="csY81" fmla="*/ 385938 h 607647"/>
              <a:gd name="csX82" fmla="*/ 509110 w 656915"/>
              <a:gd name="csY82" fmla="*/ 287401 h 607647"/>
              <a:gd name="csX83" fmla="*/ 147806 w 656915"/>
              <a:gd name="csY83" fmla="*/ 287401 h 607647"/>
              <a:gd name="csX84" fmla="*/ 147806 w 656915"/>
              <a:gd name="csY84" fmla="*/ 205286 h 607647"/>
              <a:gd name="csX85" fmla="*/ 509110 w 656915"/>
              <a:gd name="csY85" fmla="*/ 205286 h 60764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  <a:cxn ang="0">
                <a:pos x="csX67" y="csY67"/>
              </a:cxn>
              <a:cxn ang="0">
                <a:pos x="csX68" y="csY68"/>
              </a:cxn>
              <a:cxn ang="0">
                <a:pos x="csX69" y="csY69"/>
              </a:cxn>
              <a:cxn ang="0">
                <a:pos x="csX70" y="csY70"/>
              </a:cxn>
              <a:cxn ang="0">
                <a:pos x="csX71" y="csY71"/>
              </a:cxn>
              <a:cxn ang="0">
                <a:pos x="csX72" y="csY72"/>
              </a:cxn>
              <a:cxn ang="0">
                <a:pos x="csX73" y="csY73"/>
              </a:cxn>
              <a:cxn ang="0">
                <a:pos x="csX74" y="csY74"/>
              </a:cxn>
              <a:cxn ang="0">
                <a:pos x="csX75" y="csY75"/>
              </a:cxn>
              <a:cxn ang="0">
                <a:pos x="csX76" y="csY76"/>
              </a:cxn>
              <a:cxn ang="0">
                <a:pos x="csX77" y="csY77"/>
              </a:cxn>
              <a:cxn ang="0">
                <a:pos x="csX78" y="csY78"/>
              </a:cxn>
              <a:cxn ang="0">
                <a:pos x="csX79" y="csY79"/>
              </a:cxn>
              <a:cxn ang="0">
                <a:pos x="csX80" y="csY80"/>
              </a:cxn>
              <a:cxn ang="0">
                <a:pos x="csX81" y="csY81"/>
              </a:cxn>
              <a:cxn ang="0">
                <a:pos x="csX82" y="csY82"/>
              </a:cxn>
              <a:cxn ang="0">
                <a:pos x="csX83" y="csY83"/>
              </a:cxn>
              <a:cxn ang="0">
                <a:pos x="csX84" y="csY84"/>
              </a:cxn>
              <a:cxn ang="0">
                <a:pos x="csX85" y="csY85"/>
              </a:cxn>
            </a:cxnLst>
            <a:rect l="l" t="t" r="r" b="b"/>
            <a:pathLst>
              <a:path w="656915" h="607647">
                <a:moveTo>
                  <a:pt x="632282" y="205286"/>
                </a:moveTo>
                <a:cubicBezTo>
                  <a:pt x="645887" y="205286"/>
                  <a:pt x="656916" y="194257"/>
                  <a:pt x="656916" y="180652"/>
                </a:cubicBezTo>
                <a:lnTo>
                  <a:pt x="656916" y="98537"/>
                </a:lnTo>
                <a:cubicBezTo>
                  <a:pt x="656916" y="84932"/>
                  <a:pt x="645887" y="73903"/>
                  <a:pt x="632282" y="73903"/>
                </a:cubicBezTo>
                <a:lnTo>
                  <a:pt x="574801" y="73903"/>
                </a:lnTo>
                <a:lnTo>
                  <a:pt x="574801" y="32846"/>
                </a:lnTo>
                <a:cubicBezTo>
                  <a:pt x="574801" y="14706"/>
                  <a:pt x="560095" y="0"/>
                  <a:pt x="541956" y="0"/>
                </a:cubicBezTo>
                <a:cubicBezTo>
                  <a:pt x="523816" y="0"/>
                  <a:pt x="509110" y="14706"/>
                  <a:pt x="509110" y="32846"/>
                </a:cubicBezTo>
                <a:lnTo>
                  <a:pt x="509110" y="73903"/>
                </a:lnTo>
                <a:lnTo>
                  <a:pt x="147806" y="73903"/>
                </a:lnTo>
                <a:lnTo>
                  <a:pt x="147806" y="32846"/>
                </a:lnTo>
                <a:cubicBezTo>
                  <a:pt x="147806" y="14706"/>
                  <a:pt x="133100" y="0"/>
                  <a:pt x="114960" y="0"/>
                </a:cubicBezTo>
                <a:cubicBezTo>
                  <a:pt x="96820" y="0"/>
                  <a:pt x="82114" y="14706"/>
                  <a:pt x="82114" y="32846"/>
                </a:cubicBezTo>
                <a:lnTo>
                  <a:pt x="82114" y="73903"/>
                </a:lnTo>
                <a:lnTo>
                  <a:pt x="24634" y="73903"/>
                </a:lnTo>
                <a:cubicBezTo>
                  <a:pt x="11029" y="73903"/>
                  <a:pt x="0" y="84932"/>
                  <a:pt x="0" y="98537"/>
                </a:cubicBezTo>
                <a:lnTo>
                  <a:pt x="0" y="180652"/>
                </a:lnTo>
                <a:cubicBezTo>
                  <a:pt x="0" y="194257"/>
                  <a:pt x="11029" y="205286"/>
                  <a:pt x="24634" y="205286"/>
                </a:cubicBezTo>
                <a:lnTo>
                  <a:pt x="82114" y="205286"/>
                </a:lnTo>
                <a:lnTo>
                  <a:pt x="82114" y="287401"/>
                </a:lnTo>
                <a:lnTo>
                  <a:pt x="24634" y="287401"/>
                </a:lnTo>
                <a:cubicBezTo>
                  <a:pt x="11029" y="287401"/>
                  <a:pt x="0" y="298430"/>
                  <a:pt x="0" y="312035"/>
                </a:cubicBezTo>
                <a:lnTo>
                  <a:pt x="0" y="394150"/>
                </a:lnTo>
                <a:cubicBezTo>
                  <a:pt x="0" y="407755"/>
                  <a:pt x="11029" y="418784"/>
                  <a:pt x="24634" y="418784"/>
                </a:cubicBezTo>
                <a:lnTo>
                  <a:pt x="82114" y="418784"/>
                </a:lnTo>
                <a:lnTo>
                  <a:pt x="82114" y="559536"/>
                </a:lnTo>
                <a:cubicBezTo>
                  <a:pt x="67639" y="563247"/>
                  <a:pt x="57506" y="576280"/>
                  <a:pt x="57480" y="591224"/>
                </a:cubicBezTo>
                <a:lnTo>
                  <a:pt x="57480" y="607647"/>
                </a:lnTo>
                <a:lnTo>
                  <a:pt x="172440" y="607647"/>
                </a:lnTo>
                <a:lnTo>
                  <a:pt x="172440" y="591224"/>
                </a:lnTo>
                <a:cubicBezTo>
                  <a:pt x="172414" y="576280"/>
                  <a:pt x="162282" y="563247"/>
                  <a:pt x="147806" y="559536"/>
                </a:cubicBezTo>
                <a:lnTo>
                  <a:pt x="147806" y="418784"/>
                </a:lnTo>
                <a:lnTo>
                  <a:pt x="509110" y="418784"/>
                </a:lnTo>
                <a:lnTo>
                  <a:pt x="509110" y="559536"/>
                </a:lnTo>
                <a:cubicBezTo>
                  <a:pt x="494634" y="563247"/>
                  <a:pt x="484502" y="576280"/>
                  <a:pt x="484475" y="591224"/>
                </a:cubicBezTo>
                <a:lnTo>
                  <a:pt x="484475" y="607647"/>
                </a:lnTo>
                <a:lnTo>
                  <a:pt x="599436" y="607647"/>
                </a:lnTo>
                <a:lnTo>
                  <a:pt x="599436" y="591224"/>
                </a:lnTo>
                <a:cubicBezTo>
                  <a:pt x="599409" y="576280"/>
                  <a:pt x="589277" y="563247"/>
                  <a:pt x="574801" y="559536"/>
                </a:cubicBezTo>
                <a:lnTo>
                  <a:pt x="574801" y="418784"/>
                </a:lnTo>
                <a:lnTo>
                  <a:pt x="632282" y="418784"/>
                </a:lnTo>
                <a:cubicBezTo>
                  <a:pt x="645887" y="418784"/>
                  <a:pt x="656916" y="407755"/>
                  <a:pt x="656916" y="394150"/>
                </a:cubicBezTo>
                <a:lnTo>
                  <a:pt x="656916" y="312035"/>
                </a:lnTo>
                <a:cubicBezTo>
                  <a:pt x="656916" y="298430"/>
                  <a:pt x="645887" y="287401"/>
                  <a:pt x="632282" y="287401"/>
                </a:cubicBezTo>
                <a:lnTo>
                  <a:pt x="574801" y="287401"/>
                </a:lnTo>
                <a:lnTo>
                  <a:pt x="574801" y="205286"/>
                </a:lnTo>
                <a:close/>
                <a:moveTo>
                  <a:pt x="573685" y="172440"/>
                </a:moveTo>
                <a:lnTo>
                  <a:pt x="507993" y="106749"/>
                </a:lnTo>
                <a:lnTo>
                  <a:pt x="577659" y="106749"/>
                </a:lnTo>
                <a:lnTo>
                  <a:pt x="624070" y="153152"/>
                </a:lnTo>
                <a:lnTo>
                  <a:pt x="624070" y="172440"/>
                </a:lnTo>
                <a:close/>
                <a:moveTo>
                  <a:pt x="410277" y="172440"/>
                </a:moveTo>
                <a:lnTo>
                  <a:pt x="344585" y="106749"/>
                </a:lnTo>
                <a:lnTo>
                  <a:pt x="414251" y="106749"/>
                </a:lnTo>
                <a:lnTo>
                  <a:pt x="479943" y="172440"/>
                </a:lnTo>
                <a:close/>
                <a:moveTo>
                  <a:pt x="243125" y="172440"/>
                </a:moveTo>
                <a:lnTo>
                  <a:pt x="177433" y="106749"/>
                </a:lnTo>
                <a:lnTo>
                  <a:pt x="247107" y="106749"/>
                </a:lnTo>
                <a:lnTo>
                  <a:pt x="312799" y="172440"/>
                </a:lnTo>
                <a:close/>
                <a:moveTo>
                  <a:pt x="84102" y="106749"/>
                </a:moveTo>
                <a:lnTo>
                  <a:pt x="149793" y="172440"/>
                </a:lnTo>
                <a:lnTo>
                  <a:pt x="80127" y="172440"/>
                </a:lnTo>
                <a:lnTo>
                  <a:pt x="32846" y="125159"/>
                </a:lnTo>
                <a:lnTo>
                  <a:pt x="32846" y="106749"/>
                </a:lnTo>
                <a:close/>
                <a:moveTo>
                  <a:pt x="414202" y="320246"/>
                </a:moveTo>
                <a:lnTo>
                  <a:pt x="479893" y="385938"/>
                </a:lnTo>
                <a:lnTo>
                  <a:pt x="410244" y="385938"/>
                </a:lnTo>
                <a:lnTo>
                  <a:pt x="344552" y="320246"/>
                </a:lnTo>
                <a:close/>
                <a:moveTo>
                  <a:pt x="247107" y="320246"/>
                </a:moveTo>
                <a:lnTo>
                  <a:pt x="312799" y="385938"/>
                </a:lnTo>
                <a:lnTo>
                  <a:pt x="243125" y="385938"/>
                </a:lnTo>
                <a:lnTo>
                  <a:pt x="177433" y="320246"/>
                </a:lnTo>
                <a:close/>
                <a:moveTo>
                  <a:pt x="84102" y="320246"/>
                </a:moveTo>
                <a:lnTo>
                  <a:pt x="149793" y="385938"/>
                </a:lnTo>
                <a:lnTo>
                  <a:pt x="80127" y="385938"/>
                </a:lnTo>
                <a:lnTo>
                  <a:pt x="32846" y="338657"/>
                </a:lnTo>
                <a:lnTo>
                  <a:pt x="32846" y="320246"/>
                </a:lnTo>
                <a:close/>
                <a:moveTo>
                  <a:pt x="573685" y="385938"/>
                </a:moveTo>
                <a:lnTo>
                  <a:pt x="507993" y="320246"/>
                </a:lnTo>
                <a:lnTo>
                  <a:pt x="577659" y="320246"/>
                </a:lnTo>
                <a:lnTo>
                  <a:pt x="624070" y="366649"/>
                </a:lnTo>
                <a:lnTo>
                  <a:pt x="624070" y="385938"/>
                </a:lnTo>
                <a:close/>
                <a:moveTo>
                  <a:pt x="509110" y="287401"/>
                </a:moveTo>
                <a:lnTo>
                  <a:pt x="147806" y="287401"/>
                </a:lnTo>
                <a:lnTo>
                  <a:pt x="147806" y="205286"/>
                </a:lnTo>
                <a:lnTo>
                  <a:pt x="509110" y="205286"/>
                </a:lnTo>
                <a:close/>
              </a:path>
            </a:pathLst>
          </a:custGeom>
          <a:solidFill>
            <a:srgbClr val="3ABFE0"/>
          </a:solidFill>
          <a:ln w="8136" cap="flat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083A6B"/>
            </a:gs>
            <a:gs pos="56000">
              <a:srgbClr val="07325D"/>
            </a:gs>
            <a:gs pos="0">
              <a:srgbClr val="07325D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1"/>
          <p:cNvSpPr txBox="1"/>
          <p:nvPr/>
        </p:nvSpPr>
        <p:spPr>
          <a:xfrm>
            <a:off x="284006" y="410131"/>
            <a:ext cx="4478771" cy="512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b="1">
                <a:solidFill>
                  <a:srgbClr val="FFFFFF"/>
                </a:solidFill>
                <a:latin typeface="Sora" pitchFamily="2" charset="0"/>
                <a:ea typeface="Roboto"/>
                <a:cs typeface="Sora" pitchFamily="2" charset="0"/>
                <a:sym typeface="Roboto"/>
              </a:rPr>
              <a:t>Promises Made</a:t>
            </a:r>
          </a:p>
        </p:txBody>
      </p:sp>
      <p:pic>
        <p:nvPicPr>
          <p:cNvPr id="34" name="Picture Placeholder 33" descr="A group of children posing for a photo&#10;&#10;AI-generated content may be incorrect.">
            <a:extLst>
              <a:ext uri="{FF2B5EF4-FFF2-40B4-BE49-F238E27FC236}">
                <a16:creationId xmlns:a16="http://schemas.microsoft.com/office/drawing/2014/main" id="{7C0788D4-FF07-F751-6896-D39F7F9A1B7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0476" r="30368"/>
          <a:stretch>
            <a:fillRect/>
          </a:stretch>
        </p:blipFill>
        <p:spPr>
          <a:xfrm>
            <a:off x="5351646" y="0"/>
            <a:ext cx="3792354" cy="5143500"/>
          </a:xfr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CE6F4BC-2ED8-F341-54CE-6CF74B109A46}"/>
              </a:ext>
            </a:extLst>
          </p:cNvPr>
          <p:cNvGrpSpPr/>
          <p:nvPr/>
        </p:nvGrpSpPr>
        <p:grpSpPr>
          <a:xfrm>
            <a:off x="382095" y="1163783"/>
            <a:ext cx="4300939" cy="483958"/>
            <a:chOff x="382095" y="1163783"/>
            <a:chExt cx="4300939" cy="483958"/>
          </a:xfrm>
        </p:grpSpPr>
        <p:sp>
          <p:nvSpPr>
            <p:cNvPr id="22" name="Google Shape;334;p31">
              <a:extLst>
                <a:ext uri="{FF2B5EF4-FFF2-40B4-BE49-F238E27FC236}">
                  <a16:creationId xmlns:a16="http://schemas.microsoft.com/office/drawing/2014/main" id="{29F61FFE-654F-8163-2EC8-45A7F8FD04E8}"/>
                </a:ext>
              </a:extLst>
            </p:cNvPr>
            <p:cNvSpPr txBox="1"/>
            <p:nvPr/>
          </p:nvSpPr>
          <p:spPr>
            <a:xfrm>
              <a:off x="958380" y="1171097"/>
              <a:ext cx="3724654" cy="4693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ID" sz="2000" b="1">
                  <a:solidFill>
                    <a:srgbClr val="FFFFFF"/>
                  </a:solidFill>
                  <a:latin typeface="Sora" pitchFamily="2" charset="0"/>
                  <a:ea typeface="Open Sans"/>
                  <a:cs typeface="Sora" pitchFamily="2" charset="0"/>
                  <a:sym typeface="Open Sans"/>
                </a:rPr>
                <a:t>Fight Hunger</a:t>
              </a:r>
            </a:p>
          </p:txBody>
        </p:sp>
        <p:sp>
          <p:nvSpPr>
            <p:cNvPr id="45" name="Google Shape;170;p24">
              <a:extLst>
                <a:ext uri="{FF2B5EF4-FFF2-40B4-BE49-F238E27FC236}">
                  <a16:creationId xmlns:a16="http://schemas.microsoft.com/office/drawing/2014/main" id="{F3AF67DC-211D-0354-85FB-8832B022E0CD}"/>
                </a:ext>
              </a:extLst>
            </p:cNvPr>
            <p:cNvSpPr/>
            <p:nvPr/>
          </p:nvSpPr>
          <p:spPr>
            <a:xfrm>
              <a:off x="382095" y="1163783"/>
              <a:ext cx="483958" cy="483958"/>
            </a:xfrm>
            <a:prstGeom prst="roundRect">
              <a:avLst>
                <a:gd name="adj" fmla="val 27244"/>
              </a:avLst>
            </a:prstGeom>
            <a:solidFill>
              <a:srgbClr val="3ABFE0"/>
            </a:solidFill>
            <a:ln>
              <a:noFill/>
            </a:ln>
            <a:effectLst/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1400" b="1">
                  <a:solidFill>
                    <a:srgbClr val="FFFFFF"/>
                  </a:solidFill>
                  <a:latin typeface="Sora" pitchFamily="2" charset="0"/>
                  <a:ea typeface="Open Sans"/>
                  <a:cs typeface="Sora" pitchFamily="2" charset="0"/>
                  <a:sym typeface="Open Sans"/>
                </a:rPr>
                <a:t>1</a:t>
              </a:r>
              <a:endParaRPr sz="1400" b="1">
                <a:solidFill>
                  <a:srgbClr val="FFFFFF"/>
                </a:solidFill>
                <a:latin typeface="Sora" pitchFamily="2" charset="0"/>
                <a:ea typeface="Open Sans"/>
                <a:cs typeface="Sora" pitchFamily="2" charset="0"/>
                <a:sym typeface="Open San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EAB3400-2118-DCC1-E1A1-DA27F9994EF5}"/>
              </a:ext>
            </a:extLst>
          </p:cNvPr>
          <p:cNvGrpSpPr/>
          <p:nvPr/>
        </p:nvGrpSpPr>
        <p:grpSpPr>
          <a:xfrm>
            <a:off x="399744" y="1871969"/>
            <a:ext cx="4363033" cy="500964"/>
            <a:chOff x="399744" y="1871969"/>
            <a:chExt cx="4363033" cy="500964"/>
          </a:xfrm>
        </p:grpSpPr>
        <p:sp>
          <p:nvSpPr>
            <p:cNvPr id="8" name="Google Shape;334;p31">
              <a:extLst>
                <a:ext uri="{FF2B5EF4-FFF2-40B4-BE49-F238E27FC236}">
                  <a16:creationId xmlns:a16="http://schemas.microsoft.com/office/drawing/2014/main" id="{1EEE35A5-A1E0-7B93-0C4D-8EA297A204A3}"/>
                </a:ext>
              </a:extLst>
            </p:cNvPr>
            <p:cNvSpPr txBox="1"/>
            <p:nvPr/>
          </p:nvSpPr>
          <p:spPr>
            <a:xfrm>
              <a:off x="958380" y="1871969"/>
              <a:ext cx="3804397" cy="4693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ID" sz="2000" b="1">
                  <a:solidFill>
                    <a:srgbClr val="FFFFFF"/>
                  </a:solidFill>
                  <a:latin typeface="Sora" pitchFamily="2" charset="0"/>
                  <a:ea typeface="Open Sans"/>
                  <a:cs typeface="Sora" pitchFamily="2" charset="0"/>
                  <a:sym typeface="Open Sans"/>
                </a:rPr>
                <a:t>Expand Affordable Housing</a:t>
              </a:r>
            </a:p>
          </p:txBody>
        </p:sp>
        <p:sp>
          <p:nvSpPr>
            <p:cNvPr id="29" name="Google Shape;170;p24">
              <a:extLst>
                <a:ext uri="{FF2B5EF4-FFF2-40B4-BE49-F238E27FC236}">
                  <a16:creationId xmlns:a16="http://schemas.microsoft.com/office/drawing/2014/main" id="{750A0D49-3213-BECE-42D0-A89A864DB89D}"/>
                </a:ext>
              </a:extLst>
            </p:cNvPr>
            <p:cNvSpPr/>
            <p:nvPr/>
          </p:nvSpPr>
          <p:spPr>
            <a:xfrm>
              <a:off x="399744" y="1888975"/>
              <a:ext cx="483958" cy="483958"/>
            </a:xfrm>
            <a:prstGeom prst="roundRect">
              <a:avLst>
                <a:gd name="adj" fmla="val 27244"/>
              </a:avLst>
            </a:prstGeom>
            <a:solidFill>
              <a:srgbClr val="3ABFE0"/>
            </a:solidFill>
            <a:ln>
              <a:noFill/>
            </a:ln>
            <a:effectLst/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1400" b="1">
                  <a:solidFill>
                    <a:srgbClr val="FFFFFF"/>
                  </a:solidFill>
                  <a:latin typeface="Sora" pitchFamily="2" charset="0"/>
                  <a:ea typeface="Open Sans"/>
                  <a:cs typeface="Sora" pitchFamily="2" charset="0"/>
                  <a:sym typeface="Open Sans"/>
                </a:rPr>
                <a:t>2</a:t>
              </a:r>
              <a:endParaRPr sz="1400" b="1">
                <a:solidFill>
                  <a:srgbClr val="FFFFFF"/>
                </a:solidFill>
                <a:latin typeface="Sora" pitchFamily="2" charset="0"/>
                <a:ea typeface="Open Sans"/>
                <a:cs typeface="Sora" pitchFamily="2" charset="0"/>
                <a:sym typeface="Open San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74102FA-47EE-6FAC-01C3-8E2BD5866922}"/>
              </a:ext>
            </a:extLst>
          </p:cNvPr>
          <p:cNvGrpSpPr/>
          <p:nvPr/>
        </p:nvGrpSpPr>
        <p:grpSpPr>
          <a:xfrm>
            <a:off x="397117" y="2614167"/>
            <a:ext cx="4365660" cy="483958"/>
            <a:chOff x="397117" y="2614167"/>
            <a:chExt cx="4365660" cy="483958"/>
          </a:xfrm>
        </p:grpSpPr>
        <p:sp>
          <p:nvSpPr>
            <p:cNvPr id="11" name="Google Shape;334;p31">
              <a:extLst>
                <a:ext uri="{FF2B5EF4-FFF2-40B4-BE49-F238E27FC236}">
                  <a16:creationId xmlns:a16="http://schemas.microsoft.com/office/drawing/2014/main" id="{15597A9A-8C0A-831F-6C56-1FD937CF99D5}"/>
                </a:ext>
              </a:extLst>
            </p:cNvPr>
            <p:cNvSpPr txBox="1"/>
            <p:nvPr/>
          </p:nvSpPr>
          <p:spPr>
            <a:xfrm>
              <a:off x="958381" y="2614167"/>
              <a:ext cx="3804396" cy="4693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ID" sz="2000" b="1">
                  <a:solidFill>
                    <a:srgbClr val="FFFFFF"/>
                  </a:solidFill>
                  <a:latin typeface="Sora" pitchFamily="2" charset="0"/>
                  <a:ea typeface="Open Sans"/>
                  <a:cs typeface="Sora" pitchFamily="2" charset="0"/>
                  <a:sym typeface="Open Sans"/>
                </a:rPr>
                <a:t>Improve Healthcare Access</a:t>
              </a:r>
            </a:p>
          </p:txBody>
        </p:sp>
        <p:sp>
          <p:nvSpPr>
            <p:cNvPr id="30" name="Google Shape;170;p24">
              <a:extLst>
                <a:ext uri="{FF2B5EF4-FFF2-40B4-BE49-F238E27FC236}">
                  <a16:creationId xmlns:a16="http://schemas.microsoft.com/office/drawing/2014/main" id="{C1020429-BD64-2556-BAD8-555A87AA09A1}"/>
                </a:ext>
              </a:extLst>
            </p:cNvPr>
            <p:cNvSpPr/>
            <p:nvPr/>
          </p:nvSpPr>
          <p:spPr>
            <a:xfrm>
              <a:off x="397117" y="2614167"/>
              <a:ext cx="483958" cy="483958"/>
            </a:xfrm>
            <a:prstGeom prst="roundRect">
              <a:avLst>
                <a:gd name="adj" fmla="val 27244"/>
              </a:avLst>
            </a:prstGeom>
            <a:solidFill>
              <a:srgbClr val="3ABFE0"/>
            </a:solidFill>
            <a:ln>
              <a:noFill/>
            </a:ln>
            <a:effectLst/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1400" b="1">
                  <a:solidFill>
                    <a:srgbClr val="FFFFFF"/>
                  </a:solidFill>
                  <a:latin typeface="Sora" pitchFamily="2" charset="0"/>
                  <a:ea typeface="Open Sans"/>
                  <a:cs typeface="Sora" pitchFamily="2" charset="0"/>
                  <a:sym typeface="Open Sans"/>
                </a:rPr>
                <a:t>3</a:t>
              </a:r>
              <a:endParaRPr sz="1400" b="1">
                <a:solidFill>
                  <a:srgbClr val="FFFFFF"/>
                </a:solidFill>
                <a:latin typeface="Sora" pitchFamily="2" charset="0"/>
                <a:ea typeface="Open Sans"/>
                <a:cs typeface="Sora" pitchFamily="2" charset="0"/>
                <a:sym typeface="Open San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1F957CE-9778-EABD-5AEB-D88E2E4FE734}"/>
              </a:ext>
            </a:extLst>
          </p:cNvPr>
          <p:cNvGrpSpPr/>
          <p:nvPr/>
        </p:nvGrpSpPr>
        <p:grpSpPr>
          <a:xfrm>
            <a:off x="382095" y="3339359"/>
            <a:ext cx="4300939" cy="483958"/>
            <a:chOff x="382095" y="3339359"/>
            <a:chExt cx="4300939" cy="483958"/>
          </a:xfrm>
        </p:grpSpPr>
        <p:sp>
          <p:nvSpPr>
            <p:cNvPr id="18" name="Google Shape;334;p31">
              <a:extLst>
                <a:ext uri="{FF2B5EF4-FFF2-40B4-BE49-F238E27FC236}">
                  <a16:creationId xmlns:a16="http://schemas.microsoft.com/office/drawing/2014/main" id="{3B138D05-ED8B-68BA-BA44-60B6965604F5}"/>
                </a:ext>
              </a:extLst>
            </p:cNvPr>
            <p:cNvSpPr txBox="1"/>
            <p:nvPr/>
          </p:nvSpPr>
          <p:spPr>
            <a:xfrm>
              <a:off x="958380" y="3339359"/>
              <a:ext cx="3724654" cy="4693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ID" sz="2000" b="1" dirty="0">
                  <a:solidFill>
                    <a:srgbClr val="FFFFFF"/>
                  </a:solidFill>
                  <a:latin typeface="Sora"/>
                  <a:ea typeface="Open Sans"/>
                  <a:cs typeface="Sora"/>
                  <a:sym typeface="Open Sans"/>
                </a:rPr>
                <a:t>Invest in </a:t>
              </a:r>
              <a:r>
                <a:rPr lang="en-ID" sz="2000" b="1" dirty="0" err="1">
                  <a:solidFill>
                    <a:srgbClr val="FFFFFF"/>
                  </a:solidFill>
                  <a:latin typeface="Sora"/>
                  <a:ea typeface="Open Sans"/>
                  <a:cs typeface="Sora"/>
                  <a:sym typeface="Open Sans"/>
                </a:rPr>
                <a:t>Neighborhoods</a:t>
              </a:r>
              <a:endParaRPr lang="en-ID" sz="2000" b="1" dirty="0" err="1">
                <a:solidFill>
                  <a:srgbClr val="FFFFFF"/>
                </a:solidFill>
                <a:latin typeface="Sora" pitchFamily="2" charset="0"/>
                <a:ea typeface="Open Sans"/>
                <a:cs typeface="Sora" pitchFamily="2" charset="0"/>
                <a:sym typeface="Open Sans"/>
              </a:endParaRPr>
            </a:p>
          </p:txBody>
        </p:sp>
        <p:sp>
          <p:nvSpPr>
            <p:cNvPr id="31" name="Google Shape;170;p24">
              <a:extLst>
                <a:ext uri="{FF2B5EF4-FFF2-40B4-BE49-F238E27FC236}">
                  <a16:creationId xmlns:a16="http://schemas.microsoft.com/office/drawing/2014/main" id="{347E9F94-3DAA-0546-2653-4C01F9800373}"/>
                </a:ext>
              </a:extLst>
            </p:cNvPr>
            <p:cNvSpPr/>
            <p:nvPr/>
          </p:nvSpPr>
          <p:spPr>
            <a:xfrm>
              <a:off x="382095" y="3339359"/>
              <a:ext cx="483958" cy="483958"/>
            </a:xfrm>
            <a:prstGeom prst="roundRect">
              <a:avLst>
                <a:gd name="adj" fmla="val 27244"/>
              </a:avLst>
            </a:prstGeom>
            <a:solidFill>
              <a:srgbClr val="3ABFE0"/>
            </a:solidFill>
            <a:ln>
              <a:noFill/>
            </a:ln>
            <a:effectLst/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1400" b="1">
                  <a:solidFill>
                    <a:srgbClr val="FFFFFF"/>
                  </a:solidFill>
                  <a:latin typeface="Sora" pitchFamily="2" charset="0"/>
                  <a:ea typeface="Open Sans"/>
                  <a:cs typeface="Sora" pitchFamily="2" charset="0"/>
                  <a:sym typeface="Open Sans"/>
                </a:rPr>
                <a:t>4</a:t>
              </a:r>
              <a:endParaRPr sz="1400" b="1">
                <a:solidFill>
                  <a:srgbClr val="FFFFFF"/>
                </a:solidFill>
                <a:latin typeface="Sora" pitchFamily="2" charset="0"/>
                <a:ea typeface="Open Sans"/>
                <a:cs typeface="Sora" pitchFamily="2" charset="0"/>
                <a:sym typeface="Open San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D23AB21-48D3-6587-C657-EFD40015B563}"/>
              </a:ext>
            </a:extLst>
          </p:cNvPr>
          <p:cNvGrpSpPr/>
          <p:nvPr/>
        </p:nvGrpSpPr>
        <p:grpSpPr>
          <a:xfrm>
            <a:off x="382095" y="4064551"/>
            <a:ext cx="4300939" cy="486335"/>
            <a:chOff x="382095" y="4064551"/>
            <a:chExt cx="4300939" cy="486335"/>
          </a:xfrm>
        </p:grpSpPr>
        <p:sp>
          <p:nvSpPr>
            <p:cNvPr id="24" name="Google Shape;334;p31">
              <a:extLst>
                <a:ext uri="{FF2B5EF4-FFF2-40B4-BE49-F238E27FC236}">
                  <a16:creationId xmlns:a16="http://schemas.microsoft.com/office/drawing/2014/main" id="{7753121B-9668-FCDA-FDF1-DEDCB268AB3B}"/>
                </a:ext>
              </a:extLst>
            </p:cNvPr>
            <p:cNvSpPr txBox="1"/>
            <p:nvPr/>
          </p:nvSpPr>
          <p:spPr>
            <a:xfrm>
              <a:off x="958380" y="4081557"/>
              <a:ext cx="3724654" cy="4693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ID" sz="2000" b="1">
                  <a:solidFill>
                    <a:srgbClr val="FFFFFF"/>
                  </a:solidFill>
                  <a:latin typeface="Sora" pitchFamily="2" charset="0"/>
                  <a:ea typeface="Open Sans"/>
                  <a:cs typeface="Sora" pitchFamily="2" charset="0"/>
                  <a:sym typeface="Open Sans"/>
                </a:rPr>
                <a:t>Upgrade Infrastructure</a:t>
              </a:r>
            </a:p>
          </p:txBody>
        </p:sp>
        <p:sp>
          <p:nvSpPr>
            <p:cNvPr id="32" name="Google Shape;170;p24">
              <a:extLst>
                <a:ext uri="{FF2B5EF4-FFF2-40B4-BE49-F238E27FC236}">
                  <a16:creationId xmlns:a16="http://schemas.microsoft.com/office/drawing/2014/main" id="{270D3D38-D193-B5FF-16B7-F7F72687982F}"/>
                </a:ext>
              </a:extLst>
            </p:cNvPr>
            <p:cNvSpPr/>
            <p:nvPr/>
          </p:nvSpPr>
          <p:spPr>
            <a:xfrm>
              <a:off x="382095" y="4064551"/>
              <a:ext cx="483958" cy="483958"/>
            </a:xfrm>
            <a:prstGeom prst="roundRect">
              <a:avLst>
                <a:gd name="adj" fmla="val 27244"/>
              </a:avLst>
            </a:prstGeom>
            <a:solidFill>
              <a:srgbClr val="3ABFE0"/>
            </a:solidFill>
            <a:ln>
              <a:noFill/>
            </a:ln>
            <a:effectLst/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1400" b="1">
                  <a:solidFill>
                    <a:srgbClr val="FFFFFF"/>
                  </a:solidFill>
                  <a:latin typeface="Sora" pitchFamily="2" charset="0"/>
                  <a:ea typeface="Open Sans"/>
                  <a:cs typeface="Sora" pitchFamily="2" charset="0"/>
                  <a:sym typeface="Open Sans"/>
                </a:rPr>
                <a:t>5</a:t>
              </a:r>
              <a:endParaRPr sz="1400" b="1">
                <a:solidFill>
                  <a:srgbClr val="FFFFFF"/>
                </a:solidFill>
                <a:latin typeface="Sora" pitchFamily="2" charset="0"/>
                <a:ea typeface="Open Sans"/>
                <a:cs typeface="Sora" pitchFamily="2" charset="0"/>
                <a:sym typeface="Open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7865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14"/>
          <p:cNvPicPr preferRelativeResize="0"/>
          <p:nvPr/>
        </p:nvPicPr>
        <p:blipFill rotWithShape="1">
          <a:blip r:embed="rId3">
            <a:alphaModFix/>
          </a:blip>
          <a:srcRect l="-2"/>
          <a:stretch/>
        </p:blipFill>
        <p:spPr>
          <a:xfrm>
            <a:off x="4274641" y="1841696"/>
            <a:ext cx="4173167" cy="2382354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33"/>
          <p:cNvSpPr/>
          <p:nvPr/>
        </p:nvSpPr>
        <p:spPr>
          <a:xfrm>
            <a:off x="5905801" y="4067951"/>
            <a:ext cx="1194822" cy="324202"/>
          </a:xfrm>
          <a:prstGeom prst="roundRect">
            <a:avLst>
              <a:gd name="adj" fmla="val 20179"/>
            </a:avLst>
          </a:prstGeom>
          <a:solidFill>
            <a:srgbClr val="062A4E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rgbClr val="FFFFFF"/>
              </a:solidFill>
              <a:latin typeface="Sora" pitchFamily="2" charset="0"/>
              <a:ea typeface="Open Sans"/>
              <a:cs typeface="Sora" pitchFamily="2" charset="0"/>
              <a:sym typeface="Open Sans"/>
            </a:endParaRPr>
          </a:p>
        </p:txBody>
      </p:sp>
      <p:sp>
        <p:nvSpPr>
          <p:cNvPr id="372" name="Google Shape;372;p33"/>
          <p:cNvSpPr/>
          <p:nvPr/>
        </p:nvSpPr>
        <p:spPr>
          <a:xfrm>
            <a:off x="5877810" y="4113882"/>
            <a:ext cx="1250805" cy="2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/>
            <a:r>
              <a:rPr lang="en-ID" sz="1000" b="1">
                <a:solidFill>
                  <a:srgbClr val="FFFFFF"/>
                </a:solidFill>
                <a:latin typeface="Sora" pitchFamily="2" charset="0"/>
                <a:ea typeface="Open Sans"/>
                <a:cs typeface="Sora" pitchFamily="2" charset="0"/>
                <a:sym typeface="Open Sans"/>
              </a:rPr>
              <a:t>stateofjax.org</a:t>
            </a:r>
            <a:endParaRPr sz="1000" b="1">
              <a:solidFill>
                <a:srgbClr val="FFFFFF"/>
              </a:solidFill>
              <a:latin typeface="Sora" pitchFamily="2" charset="0"/>
              <a:ea typeface="Open Sans"/>
              <a:cs typeface="Sora" pitchFamily="2" charset="0"/>
              <a:sym typeface="Open San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02EFC7-2C16-82E5-46A2-1D78EF794572}"/>
              </a:ext>
            </a:extLst>
          </p:cNvPr>
          <p:cNvSpPr txBox="1"/>
          <p:nvPr/>
        </p:nvSpPr>
        <p:spPr>
          <a:xfrm>
            <a:off x="0" y="329011"/>
            <a:ext cx="9144000" cy="538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200" b="1">
                <a:solidFill>
                  <a:srgbClr val="062A4E"/>
                </a:solidFill>
                <a:latin typeface="Sora" pitchFamily="2" charset="0"/>
                <a:ea typeface="Roboto"/>
                <a:cs typeface="Sora" pitchFamily="2" charset="0"/>
                <a:sym typeface="Roboto"/>
              </a:rPr>
              <a:t>Accountability &amp; Transparency</a:t>
            </a:r>
            <a:endParaRPr lang="en-US" sz="6000" b="1">
              <a:solidFill>
                <a:srgbClr val="062A4E"/>
              </a:solidFill>
              <a:latin typeface="Sora" pitchFamily="2" charset="0"/>
              <a:ea typeface="Roboto"/>
              <a:cs typeface="Sora" pitchFamily="2" charset="0"/>
              <a:sym typeface="Roboto"/>
            </a:endParaRPr>
          </a:p>
        </p:txBody>
      </p:sp>
      <p:sp>
        <p:nvSpPr>
          <p:cNvPr id="6" name="Google Shape;95;p20">
            <a:extLst>
              <a:ext uri="{FF2B5EF4-FFF2-40B4-BE49-F238E27FC236}">
                <a16:creationId xmlns:a16="http://schemas.microsoft.com/office/drawing/2014/main" id="{CD53DEFC-31AE-5D1C-0A83-AE5C233BF144}"/>
              </a:ext>
            </a:extLst>
          </p:cNvPr>
          <p:cNvSpPr txBox="1"/>
          <p:nvPr/>
        </p:nvSpPr>
        <p:spPr>
          <a:xfrm>
            <a:off x="307807" y="1341385"/>
            <a:ext cx="2550912" cy="512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b="1">
                <a:solidFill>
                  <a:srgbClr val="062A4E"/>
                </a:solidFill>
                <a:latin typeface="Sora" pitchFamily="2" charset="0"/>
                <a:ea typeface="Open Sans"/>
                <a:cs typeface="Sora" pitchFamily="2" charset="0"/>
                <a:sym typeface="Open Sans"/>
              </a:rPr>
              <a:t>Residents want proof </a:t>
            </a:r>
          </a:p>
          <a:p>
            <a:pPr>
              <a:lnSpc>
                <a:spcPct val="120000"/>
              </a:lnSpc>
            </a:pPr>
            <a:r>
              <a:rPr lang="en-US" sz="1200" b="1">
                <a:solidFill>
                  <a:srgbClr val="062A4E"/>
                </a:solidFill>
                <a:latin typeface="Sora" pitchFamily="2" charset="0"/>
                <a:ea typeface="Open Sans"/>
                <a:cs typeface="Sora" pitchFamily="2" charset="0"/>
                <a:sym typeface="Open Sans"/>
              </a:rPr>
              <a:t>- not promises</a:t>
            </a:r>
            <a:endParaRPr sz="1200" b="1">
              <a:solidFill>
                <a:srgbClr val="062A4E"/>
              </a:solidFill>
              <a:latin typeface="Sora" pitchFamily="2" charset="0"/>
              <a:ea typeface="Open Sans"/>
              <a:cs typeface="Sora" pitchFamily="2" charset="0"/>
              <a:sym typeface="Open San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FD5763-313B-6848-D321-A6F2A7C3CCEE}"/>
              </a:ext>
            </a:extLst>
          </p:cNvPr>
          <p:cNvSpPr txBox="1"/>
          <p:nvPr/>
        </p:nvSpPr>
        <p:spPr>
          <a:xfrm>
            <a:off x="220620" y="908422"/>
            <a:ext cx="29841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3ABFE0"/>
                </a:solidFill>
                <a:latin typeface="Sora" pitchFamily="2" charset="0"/>
                <a:ea typeface="Open Sans"/>
                <a:cs typeface="Sora" pitchFamily="2" charset="0"/>
              </a:rPr>
              <a:t>The Challenge</a:t>
            </a:r>
          </a:p>
        </p:txBody>
      </p:sp>
      <p:sp>
        <p:nvSpPr>
          <p:cNvPr id="8" name="Google Shape;95;p20">
            <a:extLst>
              <a:ext uri="{FF2B5EF4-FFF2-40B4-BE49-F238E27FC236}">
                <a16:creationId xmlns:a16="http://schemas.microsoft.com/office/drawing/2014/main" id="{A55FD1BD-46FC-083A-4036-D36510CD63F0}"/>
              </a:ext>
            </a:extLst>
          </p:cNvPr>
          <p:cNvSpPr txBox="1"/>
          <p:nvPr/>
        </p:nvSpPr>
        <p:spPr>
          <a:xfrm>
            <a:off x="3312791" y="1312483"/>
            <a:ext cx="2778122" cy="512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b="1">
                <a:solidFill>
                  <a:srgbClr val="062A4E"/>
                </a:solidFill>
                <a:latin typeface="Sora" pitchFamily="2" charset="0"/>
                <a:ea typeface="Open Sans"/>
                <a:cs typeface="Sora" pitchFamily="2" charset="0"/>
                <a:sym typeface="Open Sans"/>
              </a:rPr>
              <a:t>Transparency dashboards and State of Jax reporting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BC8D2D-D566-1898-9A33-5179F79686C6}"/>
              </a:ext>
            </a:extLst>
          </p:cNvPr>
          <p:cNvSpPr txBox="1"/>
          <p:nvPr/>
        </p:nvSpPr>
        <p:spPr>
          <a:xfrm>
            <a:off x="3183824" y="908422"/>
            <a:ext cx="27781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3ABFE0"/>
                </a:solidFill>
                <a:latin typeface="Sora" pitchFamily="2" charset="0"/>
                <a:ea typeface="Open Sans"/>
                <a:cs typeface="Sora" pitchFamily="2" charset="0"/>
              </a:rPr>
              <a:t>Our Response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241DAFA-CE26-BB39-DE82-BFE52A6C488C}"/>
              </a:ext>
            </a:extLst>
          </p:cNvPr>
          <p:cNvGrpSpPr/>
          <p:nvPr/>
        </p:nvGrpSpPr>
        <p:grpSpPr>
          <a:xfrm>
            <a:off x="0" y="4361241"/>
            <a:ext cx="9374400" cy="624207"/>
            <a:chOff x="0" y="4361241"/>
            <a:chExt cx="9374400" cy="62420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2A54640-89A1-787F-D281-93982085BDAE}"/>
                </a:ext>
              </a:extLst>
            </p:cNvPr>
            <p:cNvSpPr/>
            <p:nvPr/>
          </p:nvSpPr>
          <p:spPr>
            <a:xfrm>
              <a:off x="0" y="4513334"/>
              <a:ext cx="9374400" cy="348016"/>
            </a:xfrm>
            <a:prstGeom prst="rect">
              <a:avLst/>
            </a:prstGeom>
            <a:solidFill>
              <a:srgbClr val="3ABFE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B2C452F-8A2A-43E1-D4DA-3F887FEF3B7D}"/>
                </a:ext>
              </a:extLst>
            </p:cNvPr>
            <p:cNvSpPr txBox="1"/>
            <p:nvPr/>
          </p:nvSpPr>
          <p:spPr>
            <a:xfrm>
              <a:off x="829912" y="4590158"/>
              <a:ext cx="4935600" cy="2316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000" b="1">
                  <a:solidFill>
                    <a:srgbClr val="FFFFFF"/>
                  </a:solidFill>
                  <a:latin typeface="Sora" panose="020B0604020202020204" charset="0"/>
                  <a:cs typeface="Sora" panose="020B0604020202020204" charset="0"/>
                </a:rPr>
                <a:t>A Jacksonville You Can Afford </a:t>
              </a:r>
              <a:r>
                <a:rPr lang="en-ID" sz="1000" b="1">
                  <a:solidFill>
                    <a:srgbClr val="FFFFFF"/>
                  </a:solidFill>
                  <a:latin typeface="Sora" pitchFamily="2" charset="0"/>
                  <a:ea typeface="Roboto"/>
                  <a:cs typeface="Sora" pitchFamily="2" charset="0"/>
                  <a:sym typeface="Roboto"/>
                </a:rPr>
                <a:t>And Be Proud Of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971A48B-2EFF-EB1E-AEA9-E83BC3536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3898" y="4361241"/>
              <a:ext cx="624207" cy="624207"/>
            </a:xfrm>
            <a:prstGeom prst="rect">
              <a:avLst/>
            </a:prstGeom>
          </p:spPr>
        </p:pic>
      </p:grpSp>
      <p:sp>
        <p:nvSpPr>
          <p:cNvPr id="18" name="Google Shape;95;p20">
            <a:extLst>
              <a:ext uri="{FF2B5EF4-FFF2-40B4-BE49-F238E27FC236}">
                <a16:creationId xmlns:a16="http://schemas.microsoft.com/office/drawing/2014/main" id="{B77ACF53-4771-3276-5431-EE95318BCD04}"/>
              </a:ext>
            </a:extLst>
          </p:cNvPr>
          <p:cNvSpPr txBox="1"/>
          <p:nvPr/>
        </p:nvSpPr>
        <p:spPr>
          <a:xfrm>
            <a:off x="6441320" y="1323276"/>
            <a:ext cx="2002355" cy="512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b="1">
                <a:solidFill>
                  <a:srgbClr val="062A4E"/>
                </a:solidFill>
                <a:latin typeface="Sora" pitchFamily="2" charset="0"/>
                <a:ea typeface="Open Sans"/>
                <a:cs typeface="Sora" pitchFamily="2" charset="0"/>
                <a:sym typeface="Open Sans"/>
              </a:rPr>
              <a:t>Clear, public tracking </a:t>
            </a:r>
          </a:p>
          <a:p>
            <a:pPr>
              <a:lnSpc>
                <a:spcPct val="120000"/>
              </a:lnSpc>
            </a:pPr>
            <a:r>
              <a:rPr lang="en-US" sz="1200" b="1">
                <a:solidFill>
                  <a:srgbClr val="062A4E"/>
                </a:solidFill>
                <a:latin typeface="Sora" pitchFamily="2" charset="0"/>
                <a:ea typeface="Open Sans"/>
                <a:cs typeface="Sora" pitchFamily="2" charset="0"/>
                <a:sym typeface="Open Sans"/>
              </a:rPr>
              <a:t>of progress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12D5098-CBAE-0134-E97A-ACC0A994869E}"/>
              </a:ext>
            </a:extLst>
          </p:cNvPr>
          <p:cNvSpPr txBox="1"/>
          <p:nvPr/>
        </p:nvSpPr>
        <p:spPr>
          <a:xfrm>
            <a:off x="6402252" y="908422"/>
            <a:ext cx="20023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3ABFE0"/>
                </a:solidFill>
                <a:latin typeface="Sora" pitchFamily="2" charset="0"/>
                <a:ea typeface="Open Sans"/>
                <a:cs typeface="Sora" pitchFamily="2" charset="0"/>
              </a:rPr>
              <a:t>Results</a:t>
            </a:r>
          </a:p>
        </p:txBody>
      </p:sp>
      <p:pic>
        <p:nvPicPr>
          <p:cNvPr id="32" name="Picture Placeholder 3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E005A0D-2D21-CDA2-F68B-CAAAA362D58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/>
          <a:srcRect l="489" t="14799" r="-489" b="67095"/>
          <a:stretch>
            <a:fillRect/>
          </a:stretch>
        </p:blipFill>
        <p:spPr>
          <a:xfrm>
            <a:off x="5018088" y="1988175"/>
            <a:ext cx="2879725" cy="1727200"/>
          </a:xfr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7694045F-8A96-2DE8-7E9D-36A8013466BC}"/>
              </a:ext>
            </a:extLst>
          </p:cNvPr>
          <p:cNvGrpSpPr/>
          <p:nvPr/>
        </p:nvGrpSpPr>
        <p:grpSpPr>
          <a:xfrm>
            <a:off x="902852" y="4067951"/>
            <a:ext cx="3058074" cy="324202"/>
            <a:chOff x="-2569340" y="4133677"/>
            <a:chExt cx="3058074" cy="324202"/>
          </a:xfrm>
          <a:solidFill>
            <a:srgbClr val="062A4E"/>
          </a:solidFill>
        </p:grpSpPr>
        <p:sp>
          <p:nvSpPr>
            <p:cNvPr id="27" name="Google Shape;371;p33">
              <a:extLst>
                <a:ext uri="{FF2B5EF4-FFF2-40B4-BE49-F238E27FC236}">
                  <a16:creationId xmlns:a16="http://schemas.microsoft.com/office/drawing/2014/main" id="{638CF735-9CD9-17DF-555C-AE5C0C268826}"/>
                </a:ext>
              </a:extLst>
            </p:cNvPr>
            <p:cNvSpPr/>
            <p:nvPr/>
          </p:nvSpPr>
          <p:spPr>
            <a:xfrm>
              <a:off x="-2555343" y="4133677"/>
              <a:ext cx="3030081" cy="324202"/>
            </a:xfrm>
            <a:prstGeom prst="roundRect">
              <a:avLst>
                <a:gd name="adj" fmla="val 20179"/>
              </a:avLst>
            </a:prstGeom>
            <a:grpFill/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rgbClr val="FFFFFF"/>
                </a:solidFill>
                <a:latin typeface="Sora" pitchFamily="2" charset="0"/>
                <a:ea typeface="Open Sans"/>
                <a:cs typeface="Sora" pitchFamily="2" charset="0"/>
                <a:sym typeface="Open Sans"/>
              </a:endParaRPr>
            </a:p>
          </p:txBody>
        </p:sp>
        <p:sp>
          <p:nvSpPr>
            <p:cNvPr id="28" name="Google Shape;372;p33">
              <a:extLst>
                <a:ext uri="{FF2B5EF4-FFF2-40B4-BE49-F238E27FC236}">
                  <a16:creationId xmlns:a16="http://schemas.microsoft.com/office/drawing/2014/main" id="{4E6F2760-BCCA-2EAB-57CF-EA8996D6A9DA}"/>
                </a:ext>
              </a:extLst>
            </p:cNvPr>
            <p:cNvSpPr/>
            <p:nvPr/>
          </p:nvSpPr>
          <p:spPr>
            <a:xfrm>
              <a:off x="-2569340" y="4180879"/>
              <a:ext cx="3058074" cy="2308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algn="ctr"/>
              <a:r>
                <a:rPr lang="en-ID" sz="1000" b="1">
                  <a:solidFill>
                    <a:srgbClr val="FFFFFF"/>
                  </a:solidFill>
                  <a:latin typeface="Sora" pitchFamily="2" charset="0"/>
                  <a:ea typeface="Open Sans"/>
                  <a:cs typeface="Sora" pitchFamily="2" charset="0"/>
                  <a:sym typeface="Open Sans"/>
                </a:rPr>
                <a:t>jacksonville.gov/</a:t>
              </a:r>
              <a:r>
                <a:rPr lang="en-ID" sz="1000" b="1" err="1">
                  <a:solidFill>
                    <a:srgbClr val="FFFFFF"/>
                  </a:solidFill>
                  <a:latin typeface="Sora" pitchFamily="2" charset="0"/>
                  <a:ea typeface="Open Sans"/>
                  <a:cs typeface="Sora" pitchFamily="2" charset="0"/>
                  <a:sym typeface="Open Sans"/>
                </a:rPr>
                <a:t>transparencydashboard</a:t>
              </a:r>
              <a:endParaRPr sz="1000" b="1">
                <a:solidFill>
                  <a:srgbClr val="FFFFFF"/>
                </a:solidFill>
                <a:latin typeface="Sora" pitchFamily="2" charset="0"/>
                <a:ea typeface="Open Sans"/>
                <a:cs typeface="Sora" pitchFamily="2" charset="0"/>
                <a:sym typeface="Open Sans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F3509C9B-DDBB-C720-5119-3D045D4A8B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820" y="1834286"/>
            <a:ext cx="4176122" cy="238374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96FAD04-6CEA-6B82-1274-56BDAFE1C15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84" t="20778" r="2120" b="28056"/>
          <a:stretch>
            <a:fillRect/>
          </a:stretch>
        </p:blipFill>
        <p:spPr>
          <a:xfrm>
            <a:off x="1002570" y="2013096"/>
            <a:ext cx="2883658" cy="17253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1" grpId="0" animBg="1"/>
      <p:bldP spid="5" grpId="0"/>
      <p:bldP spid="6" grpId="0"/>
      <p:bldP spid="7" grpId="0"/>
      <p:bldP spid="8" grpId="0"/>
      <p:bldP spid="9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>
          <a:extLst>
            <a:ext uri="{FF2B5EF4-FFF2-40B4-BE49-F238E27FC236}">
              <a16:creationId xmlns:a16="http://schemas.microsoft.com/office/drawing/2014/main" id="{09B6A19C-456C-7417-6F49-821509FCDB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79654A37-3FBA-3C7A-CD61-DA9689532260}"/>
              </a:ext>
            </a:extLst>
          </p:cNvPr>
          <p:cNvSpPr/>
          <p:nvPr/>
        </p:nvSpPr>
        <p:spPr>
          <a:xfrm>
            <a:off x="0" y="4513334"/>
            <a:ext cx="9374400" cy="348016"/>
          </a:xfrm>
          <a:prstGeom prst="rect">
            <a:avLst/>
          </a:prstGeom>
          <a:solidFill>
            <a:srgbClr val="3ABF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"/>
          </a:p>
        </p:txBody>
      </p:sp>
      <p:sp>
        <p:nvSpPr>
          <p:cNvPr id="88" name="Google Shape;88;p20">
            <a:extLst>
              <a:ext uri="{FF2B5EF4-FFF2-40B4-BE49-F238E27FC236}">
                <a16:creationId xmlns:a16="http://schemas.microsoft.com/office/drawing/2014/main" id="{6D579CAE-132D-0C35-B4AA-43B298D7247F}"/>
              </a:ext>
            </a:extLst>
          </p:cNvPr>
          <p:cNvSpPr/>
          <p:nvPr/>
        </p:nvSpPr>
        <p:spPr>
          <a:xfrm flipH="1">
            <a:off x="4823303" y="0"/>
            <a:ext cx="4320697" cy="5143500"/>
          </a:xfrm>
          <a:prstGeom prst="round1Rect">
            <a:avLst>
              <a:gd name="adj" fmla="val 16667"/>
            </a:avLst>
          </a:prstGeom>
          <a:gradFill>
            <a:gsLst>
              <a:gs pos="100000">
                <a:srgbClr val="083A6B"/>
              </a:gs>
              <a:gs pos="56000">
                <a:srgbClr val="07325D"/>
              </a:gs>
              <a:gs pos="0">
                <a:srgbClr val="07325D"/>
              </a:gs>
            </a:gsLst>
            <a:path path="circle">
              <a:fillToRect l="100000" b="100000"/>
            </a:path>
          </a:gra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rgbClr val="000032"/>
              </a:solidFill>
              <a:latin typeface="Sora" pitchFamily="2" charset="0"/>
              <a:ea typeface="Open Sans"/>
              <a:cs typeface="Sora" pitchFamily="2" charset="0"/>
              <a:sym typeface="Open Sans"/>
            </a:endParaRPr>
          </a:p>
        </p:txBody>
      </p:sp>
      <p:sp>
        <p:nvSpPr>
          <p:cNvPr id="96" name="Google Shape;96;p20">
            <a:extLst>
              <a:ext uri="{FF2B5EF4-FFF2-40B4-BE49-F238E27FC236}">
                <a16:creationId xmlns:a16="http://schemas.microsoft.com/office/drawing/2014/main" id="{9F9CF5D4-6A98-159A-4385-8C796BBDA07B}"/>
              </a:ext>
            </a:extLst>
          </p:cNvPr>
          <p:cNvSpPr txBox="1"/>
          <p:nvPr/>
        </p:nvSpPr>
        <p:spPr>
          <a:xfrm>
            <a:off x="-776582" y="332687"/>
            <a:ext cx="4880902" cy="1361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6000" b="1">
                <a:solidFill>
                  <a:srgbClr val="062A4E"/>
                </a:solidFill>
                <a:latin typeface="Sora" pitchFamily="2" charset="0"/>
                <a:ea typeface="Roboto"/>
                <a:cs typeface="Sora" pitchFamily="2" charset="0"/>
                <a:sym typeface="Roboto"/>
              </a:rPr>
              <a:t>Public</a:t>
            </a:r>
          </a:p>
          <a:p>
            <a:pPr algn="ctr">
              <a:lnSpc>
                <a:spcPct val="70000"/>
              </a:lnSpc>
            </a:pPr>
            <a:r>
              <a:rPr lang="en-US" sz="6000" b="1">
                <a:solidFill>
                  <a:srgbClr val="062A4E"/>
                </a:solidFill>
                <a:latin typeface="Sora" pitchFamily="2" charset="0"/>
                <a:ea typeface="Roboto"/>
                <a:cs typeface="Sora" pitchFamily="2" charset="0"/>
                <a:sym typeface="Roboto"/>
              </a:rPr>
              <a:t>Safety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6254EED-FF1F-1EAB-2CC4-77DB6EF4AC99}"/>
              </a:ext>
            </a:extLst>
          </p:cNvPr>
          <p:cNvGrpSpPr/>
          <p:nvPr/>
        </p:nvGrpSpPr>
        <p:grpSpPr>
          <a:xfrm>
            <a:off x="5115593" y="1649400"/>
            <a:ext cx="3709679" cy="253885"/>
            <a:chOff x="5115593" y="1649400"/>
            <a:chExt cx="3709679" cy="253885"/>
          </a:xfrm>
        </p:grpSpPr>
        <p:sp>
          <p:nvSpPr>
            <p:cNvPr id="23" name="Google Shape;89;p20">
              <a:extLst>
                <a:ext uri="{FF2B5EF4-FFF2-40B4-BE49-F238E27FC236}">
                  <a16:creationId xmlns:a16="http://schemas.microsoft.com/office/drawing/2014/main" id="{54872E61-ACA3-B1C1-2AFF-714A8E73E64D}"/>
                </a:ext>
              </a:extLst>
            </p:cNvPr>
            <p:cNvSpPr/>
            <p:nvPr/>
          </p:nvSpPr>
          <p:spPr>
            <a:xfrm>
              <a:off x="5115593" y="1659235"/>
              <a:ext cx="234215" cy="234215"/>
            </a:xfrm>
            <a:prstGeom prst="ellipse">
              <a:avLst/>
            </a:prstGeom>
            <a:solidFill>
              <a:srgbClr val="3ABFE0"/>
            </a:solidFill>
            <a:ln>
              <a:noFill/>
            </a:ln>
            <a:effectLst/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rgbClr val="FFFFFF"/>
                </a:solidFill>
                <a:latin typeface="Sora" pitchFamily="2" charset="0"/>
                <a:ea typeface="Open Sans"/>
                <a:cs typeface="Sora" pitchFamily="2" charset="0"/>
                <a:sym typeface="Open Sans"/>
              </a:endParaRPr>
            </a:p>
          </p:txBody>
        </p:sp>
        <p:sp>
          <p:nvSpPr>
            <p:cNvPr id="24" name="Google Shape;90;p20" descr="Chevron arrows">
              <a:extLst>
                <a:ext uri="{FF2B5EF4-FFF2-40B4-BE49-F238E27FC236}">
                  <a16:creationId xmlns:a16="http://schemas.microsoft.com/office/drawing/2014/main" id="{C6B70DA3-1207-2A3A-7CB1-360DC09C214F}"/>
                </a:ext>
              </a:extLst>
            </p:cNvPr>
            <p:cNvSpPr/>
            <p:nvPr/>
          </p:nvSpPr>
          <p:spPr>
            <a:xfrm>
              <a:off x="5203419" y="1727395"/>
              <a:ext cx="58562" cy="97895"/>
            </a:xfrm>
            <a:custGeom>
              <a:avLst/>
              <a:gdLst/>
              <a:ahLst/>
              <a:cxnLst/>
              <a:rect l="l" t="t" r="r" b="b"/>
              <a:pathLst>
                <a:path w="319087" h="533400" extrusionOk="0">
                  <a:moveTo>
                    <a:pt x="119063" y="0"/>
                  </a:moveTo>
                  <a:lnTo>
                    <a:pt x="0" y="0"/>
                  </a:lnTo>
                  <a:lnTo>
                    <a:pt x="200025" y="266700"/>
                  </a:lnTo>
                  <a:lnTo>
                    <a:pt x="0" y="533400"/>
                  </a:lnTo>
                  <a:lnTo>
                    <a:pt x="119063" y="533400"/>
                  </a:lnTo>
                  <a:lnTo>
                    <a:pt x="319088" y="266700"/>
                  </a:lnTo>
                  <a:lnTo>
                    <a:pt x="119063" y="0"/>
                  </a:lnTo>
                  <a:close/>
                </a:path>
              </a:pathLst>
            </a:custGeom>
            <a:solidFill>
              <a:srgbClr val="E5F3E8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endParaRPr sz="1350">
                <a:solidFill>
                  <a:srgbClr val="FFFFFF"/>
                </a:solidFill>
                <a:latin typeface="Sora" pitchFamily="2" charset="0"/>
                <a:ea typeface="Open Sans"/>
                <a:cs typeface="Sora" pitchFamily="2" charset="0"/>
                <a:sym typeface="Open Sans"/>
              </a:endParaRPr>
            </a:p>
          </p:txBody>
        </p:sp>
        <p:sp>
          <p:nvSpPr>
            <p:cNvPr id="25" name="Google Shape;91;p20">
              <a:extLst>
                <a:ext uri="{FF2B5EF4-FFF2-40B4-BE49-F238E27FC236}">
                  <a16:creationId xmlns:a16="http://schemas.microsoft.com/office/drawing/2014/main" id="{5DFCD6E2-6350-A535-A6E1-8CFCC871AAF1}"/>
                </a:ext>
              </a:extLst>
            </p:cNvPr>
            <p:cNvSpPr txBox="1"/>
            <p:nvPr/>
          </p:nvSpPr>
          <p:spPr>
            <a:xfrm>
              <a:off x="5469502" y="1649400"/>
              <a:ext cx="3355770" cy="253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en-US" sz="1200" b="1" dirty="0">
                  <a:solidFill>
                    <a:srgbClr val="FFFFFF"/>
                  </a:solidFill>
                  <a:latin typeface="Sora" pitchFamily="2" charset="0"/>
                  <a:ea typeface="Open Sans"/>
                  <a:cs typeface="Sora" pitchFamily="2" charset="0"/>
                  <a:sym typeface="Open Sans"/>
                </a:rPr>
                <a:t>Collaboration with community partners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F5B9A1E-8B6C-C480-8C5A-D88643C26BA8}"/>
              </a:ext>
            </a:extLst>
          </p:cNvPr>
          <p:cNvGrpSpPr/>
          <p:nvPr/>
        </p:nvGrpSpPr>
        <p:grpSpPr>
          <a:xfrm>
            <a:off x="5115593" y="2052882"/>
            <a:ext cx="3710141" cy="438551"/>
            <a:chOff x="5115593" y="2052882"/>
            <a:chExt cx="3710141" cy="438551"/>
          </a:xfrm>
        </p:grpSpPr>
        <p:sp>
          <p:nvSpPr>
            <p:cNvPr id="20" name="Google Shape;92;p20">
              <a:extLst>
                <a:ext uri="{FF2B5EF4-FFF2-40B4-BE49-F238E27FC236}">
                  <a16:creationId xmlns:a16="http://schemas.microsoft.com/office/drawing/2014/main" id="{93D8CD2A-DFC9-481B-C65D-F8C39AF8C714}"/>
                </a:ext>
              </a:extLst>
            </p:cNvPr>
            <p:cNvSpPr/>
            <p:nvPr/>
          </p:nvSpPr>
          <p:spPr>
            <a:xfrm>
              <a:off x="5115593" y="2062717"/>
              <a:ext cx="234215" cy="234215"/>
            </a:xfrm>
            <a:prstGeom prst="ellipse">
              <a:avLst/>
            </a:prstGeom>
            <a:solidFill>
              <a:srgbClr val="3ABFE0"/>
            </a:solidFill>
            <a:ln>
              <a:noFill/>
            </a:ln>
            <a:effectLst/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rgbClr val="FFFFFF"/>
                </a:solidFill>
                <a:latin typeface="Sora" pitchFamily="2" charset="0"/>
                <a:ea typeface="Open Sans"/>
                <a:cs typeface="Sora" pitchFamily="2" charset="0"/>
                <a:sym typeface="Open Sans"/>
              </a:endParaRPr>
            </a:p>
          </p:txBody>
        </p:sp>
        <p:sp>
          <p:nvSpPr>
            <p:cNvPr id="21" name="Google Shape;93;p20" descr="Chevron arrows">
              <a:extLst>
                <a:ext uri="{FF2B5EF4-FFF2-40B4-BE49-F238E27FC236}">
                  <a16:creationId xmlns:a16="http://schemas.microsoft.com/office/drawing/2014/main" id="{5487D3AA-3D9D-255E-3FEE-F2511DF02482}"/>
                </a:ext>
              </a:extLst>
            </p:cNvPr>
            <p:cNvSpPr/>
            <p:nvPr/>
          </p:nvSpPr>
          <p:spPr>
            <a:xfrm>
              <a:off x="5203419" y="2130877"/>
              <a:ext cx="58562" cy="97895"/>
            </a:xfrm>
            <a:custGeom>
              <a:avLst/>
              <a:gdLst/>
              <a:ahLst/>
              <a:cxnLst/>
              <a:rect l="l" t="t" r="r" b="b"/>
              <a:pathLst>
                <a:path w="319087" h="533400" extrusionOk="0">
                  <a:moveTo>
                    <a:pt x="119063" y="0"/>
                  </a:moveTo>
                  <a:lnTo>
                    <a:pt x="0" y="0"/>
                  </a:lnTo>
                  <a:lnTo>
                    <a:pt x="200025" y="266700"/>
                  </a:lnTo>
                  <a:lnTo>
                    <a:pt x="0" y="533400"/>
                  </a:lnTo>
                  <a:lnTo>
                    <a:pt x="119063" y="533400"/>
                  </a:lnTo>
                  <a:lnTo>
                    <a:pt x="319088" y="266700"/>
                  </a:lnTo>
                  <a:lnTo>
                    <a:pt x="119063" y="0"/>
                  </a:lnTo>
                  <a:close/>
                </a:path>
              </a:pathLst>
            </a:custGeom>
            <a:solidFill>
              <a:srgbClr val="E5F3E8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endParaRPr sz="1350">
                <a:solidFill>
                  <a:srgbClr val="FFFFFF"/>
                </a:solidFill>
                <a:latin typeface="Sora" pitchFamily="2" charset="0"/>
                <a:ea typeface="Open Sans"/>
                <a:cs typeface="Sora" pitchFamily="2" charset="0"/>
                <a:sym typeface="Open Sans"/>
              </a:endParaRPr>
            </a:p>
          </p:txBody>
        </p:sp>
        <p:sp>
          <p:nvSpPr>
            <p:cNvPr id="22" name="Google Shape;94;p20">
              <a:extLst>
                <a:ext uri="{FF2B5EF4-FFF2-40B4-BE49-F238E27FC236}">
                  <a16:creationId xmlns:a16="http://schemas.microsoft.com/office/drawing/2014/main" id="{FB45962D-56E6-84AF-499B-0A50DDCC08CA}"/>
                </a:ext>
              </a:extLst>
            </p:cNvPr>
            <p:cNvSpPr txBox="1"/>
            <p:nvPr/>
          </p:nvSpPr>
          <p:spPr>
            <a:xfrm>
              <a:off x="5469964" y="2052882"/>
              <a:ext cx="3355770" cy="4385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en-US" sz="1200" b="1" dirty="0">
                  <a:solidFill>
                    <a:srgbClr val="FFFFFF"/>
                  </a:solidFill>
                  <a:latin typeface="Sora" pitchFamily="2" charset="0"/>
                  <a:ea typeface="Open Sans"/>
                  <a:cs typeface="Sora" pitchFamily="2" charset="0"/>
                  <a:sym typeface="Open Sans"/>
                </a:rPr>
                <a:t>Focus on prevention, intervention, and trust-building</a:t>
              </a:r>
              <a:endParaRPr sz="1200" b="1" dirty="0">
                <a:solidFill>
                  <a:srgbClr val="FFFFFF"/>
                </a:solidFill>
                <a:latin typeface="Sora" pitchFamily="2" charset="0"/>
                <a:ea typeface="Open Sans"/>
                <a:cs typeface="Sora" pitchFamily="2" charset="0"/>
                <a:sym typeface="Open San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7DE3C0A-1904-CD8F-646F-3EE1CFC7480D}"/>
              </a:ext>
            </a:extLst>
          </p:cNvPr>
          <p:cNvGrpSpPr/>
          <p:nvPr/>
        </p:nvGrpSpPr>
        <p:grpSpPr>
          <a:xfrm>
            <a:off x="5115592" y="640945"/>
            <a:ext cx="3523598" cy="438551"/>
            <a:chOff x="5115592" y="640945"/>
            <a:chExt cx="3523598" cy="438551"/>
          </a:xfrm>
        </p:grpSpPr>
        <p:sp>
          <p:nvSpPr>
            <p:cNvPr id="17" name="Google Shape;102;p20">
              <a:extLst>
                <a:ext uri="{FF2B5EF4-FFF2-40B4-BE49-F238E27FC236}">
                  <a16:creationId xmlns:a16="http://schemas.microsoft.com/office/drawing/2014/main" id="{45DE4332-5EA3-B1FE-B0E7-EE479B734B5B}"/>
                </a:ext>
              </a:extLst>
            </p:cNvPr>
            <p:cNvSpPr/>
            <p:nvPr/>
          </p:nvSpPr>
          <p:spPr>
            <a:xfrm>
              <a:off x="5115592" y="710259"/>
              <a:ext cx="234215" cy="234215"/>
            </a:xfrm>
            <a:prstGeom prst="ellipse">
              <a:avLst/>
            </a:prstGeom>
            <a:solidFill>
              <a:srgbClr val="3ABFE0"/>
            </a:solidFill>
            <a:ln>
              <a:noFill/>
            </a:ln>
            <a:effectLst/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rgbClr val="FFFFFF"/>
                </a:solidFill>
                <a:latin typeface="Sora" pitchFamily="2" charset="0"/>
                <a:ea typeface="Open Sans"/>
                <a:cs typeface="Sora" pitchFamily="2" charset="0"/>
                <a:sym typeface="Open Sans"/>
              </a:endParaRPr>
            </a:p>
          </p:txBody>
        </p:sp>
        <p:sp>
          <p:nvSpPr>
            <p:cNvPr id="18" name="Google Shape;103;p20" descr="Chevron arrows">
              <a:extLst>
                <a:ext uri="{FF2B5EF4-FFF2-40B4-BE49-F238E27FC236}">
                  <a16:creationId xmlns:a16="http://schemas.microsoft.com/office/drawing/2014/main" id="{0B59C8C9-4210-A230-8362-C6091445CD76}"/>
                </a:ext>
              </a:extLst>
            </p:cNvPr>
            <p:cNvSpPr/>
            <p:nvPr/>
          </p:nvSpPr>
          <p:spPr>
            <a:xfrm>
              <a:off x="5203418" y="778419"/>
              <a:ext cx="58562" cy="97895"/>
            </a:xfrm>
            <a:custGeom>
              <a:avLst/>
              <a:gdLst/>
              <a:ahLst/>
              <a:cxnLst/>
              <a:rect l="l" t="t" r="r" b="b"/>
              <a:pathLst>
                <a:path w="319087" h="533400" extrusionOk="0">
                  <a:moveTo>
                    <a:pt x="119063" y="0"/>
                  </a:moveTo>
                  <a:lnTo>
                    <a:pt x="0" y="0"/>
                  </a:lnTo>
                  <a:lnTo>
                    <a:pt x="200025" y="266700"/>
                  </a:lnTo>
                  <a:lnTo>
                    <a:pt x="0" y="533400"/>
                  </a:lnTo>
                  <a:lnTo>
                    <a:pt x="119063" y="533400"/>
                  </a:lnTo>
                  <a:lnTo>
                    <a:pt x="319088" y="266700"/>
                  </a:lnTo>
                  <a:lnTo>
                    <a:pt x="119063" y="0"/>
                  </a:lnTo>
                  <a:close/>
                </a:path>
              </a:pathLst>
            </a:custGeom>
            <a:solidFill>
              <a:srgbClr val="E5F3E8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endParaRPr sz="1350">
                <a:solidFill>
                  <a:srgbClr val="FFFFFF"/>
                </a:solidFill>
                <a:latin typeface="Sora" pitchFamily="2" charset="0"/>
                <a:ea typeface="Open Sans"/>
                <a:cs typeface="Sora" pitchFamily="2" charset="0"/>
                <a:sym typeface="Open Sans"/>
              </a:endParaRPr>
            </a:p>
          </p:txBody>
        </p:sp>
        <p:sp>
          <p:nvSpPr>
            <p:cNvPr id="19" name="Google Shape;104;p20">
              <a:extLst>
                <a:ext uri="{FF2B5EF4-FFF2-40B4-BE49-F238E27FC236}">
                  <a16:creationId xmlns:a16="http://schemas.microsoft.com/office/drawing/2014/main" id="{66B9D2B9-00B0-04E5-3BBA-E5716B9A6AF5}"/>
                </a:ext>
              </a:extLst>
            </p:cNvPr>
            <p:cNvSpPr txBox="1"/>
            <p:nvPr/>
          </p:nvSpPr>
          <p:spPr>
            <a:xfrm>
              <a:off x="5469502" y="640945"/>
              <a:ext cx="3169688" cy="4385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en-US" sz="1200" b="1" dirty="0">
                  <a:solidFill>
                    <a:srgbClr val="FFFFFF"/>
                  </a:solidFill>
                  <a:latin typeface="Sora" pitchFamily="2" charset="0"/>
                  <a:ea typeface="Open Sans"/>
                  <a:cs typeface="Sora" pitchFamily="2" charset="0"/>
                  <a:sym typeface="Open Sans"/>
                </a:rPr>
                <a:t>22 public safety recommendations are currently being implemented</a:t>
              </a:r>
              <a:endParaRPr sz="1200" b="1" dirty="0">
                <a:solidFill>
                  <a:srgbClr val="FFFFFF"/>
                </a:solidFill>
                <a:latin typeface="Sora" pitchFamily="2" charset="0"/>
                <a:ea typeface="Open Sans"/>
                <a:cs typeface="Sora" pitchFamily="2" charset="0"/>
                <a:sym typeface="Open Sans"/>
              </a:endParaRPr>
            </a:p>
          </p:txBody>
        </p:sp>
      </p:grpSp>
      <p:sp>
        <p:nvSpPr>
          <p:cNvPr id="95" name="Google Shape;95;p20">
            <a:extLst>
              <a:ext uri="{FF2B5EF4-FFF2-40B4-BE49-F238E27FC236}">
                <a16:creationId xmlns:a16="http://schemas.microsoft.com/office/drawing/2014/main" id="{D980A0DB-3B62-A289-7347-EC5BA8640541}"/>
              </a:ext>
            </a:extLst>
          </p:cNvPr>
          <p:cNvSpPr txBox="1"/>
          <p:nvPr/>
        </p:nvSpPr>
        <p:spPr>
          <a:xfrm>
            <a:off x="664142" y="2419539"/>
            <a:ext cx="4189288" cy="512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b="1">
                <a:solidFill>
                  <a:srgbClr val="062A4E"/>
                </a:solidFill>
                <a:latin typeface="Sora" pitchFamily="2" charset="0"/>
                <a:ea typeface="Open Sans"/>
                <a:cs typeface="Sora" pitchFamily="2" charset="0"/>
                <a:sym typeface="Open Sans"/>
              </a:rPr>
              <a:t>Residents deserve to feel safe in every neighborhood.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DFE908-33DB-164F-FD60-C4E2D4C7C8DD}"/>
              </a:ext>
            </a:extLst>
          </p:cNvPr>
          <p:cNvSpPr txBox="1"/>
          <p:nvPr/>
        </p:nvSpPr>
        <p:spPr>
          <a:xfrm>
            <a:off x="5115593" y="131415"/>
            <a:ext cx="37096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FFFF"/>
                </a:solidFill>
                <a:latin typeface="Sora" pitchFamily="2" charset="0"/>
                <a:ea typeface="Open Sans"/>
                <a:cs typeface="Sora" pitchFamily="2" charset="0"/>
              </a:rPr>
              <a:t>Results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B9B734-8763-7561-086A-94C86AB536CF}"/>
              </a:ext>
            </a:extLst>
          </p:cNvPr>
          <p:cNvSpPr txBox="1"/>
          <p:nvPr/>
        </p:nvSpPr>
        <p:spPr>
          <a:xfrm>
            <a:off x="576956" y="1929078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3ABFE0"/>
                </a:solidFill>
                <a:latin typeface="Sora" pitchFamily="2" charset="0"/>
                <a:ea typeface="Open Sans"/>
                <a:cs typeface="Sora" pitchFamily="2" charset="0"/>
              </a:rPr>
              <a:t>The Challenge</a:t>
            </a:r>
          </a:p>
        </p:txBody>
      </p:sp>
      <p:sp>
        <p:nvSpPr>
          <p:cNvPr id="12" name="Google Shape;95;p20">
            <a:extLst>
              <a:ext uri="{FF2B5EF4-FFF2-40B4-BE49-F238E27FC236}">
                <a16:creationId xmlns:a16="http://schemas.microsoft.com/office/drawing/2014/main" id="{250D8DD0-4A86-94FC-0E2C-884E2C03711C}"/>
              </a:ext>
            </a:extLst>
          </p:cNvPr>
          <p:cNvSpPr txBox="1"/>
          <p:nvPr/>
        </p:nvSpPr>
        <p:spPr>
          <a:xfrm>
            <a:off x="620869" y="3465196"/>
            <a:ext cx="4054329" cy="955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062A4E"/>
                </a:solidFill>
                <a:latin typeface="Sora" pitchFamily="2" charset="0"/>
                <a:ea typeface="Open Sans"/>
                <a:cs typeface="Sora" pitchFamily="2" charset="0"/>
                <a:sym typeface="Open Sans"/>
              </a:rPr>
              <a:t>Increased salary and pension benefits for first responders.</a:t>
            </a: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062A4E"/>
                </a:solidFill>
                <a:latin typeface="Sora" pitchFamily="2" charset="0"/>
                <a:ea typeface="Open Sans"/>
                <a:cs typeface="Sora" pitchFamily="2" charset="0"/>
                <a:sym typeface="Open Sans"/>
              </a:rPr>
              <a:t>Community-led public safety approach through Journey Forward.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88E171A-BE00-92D9-7DBD-B39BACF8F913}"/>
              </a:ext>
            </a:extLst>
          </p:cNvPr>
          <p:cNvSpPr txBox="1"/>
          <p:nvPr/>
        </p:nvSpPr>
        <p:spPr>
          <a:xfrm>
            <a:off x="581801" y="2953219"/>
            <a:ext cx="32537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3ABFE0"/>
                </a:solidFill>
                <a:latin typeface="Sora" pitchFamily="2" charset="0"/>
                <a:ea typeface="Open Sans"/>
                <a:cs typeface="Sora" pitchFamily="2" charset="0"/>
              </a:rPr>
              <a:t>Our Response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D9E1BDB-E95B-EA61-8CD1-D7ABA807B737}"/>
              </a:ext>
            </a:extLst>
          </p:cNvPr>
          <p:cNvSpPr txBox="1"/>
          <p:nvPr/>
        </p:nvSpPr>
        <p:spPr>
          <a:xfrm>
            <a:off x="829912" y="4590158"/>
            <a:ext cx="4935600" cy="2316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>
                <a:solidFill>
                  <a:srgbClr val="FFFFFF"/>
                </a:solidFill>
                <a:latin typeface="Sora" panose="020B0604020202020204" charset="0"/>
                <a:cs typeface="Sora" panose="020B0604020202020204" charset="0"/>
              </a:rPr>
              <a:t>A Jacksonville You Can Afford </a:t>
            </a:r>
            <a:r>
              <a:rPr lang="en-ID" sz="1000" b="1">
                <a:solidFill>
                  <a:srgbClr val="FFFFFF"/>
                </a:solidFill>
                <a:latin typeface="Sora" pitchFamily="2" charset="0"/>
                <a:ea typeface="Roboto"/>
                <a:cs typeface="Sora" pitchFamily="2" charset="0"/>
                <a:sym typeface="Roboto"/>
              </a:rPr>
              <a:t>And Be Proud Of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F4901EC-727C-2018-E2AA-C341BEE0F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98" y="4361241"/>
            <a:ext cx="624207" cy="624207"/>
          </a:xfrm>
          <a:prstGeom prst="rect">
            <a:avLst/>
          </a:prstGeom>
        </p:spPr>
      </p:pic>
      <p:pic>
        <p:nvPicPr>
          <p:cNvPr id="33" name="Picture Placeholder 31">
            <a:extLst>
              <a:ext uri="{FF2B5EF4-FFF2-40B4-BE49-F238E27FC236}">
                <a16:creationId xmlns:a16="http://schemas.microsoft.com/office/drawing/2014/main" id="{E086F765-DFDF-8234-047E-00A91A94A3E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964" t="4075" r="-43" b="10461"/>
          <a:stretch>
            <a:fillRect/>
          </a:stretch>
        </p:blipFill>
        <p:spPr>
          <a:xfrm>
            <a:off x="4881907" y="2666084"/>
            <a:ext cx="4347164" cy="2477416"/>
          </a:xfrm>
          <a:custGeom>
            <a:avLst/>
            <a:gdLst>
              <a:gd name="connsiteX0" fmla="*/ 0 w 2878911"/>
              <a:gd name="connsiteY0" fmla="*/ 0 h 1728228"/>
              <a:gd name="connsiteX1" fmla="*/ 2878911 w 2878911"/>
              <a:gd name="connsiteY1" fmla="*/ 0 h 1728228"/>
              <a:gd name="connsiteX2" fmla="*/ 2878911 w 2878911"/>
              <a:gd name="connsiteY2" fmla="*/ 1728228 h 1728228"/>
              <a:gd name="connsiteX3" fmla="*/ 0 w 2878911"/>
              <a:gd name="connsiteY3" fmla="*/ 1728228 h 1728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8911" h="1728228">
                <a:moveTo>
                  <a:pt x="0" y="0"/>
                </a:moveTo>
                <a:lnTo>
                  <a:pt x="2878911" y="0"/>
                </a:lnTo>
                <a:lnTo>
                  <a:pt x="2878911" y="1728228"/>
                </a:lnTo>
                <a:lnTo>
                  <a:pt x="0" y="1728228"/>
                </a:lnTo>
                <a:close/>
              </a:path>
            </a:pathLst>
          </a:custGeom>
        </p:spPr>
      </p:pic>
      <p:pic>
        <p:nvPicPr>
          <p:cNvPr id="2" name="Picture 1" descr="Logo&#10;&#10;AI-generated content may be incorrect.">
            <a:extLst>
              <a:ext uri="{FF2B5EF4-FFF2-40B4-BE49-F238E27FC236}">
                <a16:creationId xmlns:a16="http://schemas.microsoft.com/office/drawing/2014/main" id="{BE087E03-9E5E-9B8B-DF63-D51B528327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126" y="271088"/>
            <a:ext cx="1375180" cy="13751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4673216-044F-6AA9-95FF-1369A63E7961}"/>
              </a:ext>
            </a:extLst>
          </p:cNvPr>
          <p:cNvGrpSpPr/>
          <p:nvPr/>
        </p:nvGrpSpPr>
        <p:grpSpPr>
          <a:xfrm>
            <a:off x="5111878" y="1116381"/>
            <a:ext cx="3648775" cy="438551"/>
            <a:chOff x="5111878" y="1116381"/>
            <a:chExt cx="3648775" cy="438551"/>
          </a:xfrm>
        </p:grpSpPr>
        <p:sp>
          <p:nvSpPr>
            <p:cNvPr id="3" name="Google Shape;89;p20">
              <a:extLst>
                <a:ext uri="{FF2B5EF4-FFF2-40B4-BE49-F238E27FC236}">
                  <a16:creationId xmlns:a16="http://schemas.microsoft.com/office/drawing/2014/main" id="{C8C62B54-C96C-5E81-E463-145047051160}"/>
                </a:ext>
              </a:extLst>
            </p:cNvPr>
            <p:cNvSpPr/>
            <p:nvPr/>
          </p:nvSpPr>
          <p:spPr>
            <a:xfrm>
              <a:off x="5111878" y="1187167"/>
              <a:ext cx="234215" cy="234215"/>
            </a:xfrm>
            <a:prstGeom prst="ellipse">
              <a:avLst/>
            </a:prstGeom>
            <a:solidFill>
              <a:srgbClr val="3ABFE0"/>
            </a:solidFill>
            <a:ln>
              <a:noFill/>
            </a:ln>
            <a:effectLst/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rgbClr val="FFFFFF"/>
                </a:solidFill>
                <a:latin typeface="Sora" pitchFamily="2" charset="0"/>
                <a:ea typeface="Open Sans"/>
                <a:cs typeface="Sora" pitchFamily="2" charset="0"/>
                <a:sym typeface="Open Sans"/>
              </a:endParaRPr>
            </a:p>
          </p:txBody>
        </p:sp>
        <p:sp>
          <p:nvSpPr>
            <p:cNvPr id="4" name="Google Shape;90;p20" descr="Chevron arrows">
              <a:extLst>
                <a:ext uri="{FF2B5EF4-FFF2-40B4-BE49-F238E27FC236}">
                  <a16:creationId xmlns:a16="http://schemas.microsoft.com/office/drawing/2014/main" id="{A35E5FC5-422E-6287-2E1D-70AADF9D77A3}"/>
                </a:ext>
              </a:extLst>
            </p:cNvPr>
            <p:cNvSpPr/>
            <p:nvPr/>
          </p:nvSpPr>
          <p:spPr>
            <a:xfrm>
              <a:off x="5199704" y="1255327"/>
              <a:ext cx="58562" cy="97895"/>
            </a:xfrm>
            <a:custGeom>
              <a:avLst/>
              <a:gdLst/>
              <a:ahLst/>
              <a:cxnLst/>
              <a:rect l="l" t="t" r="r" b="b"/>
              <a:pathLst>
                <a:path w="319087" h="533400" extrusionOk="0">
                  <a:moveTo>
                    <a:pt x="119063" y="0"/>
                  </a:moveTo>
                  <a:lnTo>
                    <a:pt x="0" y="0"/>
                  </a:lnTo>
                  <a:lnTo>
                    <a:pt x="200025" y="266700"/>
                  </a:lnTo>
                  <a:lnTo>
                    <a:pt x="0" y="533400"/>
                  </a:lnTo>
                  <a:lnTo>
                    <a:pt x="119063" y="533400"/>
                  </a:lnTo>
                  <a:lnTo>
                    <a:pt x="319088" y="266700"/>
                  </a:lnTo>
                  <a:lnTo>
                    <a:pt x="119063" y="0"/>
                  </a:lnTo>
                  <a:close/>
                </a:path>
              </a:pathLst>
            </a:custGeom>
            <a:solidFill>
              <a:srgbClr val="E5F3E8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endParaRPr sz="1350">
                <a:solidFill>
                  <a:srgbClr val="FFFFFF"/>
                </a:solidFill>
                <a:latin typeface="Sora" pitchFamily="2" charset="0"/>
                <a:ea typeface="Open Sans"/>
                <a:cs typeface="Sora" pitchFamily="2" charset="0"/>
                <a:sym typeface="Open Sans"/>
              </a:endParaRPr>
            </a:p>
          </p:txBody>
        </p:sp>
        <p:sp>
          <p:nvSpPr>
            <p:cNvPr id="5" name="Google Shape;104;p20">
              <a:extLst>
                <a:ext uri="{FF2B5EF4-FFF2-40B4-BE49-F238E27FC236}">
                  <a16:creationId xmlns:a16="http://schemas.microsoft.com/office/drawing/2014/main" id="{F3C23809-6020-53DD-C441-8CBDB469FAFE}"/>
                </a:ext>
              </a:extLst>
            </p:cNvPr>
            <p:cNvSpPr txBox="1"/>
            <p:nvPr/>
          </p:nvSpPr>
          <p:spPr>
            <a:xfrm>
              <a:off x="5465787" y="1116381"/>
              <a:ext cx="3294866" cy="4385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en-US" sz="1200" b="1" dirty="0">
                  <a:solidFill>
                    <a:srgbClr val="FFFFFF"/>
                  </a:solidFill>
                  <a:latin typeface="Sora" pitchFamily="2" charset="0"/>
                  <a:ea typeface="Open Sans"/>
                  <a:cs typeface="Sora" pitchFamily="2" charset="0"/>
                  <a:sym typeface="Open Sans"/>
                </a:rPr>
                <a:t>Increases in first responder recruitment and retention rates </a:t>
              </a:r>
              <a:endParaRPr sz="1200" b="1" dirty="0">
                <a:solidFill>
                  <a:srgbClr val="FFFFFF"/>
                </a:solidFill>
                <a:latin typeface="Sora" pitchFamily="2" charset="0"/>
                <a:ea typeface="Open Sans"/>
                <a:cs typeface="Sora" pitchFamily="2" charset="0"/>
                <a:sym typeface="Open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2254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P spid="96" grpId="0"/>
      <p:bldP spid="95" grpId="0"/>
      <p:bldP spid="10" grpId="0"/>
      <p:bldP spid="11" grpId="0"/>
      <p:bldP spid="12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A7365E02-D716-7B56-C336-C7055EF67C03}"/>
              </a:ext>
            </a:extLst>
          </p:cNvPr>
          <p:cNvSpPr/>
          <p:nvPr/>
        </p:nvSpPr>
        <p:spPr>
          <a:xfrm>
            <a:off x="0" y="4513334"/>
            <a:ext cx="9374400" cy="348016"/>
          </a:xfrm>
          <a:prstGeom prst="rect">
            <a:avLst/>
          </a:prstGeom>
          <a:solidFill>
            <a:srgbClr val="3ABF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"/>
          </a:p>
        </p:txBody>
      </p:sp>
      <p:sp>
        <p:nvSpPr>
          <p:cNvPr id="88" name="Google Shape;88;p20"/>
          <p:cNvSpPr/>
          <p:nvPr/>
        </p:nvSpPr>
        <p:spPr>
          <a:xfrm flipH="1">
            <a:off x="4870455" y="62752"/>
            <a:ext cx="4319045" cy="5080747"/>
          </a:xfrm>
          <a:prstGeom prst="round1Rect">
            <a:avLst>
              <a:gd name="adj" fmla="val 16667"/>
            </a:avLst>
          </a:prstGeom>
          <a:gradFill>
            <a:gsLst>
              <a:gs pos="100000">
                <a:srgbClr val="083A6B"/>
              </a:gs>
              <a:gs pos="56000">
                <a:srgbClr val="07325D"/>
              </a:gs>
              <a:gs pos="0">
                <a:srgbClr val="07325D"/>
              </a:gs>
            </a:gsLst>
            <a:path path="circle">
              <a:fillToRect l="100000" b="100000"/>
            </a:path>
          </a:gra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rgbClr val="000032"/>
              </a:solidFill>
              <a:latin typeface="Sora" pitchFamily="2" charset="0"/>
              <a:ea typeface="Open Sans"/>
              <a:cs typeface="Sora" pitchFamily="2" charset="0"/>
              <a:sym typeface="Open Sans"/>
            </a:endParaRPr>
          </a:p>
        </p:txBody>
      </p:sp>
      <p:sp>
        <p:nvSpPr>
          <p:cNvPr id="96" name="Google Shape;96;p20"/>
          <p:cNvSpPr txBox="1"/>
          <p:nvPr/>
        </p:nvSpPr>
        <p:spPr>
          <a:xfrm>
            <a:off x="1" y="326510"/>
            <a:ext cx="4805656" cy="1546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6000" b="1" dirty="0">
                <a:solidFill>
                  <a:srgbClr val="062A4E"/>
                </a:solidFill>
                <a:latin typeface="Sora" pitchFamily="2" charset="0"/>
                <a:ea typeface="Roboto"/>
                <a:cs typeface="Sora" pitchFamily="2" charset="0"/>
                <a:sym typeface="Roboto"/>
              </a:rPr>
              <a:t>Fight </a:t>
            </a:r>
          </a:p>
          <a:p>
            <a:pPr algn="ctr">
              <a:lnSpc>
                <a:spcPct val="70000"/>
              </a:lnSpc>
            </a:pPr>
            <a:r>
              <a:rPr lang="en-US" sz="6000" b="1" dirty="0">
                <a:solidFill>
                  <a:srgbClr val="062A4E"/>
                </a:solidFill>
                <a:latin typeface="Sora" pitchFamily="2" charset="0"/>
                <a:ea typeface="Roboto"/>
                <a:cs typeface="Sora" pitchFamily="2" charset="0"/>
                <a:sym typeface="Roboto"/>
              </a:rPr>
              <a:t>Hunger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4752409-0904-6B47-7499-29B17F2111F5}"/>
              </a:ext>
            </a:extLst>
          </p:cNvPr>
          <p:cNvGrpSpPr/>
          <p:nvPr/>
        </p:nvGrpSpPr>
        <p:grpSpPr>
          <a:xfrm>
            <a:off x="5115592" y="1094427"/>
            <a:ext cx="3710142" cy="1249274"/>
            <a:chOff x="6380797" y="2881129"/>
            <a:chExt cx="3710142" cy="124927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721328A-FDE4-A8F4-D348-6594C8F77BC0}"/>
                </a:ext>
              </a:extLst>
            </p:cNvPr>
            <p:cNvGrpSpPr/>
            <p:nvPr/>
          </p:nvGrpSpPr>
          <p:grpSpPr>
            <a:xfrm>
              <a:off x="6380798" y="3354328"/>
              <a:ext cx="3523597" cy="290819"/>
              <a:chOff x="6380798" y="3324116"/>
              <a:chExt cx="3523597" cy="290819"/>
            </a:xfrm>
          </p:grpSpPr>
          <p:sp>
            <p:nvSpPr>
              <p:cNvPr id="23" name="Google Shape;89;p20"/>
              <p:cNvSpPr/>
              <p:nvPr/>
            </p:nvSpPr>
            <p:spPr>
              <a:xfrm>
                <a:off x="6380798" y="3333951"/>
                <a:ext cx="234215" cy="234215"/>
              </a:xfrm>
              <a:prstGeom prst="ellipse">
                <a:avLst/>
              </a:prstGeom>
              <a:solidFill>
                <a:srgbClr val="3ABFE0"/>
              </a:solidFill>
              <a:ln>
                <a:noFill/>
              </a:ln>
              <a:effectLst/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/>
                <a:endParaRPr sz="1350">
                  <a:solidFill>
                    <a:srgbClr val="FFFFFF"/>
                  </a:solidFill>
                  <a:latin typeface="Sora" pitchFamily="2" charset="0"/>
                  <a:ea typeface="Open Sans"/>
                  <a:cs typeface="Sora" pitchFamily="2" charset="0"/>
                  <a:sym typeface="Open Sans"/>
                </a:endParaRPr>
              </a:p>
            </p:txBody>
          </p:sp>
          <p:sp>
            <p:nvSpPr>
              <p:cNvPr id="24" name="Google Shape;90;p20" descr="Chevron arrows"/>
              <p:cNvSpPr/>
              <p:nvPr/>
            </p:nvSpPr>
            <p:spPr>
              <a:xfrm>
                <a:off x="6468624" y="3402111"/>
                <a:ext cx="58562" cy="97895"/>
              </a:xfrm>
              <a:custGeom>
                <a:avLst/>
                <a:gdLst/>
                <a:ahLst/>
                <a:cxnLst/>
                <a:rect l="l" t="t" r="r" b="b"/>
                <a:pathLst>
                  <a:path w="319087" h="533400" extrusionOk="0">
                    <a:moveTo>
                      <a:pt x="119063" y="0"/>
                    </a:moveTo>
                    <a:lnTo>
                      <a:pt x="0" y="0"/>
                    </a:lnTo>
                    <a:lnTo>
                      <a:pt x="200025" y="266700"/>
                    </a:lnTo>
                    <a:lnTo>
                      <a:pt x="0" y="533400"/>
                    </a:lnTo>
                    <a:lnTo>
                      <a:pt x="119063" y="533400"/>
                    </a:lnTo>
                    <a:lnTo>
                      <a:pt x="319088" y="266700"/>
                    </a:lnTo>
                    <a:lnTo>
                      <a:pt x="119063" y="0"/>
                    </a:lnTo>
                    <a:close/>
                  </a:path>
                </a:pathLst>
              </a:custGeom>
              <a:solidFill>
                <a:srgbClr val="E5F3E8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rgbClr val="FFFFFF"/>
                  </a:solidFill>
                  <a:latin typeface="Sora" pitchFamily="2" charset="0"/>
                  <a:ea typeface="Open Sans"/>
                  <a:cs typeface="Sora" pitchFamily="2" charset="0"/>
                  <a:sym typeface="Open Sans"/>
                </a:endParaRPr>
              </a:p>
            </p:txBody>
          </p:sp>
          <p:sp>
            <p:nvSpPr>
              <p:cNvPr id="25" name="Google Shape;91;p20"/>
              <p:cNvSpPr txBox="1"/>
              <p:nvPr/>
            </p:nvSpPr>
            <p:spPr>
              <a:xfrm>
                <a:off x="6734707" y="3324116"/>
                <a:ext cx="3169688" cy="2908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69" tIns="34275" rIns="68569" bIns="34275" anchor="t" anchorCtr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200" b="1">
                    <a:solidFill>
                      <a:srgbClr val="FFFFFF"/>
                    </a:solidFill>
                    <a:latin typeface="Sora" pitchFamily="2" charset="0"/>
                    <a:ea typeface="Open Sans"/>
                    <a:cs typeface="Sora" pitchFamily="2" charset="0"/>
                    <a:sym typeface="Open Sans"/>
                  </a:rPr>
                  <a:t>$200K to Feeding Northeast Florida</a:t>
                </a:r>
                <a:endParaRPr sz="1200" b="1">
                  <a:solidFill>
                    <a:srgbClr val="FFFFFF"/>
                  </a:solidFill>
                  <a:latin typeface="Sora" pitchFamily="2" charset="0"/>
                  <a:ea typeface="Open Sans"/>
                  <a:cs typeface="Sora" pitchFamily="2" charset="0"/>
                  <a:sym typeface="Open Sans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56C7672-A8FC-7422-26C7-831CF6B676DE}"/>
                </a:ext>
              </a:extLst>
            </p:cNvPr>
            <p:cNvGrpSpPr/>
            <p:nvPr/>
          </p:nvGrpSpPr>
          <p:grpSpPr>
            <a:xfrm>
              <a:off x="6380798" y="3839584"/>
              <a:ext cx="3710141" cy="290819"/>
              <a:chOff x="6380798" y="3839584"/>
              <a:chExt cx="3710141" cy="290819"/>
            </a:xfrm>
          </p:grpSpPr>
          <p:sp>
            <p:nvSpPr>
              <p:cNvPr id="20" name="Google Shape;92;p20"/>
              <p:cNvSpPr/>
              <p:nvPr/>
            </p:nvSpPr>
            <p:spPr>
              <a:xfrm>
                <a:off x="6380798" y="3849419"/>
                <a:ext cx="234215" cy="234215"/>
              </a:xfrm>
              <a:prstGeom prst="ellipse">
                <a:avLst/>
              </a:prstGeom>
              <a:solidFill>
                <a:srgbClr val="3ABFE0"/>
              </a:solidFill>
              <a:ln>
                <a:noFill/>
              </a:ln>
              <a:effectLst/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/>
                <a:endParaRPr sz="1350">
                  <a:solidFill>
                    <a:srgbClr val="FFFFFF"/>
                  </a:solidFill>
                  <a:latin typeface="Sora" pitchFamily="2" charset="0"/>
                  <a:ea typeface="Open Sans"/>
                  <a:cs typeface="Sora" pitchFamily="2" charset="0"/>
                  <a:sym typeface="Open Sans"/>
                </a:endParaRPr>
              </a:p>
            </p:txBody>
          </p:sp>
          <p:sp>
            <p:nvSpPr>
              <p:cNvPr id="21" name="Google Shape;93;p20" descr="Chevron arrows"/>
              <p:cNvSpPr/>
              <p:nvPr/>
            </p:nvSpPr>
            <p:spPr>
              <a:xfrm>
                <a:off x="6468624" y="3917579"/>
                <a:ext cx="58562" cy="97895"/>
              </a:xfrm>
              <a:custGeom>
                <a:avLst/>
                <a:gdLst/>
                <a:ahLst/>
                <a:cxnLst/>
                <a:rect l="l" t="t" r="r" b="b"/>
                <a:pathLst>
                  <a:path w="319087" h="533400" extrusionOk="0">
                    <a:moveTo>
                      <a:pt x="119063" y="0"/>
                    </a:moveTo>
                    <a:lnTo>
                      <a:pt x="0" y="0"/>
                    </a:lnTo>
                    <a:lnTo>
                      <a:pt x="200025" y="266700"/>
                    </a:lnTo>
                    <a:lnTo>
                      <a:pt x="0" y="533400"/>
                    </a:lnTo>
                    <a:lnTo>
                      <a:pt x="119063" y="533400"/>
                    </a:lnTo>
                    <a:lnTo>
                      <a:pt x="319088" y="266700"/>
                    </a:lnTo>
                    <a:lnTo>
                      <a:pt x="119063" y="0"/>
                    </a:lnTo>
                    <a:close/>
                  </a:path>
                </a:pathLst>
              </a:custGeom>
              <a:solidFill>
                <a:srgbClr val="E5F3E8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rgbClr val="FFFFFF"/>
                  </a:solidFill>
                  <a:latin typeface="Sora" pitchFamily="2" charset="0"/>
                  <a:ea typeface="Open Sans"/>
                  <a:cs typeface="Sora" pitchFamily="2" charset="0"/>
                  <a:sym typeface="Open Sans"/>
                </a:endParaRPr>
              </a:p>
            </p:txBody>
          </p:sp>
          <p:sp>
            <p:nvSpPr>
              <p:cNvPr id="22" name="Google Shape;94;p20"/>
              <p:cNvSpPr txBox="1"/>
              <p:nvPr/>
            </p:nvSpPr>
            <p:spPr>
              <a:xfrm>
                <a:off x="6735169" y="3839584"/>
                <a:ext cx="3355770" cy="2908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69" tIns="34275" rIns="68569" bIns="34275" anchor="t" anchorCtr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200" b="1">
                    <a:solidFill>
                      <a:srgbClr val="FFFFFF"/>
                    </a:solidFill>
                    <a:latin typeface="Sora" pitchFamily="2" charset="0"/>
                    <a:ea typeface="Open Sans"/>
                    <a:cs typeface="Sora" pitchFamily="2" charset="0"/>
                    <a:sym typeface="Open Sans"/>
                  </a:rPr>
                  <a:t>Thousands of meals delivered to seniors</a:t>
                </a:r>
                <a:endParaRPr sz="1200" b="1">
                  <a:solidFill>
                    <a:srgbClr val="FFFFFF"/>
                  </a:solidFill>
                  <a:latin typeface="Sora" pitchFamily="2" charset="0"/>
                  <a:ea typeface="Open Sans"/>
                  <a:cs typeface="Sora" pitchFamily="2" charset="0"/>
                  <a:sym typeface="Open Sans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3E5D4CF-F7BE-500D-034D-8D4524ABF654}"/>
                </a:ext>
              </a:extLst>
            </p:cNvPr>
            <p:cNvGrpSpPr/>
            <p:nvPr/>
          </p:nvGrpSpPr>
          <p:grpSpPr>
            <a:xfrm>
              <a:off x="6380797" y="2881129"/>
              <a:ext cx="3523598" cy="290819"/>
              <a:chOff x="6380797" y="2881129"/>
              <a:chExt cx="3523598" cy="290819"/>
            </a:xfrm>
          </p:grpSpPr>
          <p:sp>
            <p:nvSpPr>
              <p:cNvPr id="17" name="Google Shape;102;p20"/>
              <p:cNvSpPr/>
              <p:nvPr/>
            </p:nvSpPr>
            <p:spPr>
              <a:xfrm>
                <a:off x="6380797" y="2890964"/>
                <a:ext cx="234215" cy="234215"/>
              </a:xfrm>
              <a:prstGeom prst="ellipse">
                <a:avLst/>
              </a:prstGeom>
              <a:solidFill>
                <a:srgbClr val="3ABFE0"/>
              </a:solidFill>
              <a:ln>
                <a:noFill/>
              </a:ln>
              <a:effectLst/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/>
                <a:endParaRPr sz="1350">
                  <a:solidFill>
                    <a:srgbClr val="FFFFFF"/>
                  </a:solidFill>
                  <a:latin typeface="Sora" pitchFamily="2" charset="0"/>
                  <a:ea typeface="Open Sans"/>
                  <a:cs typeface="Sora" pitchFamily="2" charset="0"/>
                  <a:sym typeface="Open Sans"/>
                </a:endParaRPr>
              </a:p>
            </p:txBody>
          </p:sp>
          <p:sp>
            <p:nvSpPr>
              <p:cNvPr id="18" name="Google Shape;103;p20" descr="Chevron arrows"/>
              <p:cNvSpPr/>
              <p:nvPr/>
            </p:nvSpPr>
            <p:spPr>
              <a:xfrm>
                <a:off x="6468623" y="2959124"/>
                <a:ext cx="58562" cy="97895"/>
              </a:xfrm>
              <a:custGeom>
                <a:avLst/>
                <a:gdLst/>
                <a:ahLst/>
                <a:cxnLst/>
                <a:rect l="l" t="t" r="r" b="b"/>
                <a:pathLst>
                  <a:path w="319087" h="533400" extrusionOk="0">
                    <a:moveTo>
                      <a:pt x="119063" y="0"/>
                    </a:moveTo>
                    <a:lnTo>
                      <a:pt x="0" y="0"/>
                    </a:lnTo>
                    <a:lnTo>
                      <a:pt x="200025" y="266700"/>
                    </a:lnTo>
                    <a:lnTo>
                      <a:pt x="0" y="533400"/>
                    </a:lnTo>
                    <a:lnTo>
                      <a:pt x="119063" y="533400"/>
                    </a:lnTo>
                    <a:lnTo>
                      <a:pt x="319088" y="266700"/>
                    </a:lnTo>
                    <a:lnTo>
                      <a:pt x="119063" y="0"/>
                    </a:lnTo>
                    <a:close/>
                  </a:path>
                </a:pathLst>
              </a:custGeom>
              <a:solidFill>
                <a:srgbClr val="E5F3E8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rgbClr val="FFFFFF"/>
                  </a:solidFill>
                  <a:latin typeface="Sora" pitchFamily="2" charset="0"/>
                  <a:ea typeface="Open Sans"/>
                  <a:cs typeface="Sora" pitchFamily="2" charset="0"/>
                  <a:sym typeface="Open Sans"/>
                </a:endParaRPr>
              </a:p>
            </p:txBody>
          </p:sp>
          <p:sp>
            <p:nvSpPr>
              <p:cNvPr id="19" name="Google Shape;104;p20"/>
              <p:cNvSpPr txBox="1"/>
              <p:nvPr/>
            </p:nvSpPr>
            <p:spPr>
              <a:xfrm>
                <a:off x="6734707" y="2881129"/>
                <a:ext cx="3169688" cy="2908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69" tIns="34275" rIns="68569" bIns="34275" anchor="t" anchorCtr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200" b="1">
                    <a:solidFill>
                      <a:srgbClr val="FFFFFF"/>
                    </a:solidFill>
                    <a:latin typeface="Sora" pitchFamily="2" charset="0"/>
                    <a:ea typeface="Open Sans"/>
                    <a:cs typeface="Sora" pitchFamily="2" charset="0"/>
                    <a:sym typeface="Open Sans"/>
                  </a:rPr>
                  <a:t>$1.7M invested in meals and elder care</a:t>
                </a:r>
                <a:endParaRPr sz="1200" b="1">
                  <a:solidFill>
                    <a:srgbClr val="FFFFFF"/>
                  </a:solidFill>
                  <a:latin typeface="Sora" pitchFamily="2" charset="0"/>
                  <a:ea typeface="Open Sans"/>
                  <a:cs typeface="Sora" pitchFamily="2" charset="0"/>
                  <a:sym typeface="Open Sans"/>
                </a:endParaRPr>
              </a:p>
            </p:txBody>
          </p:sp>
        </p:grpSp>
      </p:grpSp>
      <p:sp>
        <p:nvSpPr>
          <p:cNvPr id="95" name="Google Shape;95;p20"/>
          <p:cNvSpPr txBox="1"/>
          <p:nvPr/>
        </p:nvSpPr>
        <p:spPr>
          <a:xfrm>
            <a:off x="664142" y="2991963"/>
            <a:ext cx="4054329" cy="290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b="1">
                <a:solidFill>
                  <a:srgbClr val="062A4E"/>
                </a:solidFill>
                <a:latin typeface="Sora" pitchFamily="2" charset="0"/>
                <a:ea typeface="Open Sans"/>
                <a:cs typeface="Sora" pitchFamily="2" charset="0"/>
                <a:sym typeface="Open Sans"/>
              </a:rPr>
              <a:t>1 in 5 children face food insecurity</a:t>
            </a:r>
            <a:endParaRPr sz="1200" b="1">
              <a:solidFill>
                <a:srgbClr val="062A4E"/>
              </a:solidFill>
              <a:latin typeface="Sora" pitchFamily="2" charset="0"/>
              <a:ea typeface="Open Sans"/>
              <a:cs typeface="Sora" pitchFamily="2" charset="0"/>
              <a:sym typeface="Open San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C1E04D-3000-D500-FFEA-79AA4EF3F4CB}"/>
              </a:ext>
            </a:extLst>
          </p:cNvPr>
          <p:cNvSpPr txBox="1"/>
          <p:nvPr/>
        </p:nvSpPr>
        <p:spPr>
          <a:xfrm>
            <a:off x="5112433" y="438965"/>
            <a:ext cx="44833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FFFF"/>
                </a:solidFill>
                <a:latin typeface="Sora" pitchFamily="2" charset="0"/>
                <a:ea typeface="Open Sans"/>
                <a:cs typeface="Sora" pitchFamily="2" charset="0"/>
              </a:rPr>
              <a:t>Results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7090BB-441A-8F09-0E72-D6FE82937E93}"/>
              </a:ext>
            </a:extLst>
          </p:cNvPr>
          <p:cNvSpPr txBox="1"/>
          <p:nvPr/>
        </p:nvSpPr>
        <p:spPr>
          <a:xfrm>
            <a:off x="576956" y="2501502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3ABFE0"/>
                </a:solidFill>
                <a:latin typeface="Sora" pitchFamily="2" charset="0"/>
                <a:ea typeface="Open Sans"/>
                <a:cs typeface="Sora" pitchFamily="2" charset="0"/>
              </a:rPr>
              <a:t>The Challenge</a:t>
            </a:r>
          </a:p>
        </p:txBody>
      </p:sp>
      <p:sp>
        <p:nvSpPr>
          <p:cNvPr id="12" name="Google Shape;95;p20">
            <a:extLst>
              <a:ext uri="{FF2B5EF4-FFF2-40B4-BE49-F238E27FC236}">
                <a16:creationId xmlns:a16="http://schemas.microsoft.com/office/drawing/2014/main" id="{FA690E9D-93AA-0D6A-B38C-9A0915834140}"/>
              </a:ext>
            </a:extLst>
          </p:cNvPr>
          <p:cNvSpPr txBox="1"/>
          <p:nvPr/>
        </p:nvSpPr>
        <p:spPr>
          <a:xfrm>
            <a:off x="620869" y="3820211"/>
            <a:ext cx="4054329" cy="290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b="1">
                <a:solidFill>
                  <a:srgbClr val="062A4E"/>
                </a:solidFill>
                <a:latin typeface="Sora" pitchFamily="2" charset="0"/>
                <a:ea typeface="Open Sans"/>
                <a:cs typeface="Sora" pitchFamily="2" charset="0"/>
                <a:sym typeface="Open Sans"/>
              </a:rPr>
              <a:t>Duval Care Coalition State of the Food Plan</a:t>
            </a:r>
            <a:endParaRPr sz="1200" b="1">
              <a:solidFill>
                <a:srgbClr val="062A4E"/>
              </a:solidFill>
              <a:latin typeface="Sora" pitchFamily="2" charset="0"/>
              <a:ea typeface="Open Sans"/>
              <a:cs typeface="Sora" pitchFamily="2" charset="0"/>
              <a:sym typeface="Open San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35E6805-DA58-1FFC-84E1-F4C396D383C8}"/>
              </a:ext>
            </a:extLst>
          </p:cNvPr>
          <p:cNvSpPr txBox="1"/>
          <p:nvPr/>
        </p:nvSpPr>
        <p:spPr>
          <a:xfrm>
            <a:off x="581801" y="3308234"/>
            <a:ext cx="32537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3ABFE0"/>
                </a:solidFill>
                <a:latin typeface="Sora" pitchFamily="2" charset="0"/>
                <a:ea typeface="Open Sans"/>
                <a:cs typeface="Sora" pitchFamily="2" charset="0"/>
              </a:rPr>
              <a:t>Our Response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AB0EFAB-ECD4-BEBF-5657-075411DAA9E1}"/>
              </a:ext>
            </a:extLst>
          </p:cNvPr>
          <p:cNvSpPr txBox="1"/>
          <p:nvPr/>
        </p:nvSpPr>
        <p:spPr>
          <a:xfrm>
            <a:off x="829912" y="4590158"/>
            <a:ext cx="4935600" cy="2316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>
                <a:solidFill>
                  <a:srgbClr val="FFFFFF"/>
                </a:solidFill>
                <a:latin typeface="Sora" panose="020B0604020202020204" charset="0"/>
                <a:cs typeface="Sora" panose="020B0604020202020204" charset="0"/>
              </a:rPr>
              <a:t>A Jacksonville You Can Afford </a:t>
            </a:r>
            <a:r>
              <a:rPr lang="en-ID" sz="1000" b="1">
                <a:solidFill>
                  <a:srgbClr val="FFFFFF"/>
                </a:solidFill>
                <a:latin typeface="Sora" pitchFamily="2" charset="0"/>
                <a:ea typeface="Roboto"/>
                <a:cs typeface="Sora" pitchFamily="2" charset="0"/>
                <a:sym typeface="Roboto"/>
              </a:rPr>
              <a:t>And Be Proud Of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8F83D5B-1227-63AC-FB56-B69E604A0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98" y="4361241"/>
            <a:ext cx="624207" cy="624207"/>
          </a:xfrm>
          <a:prstGeom prst="rect">
            <a:avLst/>
          </a:prstGeom>
        </p:spPr>
      </p:pic>
      <p:pic>
        <p:nvPicPr>
          <p:cNvPr id="33" name="Picture Placeholder 31">
            <a:extLst>
              <a:ext uri="{FF2B5EF4-FFF2-40B4-BE49-F238E27FC236}">
                <a16:creationId xmlns:a16="http://schemas.microsoft.com/office/drawing/2014/main" id="{8D1B2F50-6273-D2F3-2EC5-7FAC879A0B4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11" t="11194" b="16557"/>
          <a:stretch>
            <a:fillRect/>
          </a:stretch>
        </p:blipFill>
        <p:spPr>
          <a:xfrm>
            <a:off x="4870456" y="2716306"/>
            <a:ext cx="4333211" cy="2427194"/>
          </a:xfrm>
          <a:custGeom>
            <a:avLst/>
            <a:gdLst>
              <a:gd name="connsiteX0" fmla="*/ 0 w 2878911"/>
              <a:gd name="connsiteY0" fmla="*/ 0 h 1728228"/>
              <a:gd name="connsiteX1" fmla="*/ 2878911 w 2878911"/>
              <a:gd name="connsiteY1" fmla="*/ 0 h 1728228"/>
              <a:gd name="connsiteX2" fmla="*/ 2878911 w 2878911"/>
              <a:gd name="connsiteY2" fmla="*/ 1728228 h 1728228"/>
              <a:gd name="connsiteX3" fmla="*/ 0 w 2878911"/>
              <a:gd name="connsiteY3" fmla="*/ 1728228 h 1728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8911" h="1728228">
                <a:moveTo>
                  <a:pt x="0" y="0"/>
                </a:moveTo>
                <a:lnTo>
                  <a:pt x="2878911" y="0"/>
                </a:lnTo>
                <a:lnTo>
                  <a:pt x="2878911" y="1728228"/>
                </a:lnTo>
                <a:lnTo>
                  <a:pt x="0" y="1728228"/>
                </a:lnTo>
                <a:close/>
              </a:path>
            </a:pathLst>
          </a:cu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P spid="96" grpId="0"/>
      <p:bldP spid="95" grpId="0"/>
      <p:bldP spid="10" grpId="0"/>
      <p:bldP spid="11" grpId="0"/>
      <p:bldP spid="12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7">
          <a:extLst>
            <a:ext uri="{FF2B5EF4-FFF2-40B4-BE49-F238E27FC236}">
              <a16:creationId xmlns:a16="http://schemas.microsoft.com/office/drawing/2014/main" id="{709A2503-42B8-3D00-C951-5B8420E155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F409F05D-E95F-F45C-6CBF-96A4CE69D091}"/>
              </a:ext>
            </a:extLst>
          </p:cNvPr>
          <p:cNvSpPr/>
          <p:nvPr/>
        </p:nvSpPr>
        <p:spPr>
          <a:xfrm>
            <a:off x="0" y="4513334"/>
            <a:ext cx="9374400" cy="348016"/>
          </a:xfrm>
          <a:prstGeom prst="rect">
            <a:avLst/>
          </a:prstGeom>
          <a:solidFill>
            <a:srgbClr val="3ABF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"/>
          </a:p>
        </p:txBody>
      </p:sp>
      <p:sp>
        <p:nvSpPr>
          <p:cNvPr id="88" name="Google Shape;88;p20">
            <a:extLst>
              <a:ext uri="{FF2B5EF4-FFF2-40B4-BE49-F238E27FC236}">
                <a16:creationId xmlns:a16="http://schemas.microsoft.com/office/drawing/2014/main" id="{DA12DFA2-CA57-80D2-BF41-4BB76D03E249}"/>
              </a:ext>
            </a:extLst>
          </p:cNvPr>
          <p:cNvSpPr/>
          <p:nvPr/>
        </p:nvSpPr>
        <p:spPr>
          <a:xfrm flipH="1">
            <a:off x="4880902" y="0"/>
            <a:ext cx="4320697" cy="5143500"/>
          </a:xfrm>
          <a:prstGeom prst="round1Rect">
            <a:avLst>
              <a:gd name="adj" fmla="val 16667"/>
            </a:avLst>
          </a:prstGeom>
          <a:gradFill>
            <a:gsLst>
              <a:gs pos="100000">
                <a:srgbClr val="083A6B"/>
              </a:gs>
              <a:gs pos="56000">
                <a:srgbClr val="07325D"/>
              </a:gs>
              <a:gs pos="0">
                <a:srgbClr val="07325D"/>
              </a:gs>
            </a:gsLst>
            <a:path path="circle">
              <a:fillToRect l="100000" b="100000"/>
            </a:path>
          </a:gra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rgbClr val="000032"/>
              </a:solidFill>
              <a:latin typeface="Sora" pitchFamily="2" charset="0"/>
              <a:ea typeface="Open Sans"/>
              <a:cs typeface="Sora" pitchFamily="2" charset="0"/>
              <a:sym typeface="Open Sans"/>
            </a:endParaRPr>
          </a:p>
        </p:txBody>
      </p:sp>
      <p:sp>
        <p:nvSpPr>
          <p:cNvPr id="96" name="Google Shape;96;p20">
            <a:extLst>
              <a:ext uri="{FF2B5EF4-FFF2-40B4-BE49-F238E27FC236}">
                <a16:creationId xmlns:a16="http://schemas.microsoft.com/office/drawing/2014/main" id="{C2CDCE8D-5C28-4B69-F63F-D5C06BA15509}"/>
              </a:ext>
            </a:extLst>
          </p:cNvPr>
          <p:cNvSpPr txBox="1"/>
          <p:nvPr/>
        </p:nvSpPr>
        <p:spPr>
          <a:xfrm>
            <a:off x="14546" y="362387"/>
            <a:ext cx="4866355" cy="1546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6000" b="1">
                <a:solidFill>
                  <a:srgbClr val="062A4E"/>
                </a:solidFill>
                <a:latin typeface="Sora" pitchFamily="2" charset="0"/>
                <a:ea typeface="Roboto"/>
                <a:cs typeface="Sora" pitchFamily="2" charset="0"/>
                <a:sym typeface="Roboto"/>
              </a:rPr>
              <a:t>Affordable </a:t>
            </a:r>
          </a:p>
          <a:p>
            <a:pPr algn="ctr">
              <a:lnSpc>
                <a:spcPct val="70000"/>
              </a:lnSpc>
            </a:pPr>
            <a:r>
              <a:rPr lang="en-US" sz="6000" b="1">
                <a:solidFill>
                  <a:srgbClr val="062A4E"/>
                </a:solidFill>
                <a:latin typeface="Sora" pitchFamily="2" charset="0"/>
                <a:ea typeface="Roboto"/>
                <a:cs typeface="Sora" pitchFamily="2" charset="0"/>
                <a:sym typeface="Roboto"/>
              </a:rPr>
              <a:t>Housing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BD4F822-568A-51F8-BB13-BFA977EC3CD7}"/>
              </a:ext>
            </a:extLst>
          </p:cNvPr>
          <p:cNvGrpSpPr/>
          <p:nvPr/>
        </p:nvGrpSpPr>
        <p:grpSpPr>
          <a:xfrm>
            <a:off x="5115592" y="1094427"/>
            <a:ext cx="4013862" cy="1449273"/>
            <a:chOff x="6380797" y="2881129"/>
            <a:chExt cx="4013862" cy="1449273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66441BC-CEC4-3348-59FD-469D44F42524}"/>
                </a:ext>
              </a:extLst>
            </p:cNvPr>
            <p:cNvGrpSpPr/>
            <p:nvPr/>
          </p:nvGrpSpPr>
          <p:grpSpPr>
            <a:xfrm>
              <a:off x="6380798" y="3354328"/>
              <a:ext cx="3741461" cy="290819"/>
              <a:chOff x="6380798" y="3324116"/>
              <a:chExt cx="3741461" cy="290819"/>
            </a:xfrm>
          </p:grpSpPr>
          <p:sp>
            <p:nvSpPr>
              <p:cNvPr id="23" name="Google Shape;89;p20">
                <a:extLst>
                  <a:ext uri="{FF2B5EF4-FFF2-40B4-BE49-F238E27FC236}">
                    <a16:creationId xmlns:a16="http://schemas.microsoft.com/office/drawing/2014/main" id="{02B62991-E287-14FA-3418-73169F8444EF}"/>
                  </a:ext>
                </a:extLst>
              </p:cNvPr>
              <p:cNvSpPr/>
              <p:nvPr/>
            </p:nvSpPr>
            <p:spPr>
              <a:xfrm>
                <a:off x="6380798" y="3333951"/>
                <a:ext cx="234215" cy="234215"/>
              </a:xfrm>
              <a:prstGeom prst="ellipse">
                <a:avLst/>
              </a:prstGeom>
              <a:solidFill>
                <a:srgbClr val="3ABFE0"/>
              </a:solidFill>
              <a:ln>
                <a:noFill/>
              </a:ln>
              <a:effectLst/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/>
                <a:endParaRPr sz="1350">
                  <a:solidFill>
                    <a:srgbClr val="FFFFFF"/>
                  </a:solidFill>
                  <a:latin typeface="Sora" pitchFamily="2" charset="0"/>
                  <a:ea typeface="Open Sans"/>
                  <a:cs typeface="Sora" pitchFamily="2" charset="0"/>
                  <a:sym typeface="Open Sans"/>
                </a:endParaRPr>
              </a:p>
            </p:txBody>
          </p:sp>
          <p:sp>
            <p:nvSpPr>
              <p:cNvPr id="24" name="Google Shape;90;p20" descr="Chevron arrows">
                <a:extLst>
                  <a:ext uri="{FF2B5EF4-FFF2-40B4-BE49-F238E27FC236}">
                    <a16:creationId xmlns:a16="http://schemas.microsoft.com/office/drawing/2014/main" id="{E679AA9E-0D37-07FE-D551-03D7B8566A7C}"/>
                  </a:ext>
                </a:extLst>
              </p:cNvPr>
              <p:cNvSpPr/>
              <p:nvPr/>
            </p:nvSpPr>
            <p:spPr>
              <a:xfrm>
                <a:off x="6468624" y="3402111"/>
                <a:ext cx="58562" cy="97895"/>
              </a:xfrm>
              <a:custGeom>
                <a:avLst/>
                <a:gdLst/>
                <a:ahLst/>
                <a:cxnLst/>
                <a:rect l="l" t="t" r="r" b="b"/>
                <a:pathLst>
                  <a:path w="319087" h="533400" extrusionOk="0">
                    <a:moveTo>
                      <a:pt x="119063" y="0"/>
                    </a:moveTo>
                    <a:lnTo>
                      <a:pt x="0" y="0"/>
                    </a:lnTo>
                    <a:lnTo>
                      <a:pt x="200025" y="266700"/>
                    </a:lnTo>
                    <a:lnTo>
                      <a:pt x="0" y="533400"/>
                    </a:lnTo>
                    <a:lnTo>
                      <a:pt x="119063" y="533400"/>
                    </a:lnTo>
                    <a:lnTo>
                      <a:pt x="319088" y="266700"/>
                    </a:lnTo>
                    <a:lnTo>
                      <a:pt x="119063" y="0"/>
                    </a:lnTo>
                    <a:close/>
                  </a:path>
                </a:pathLst>
              </a:custGeom>
              <a:solidFill>
                <a:srgbClr val="E5F3E8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rgbClr val="FFFFFF"/>
                  </a:solidFill>
                  <a:latin typeface="Sora" pitchFamily="2" charset="0"/>
                  <a:ea typeface="Open Sans"/>
                  <a:cs typeface="Sora" pitchFamily="2" charset="0"/>
                  <a:sym typeface="Open Sans"/>
                </a:endParaRPr>
              </a:p>
            </p:txBody>
          </p:sp>
          <p:sp>
            <p:nvSpPr>
              <p:cNvPr id="25" name="Google Shape;91;p20">
                <a:extLst>
                  <a:ext uri="{FF2B5EF4-FFF2-40B4-BE49-F238E27FC236}">
                    <a16:creationId xmlns:a16="http://schemas.microsoft.com/office/drawing/2014/main" id="{225F2DB2-5304-4C8C-4983-519FA91BFE7A}"/>
                  </a:ext>
                </a:extLst>
              </p:cNvPr>
              <p:cNvSpPr txBox="1"/>
              <p:nvPr/>
            </p:nvSpPr>
            <p:spPr>
              <a:xfrm>
                <a:off x="6734707" y="3324116"/>
                <a:ext cx="3387552" cy="2908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69" tIns="34275" rIns="68569" bIns="34275" anchor="t" anchorCtr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200" b="1">
                    <a:solidFill>
                      <a:srgbClr val="FFFFFF"/>
                    </a:solidFill>
                    <a:latin typeface="Sora" pitchFamily="2" charset="0"/>
                    <a:ea typeface="Open Sans"/>
                    <a:cs typeface="Sora" pitchFamily="2" charset="0"/>
                    <a:sym typeface="Open Sans"/>
                  </a:rPr>
                  <a:t>$2M for first-time homebuyer assistance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382C66A-EF25-D7CF-6657-171ABB5CAB82}"/>
                </a:ext>
              </a:extLst>
            </p:cNvPr>
            <p:cNvGrpSpPr/>
            <p:nvPr/>
          </p:nvGrpSpPr>
          <p:grpSpPr>
            <a:xfrm>
              <a:off x="6380798" y="3817984"/>
              <a:ext cx="3710141" cy="512418"/>
              <a:chOff x="6380798" y="3817984"/>
              <a:chExt cx="3710141" cy="512418"/>
            </a:xfrm>
          </p:grpSpPr>
          <p:sp>
            <p:nvSpPr>
              <p:cNvPr id="20" name="Google Shape;92;p20">
                <a:extLst>
                  <a:ext uri="{FF2B5EF4-FFF2-40B4-BE49-F238E27FC236}">
                    <a16:creationId xmlns:a16="http://schemas.microsoft.com/office/drawing/2014/main" id="{749BD189-AE69-C330-4CB9-F887D61EC39D}"/>
                  </a:ext>
                </a:extLst>
              </p:cNvPr>
              <p:cNvSpPr/>
              <p:nvPr/>
            </p:nvSpPr>
            <p:spPr>
              <a:xfrm>
                <a:off x="6380798" y="3849419"/>
                <a:ext cx="234215" cy="234215"/>
              </a:xfrm>
              <a:prstGeom prst="ellipse">
                <a:avLst/>
              </a:prstGeom>
              <a:solidFill>
                <a:srgbClr val="3ABFE0"/>
              </a:solidFill>
              <a:ln>
                <a:noFill/>
              </a:ln>
              <a:effectLst/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/>
                <a:endParaRPr sz="1350">
                  <a:solidFill>
                    <a:srgbClr val="FFFFFF"/>
                  </a:solidFill>
                  <a:latin typeface="Sora" pitchFamily="2" charset="0"/>
                  <a:ea typeface="Open Sans"/>
                  <a:cs typeface="Sora" pitchFamily="2" charset="0"/>
                  <a:sym typeface="Open Sans"/>
                </a:endParaRPr>
              </a:p>
            </p:txBody>
          </p:sp>
          <p:sp>
            <p:nvSpPr>
              <p:cNvPr id="21" name="Google Shape;93;p20" descr="Chevron arrows">
                <a:extLst>
                  <a:ext uri="{FF2B5EF4-FFF2-40B4-BE49-F238E27FC236}">
                    <a16:creationId xmlns:a16="http://schemas.microsoft.com/office/drawing/2014/main" id="{54A26FC5-4E04-FEB4-30E9-26E46D2BB144}"/>
                  </a:ext>
                </a:extLst>
              </p:cNvPr>
              <p:cNvSpPr/>
              <p:nvPr/>
            </p:nvSpPr>
            <p:spPr>
              <a:xfrm>
                <a:off x="6468624" y="3917579"/>
                <a:ext cx="58562" cy="97895"/>
              </a:xfrm>
              <a:custGeom>
                <a:avLst/>
                <a:gdLst/>
                <a:ahLst/>
                <a:cxnLst/>
                <a:rect l="l" t="t" r="r" b="b"/>
                <a:pathLst>
                  <a:path w="319087" h="533400" extrusionOk="0">
                    <a:moveTo>
                      <a:pt x="119063" y="0"/>
                    </a:moveTo>
                    <a:lnTo>
                      <a:pt x="0" y="0"/>
                    </a:lnTo>
                    <a:lnTo>
                      <a:pt x="200025" y="266700"/>
                    </a:lnTo>
                    <a:lnTo>
                      <a:pt x="0" y="533400"/>
                    </a:lnTo>
                    <a:lnTo>
                      <a:pt x="119063" y="533400"/>
                    </a:lnTo>
                    <a:lnTo>
                      <a:pt x="319088" y="266700"/>
                    </a:lnTo>
                    <a:lnTo>
                      <a:pt x="119063" y="0"/>
                    </a:lnTo>
                    <a:close/>
                  </a:path>
                </a:pathLst>
              </a:custGeom>
              <a:solidFill>
                <a:srgbClr val="E5F3E8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rgbClr val="FFFFFF"/>
                  </a:solidFill>
                  <a:latin typeface="Sora" pitchFamily="2" charset="0"/>
                  <a:ea typeface="Open Sans"/>
                  <a:cs typeface="Sora" pitchFamily="2" charset="0"/>
                  <a:sym typeface="Open Sans"/>
                </a:endParaRPr>
              </a:p>
            </p:txBody>
          </p:sp>
          <p:sp>
            <p:nvSpPr>
              <p:cNvPr id="22" name="Google Shape;94;p20">
                <a:extLst>
                  <a:ext uri="{FF2B5EF4-FFF2-40B4-BE49-F238E27FC236}">
                    <a16:creationId xmlns:a16="http://schemas.microsoft.com/office/drawing/2014/main" id="{FA43193F-55DE-3F96-6C1B-70FBC1560584}"/>
                  </a:ext>
                </a:extLst>
              </p:cNvPr>
              <p:cNvSpPr txBox="1"/>
              <p:nvPr/>
            </p:nvSpPr>
            <p:spPr>
              <a:xfrm>
                <a:off x="6735169" y="3817984"/>
                <a:ext cx="3355770" cy="5124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69" tIns="34275" rIns="68569" bIns="34275" anchor="t" anchorCtr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200" b="1">
                    <a:solidFill>
                      <a:srgbClr val="FFFFFF"/>
                    </a:solidFill>
                    <a:latin typeface="Sora" pitchFamily="2" charset="0"/>
                    <a:ea typeface="Open Sans"/>
                    <a:cs typeface="Sora" pitchFamily="2" charset="0"/>
                    <a:sym typeface="Open Sans"/>
                  </a:rPr>
                  <a:t>Emergency rent relief prevented hundreds of evictions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18F1FF9-05DF-65AC-C21F-9E43507DE20E}"/>
                </a:ext>
              </a:extLst>
            </p:cNvPr>
            <p:cNvGrpSpPr/>
            <p:nvPr/>
          </p:nvGrpSpPr>
          <p:grpSpPr>
            <a:xfrm>
              <a:off x="6380797" y="2881129"/>
              <a:ext cx="4013862" cy="290819"/>
              <a:chOff x="6380797" y="2881129"/>
              <a:chExt cx="4013862" cy="290819"/>
            </a:xfrm>
          </p:grpSpPr>
          <p:sp>
            <p:nvSpPr>
              <p:cNvPr id="17" name="Google Shape;102;p20">
                <a:extLst>
                  <a:ext uri="{FF2B5EF4-FFF2-40B4-BE49-F238E27FC236}">
                    <a16:creationId xmlns:a16="http://schemas.microsoft.com/office/drawing/2014/main" id="{6CF25C33-A359-312C-860A-081726D1E2DB}"/>
                  </a:ext>
                </a:extLst>
              </p:cNvPr>
              <p:cNvSpPr/>
              <p:nvPr/>
            </p:nvSpPr>
            <p:spPr>
              <a:xfrm>
                <a:off x="6380797" y="2890964"/>
                <a:ext cx="234215" cy="234215"/>
              </a:xfrm>
              <a:prstGeom prst="ellipse">
                <a:avLst/>
              </a:prstGeom>
              <a:solidFill>
                <a:srgbClr val="3ABFE0"/>
              </a:solidFill>
              <a:ln>
                <a:noFill/>
              </a:ln>
              <a:effectLst/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/>
                <a:endParaRPr sz="1350">
                  <a:solidFill>
                    <a:srgbClr val="FFFFFF"/>
                  </a:solidFill>
                  <a:latin typeface="Sora" pitchFamily="2" charset="0"/>
                  <a:ea typeface="Open Sans"/>
                  <a:cs typeface="Sora" pitchFamily="2" charset="0"/>
                  <a:sym typeface="Open Sans"/>
                </a:endParaRPr>
              </a:p>
            </p:txBody>
          </p:sp>
          <p:sp>
            <p:nvSpPr>
              <p:cNvPr id="18" name="Google Shape;103;p20" descr="Chevron arrows">
                <a:extLst>
                  <a:ext uri="{FF2B5EF4-FFF2-40B4-BE49-F238E27FC236}">
                    <a16:creationId xmlns:a16="http://schemas.microsoft.com/office/drawing/2014/main" id="{3100ED08-90DC-C6CB-1C34-6D73A4212B87}"/>
                  </a:ext>
                </a:extLst>
              </p:cNvPr>
              <p:cNvSpPr/>
              <p:nvPr/>
            </p:nvSpPr>
            <p:spPr>
              <a:xfrm>
                <a:off x="6468623" y="2959124"/>
                <a:ext cx="58562" cy="97895"/>
              </a:xfrm>
              <a:custGeom>
                <a:avLst/>
                <a:gdLst/>
                <a:ahLst/>
                <a:cxnLst/>
                <a:rect l="l" t="t" r="r" b="b"/>
                <a:pathLst>
                  <a:path w="319087" h="533400" extrusionOk="0">
                    <a:moveTo>
                      <a:pt x="119063" y="0"/>
                    </a:moveTo>
                    <a:lnTo>
                      <a:pt x="0" y="0"/>
                    </a:lnTo>
                    <a:lnTo>
                      <a:pt x="200025" y="266700"/>
                    </a:lnTo>
                    <a:lnTo>
                      <a:pt x="0" y="533400"/>
                    </a:lnTo>
                    <a:lnTo>
                      <a:pt x="119063" y="533400"/>
                    </a:lnTo>
                    <a:lnTo>
                      <a:pt x="319088" y="266700"/>
                    </a:lnTo>
                    <a:lnTo>
                      <a:pt x="119063" y="0"/>
                    </a:lnTo>
                    <a:close/>
                  </a:path>
                </a:pathLst>
              </a:custGeom>
              <a:solidFill>
                <a:srgbClr val="E5F3E8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rgbClr val="FFFFFF"/>
                  </a:solidFill>
                  <a:latin typeface="Sora" pitchFamily="2" charset="0"/>
                  <a:ea typeface="Open Sans"/>
                  <a:cs typeface="Sora" pitchFamily="2" charset="0"/>
                  <a:sym typeface="Open Sans"/>
                </a:endParaRPr>
              </a:p>
            </p:txBody>
          </p:sp>
          <p:sp>
            <p:nvSpPr>
              <p:cNvPr id="19" name="Google Shape;104;p20">
                <a:extLst>
                  <a:ext uri="{FF2B5EF4-FFF2-40B4-BE49-F238E27FC236}">
                    <a16:creationId xmlns:a16="http://schemas.microsoft.com/office/drawing/2014/main" id="{A653532B-56F7-8873-CA82-9E9C2C620E57}"/>
                  </a:ext>
                </a:extLst>
              </p:cNvPr>
              <p:cNvSpPr txBox="1"/>
              <p:nvPr/>
            </p:nvSpPr>
            <p:spPr>
              <a:xfrm>
                <a:off x="6734707" y="2881129"/>
                <a:ext cx="3659952" cy="2908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69" tIns="34275" rIns="68569" bIns="34275" anchor="t" anchorCtr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200" b="1" dirty="0">
                    <a:solidFill>
                      <a:srgbClr val="FFFFFF"/>
                    </a:solidFill>
                    <a:latin typeface="Sora" pitchFamily="2" charset="0"/>
                    <a:ea typeface="Open Sans"/>
                    <a:cs typeface="Sora" pitchFamily="2" charset="0"/>
                    <a:sym typeface="Open Sans"/>
                  </a:rPr>
                  <a:t>6,398 attainable housing built or approved</a:t>
                </a:r>
              </a:p>
            </p:txBody>
          </p:sp>
        </p:grpSp>
      </p:grpSp>
      <p:sp>
        <p:nvSpPr>
          <p:cNvPr id="95" name="Google Shape;95;p20">
            <a:extLst>
              <a:ext uri="{FF2B5EF4-FFF2-40B4-BE49-F238E27FC236}">
                <a16:creationId xmlns:a16="http://schemas.microsoft.com/office/drawing/2014/main" id="{8F5C7BE4-6F63-959F-82AA-6037CF0004B5}"/>
              </a:ext>
            </a:extLst>
          </p:cNvPr>
          <p:cNvSpPr txBox="1"/>
          <p:nvPr/>
        </p:nvSpPr>
        <p:spPr>
          <a:xfrm>
            <a:off x="664142" y="2991963"/>
            <a:ext cx="4054329" cy="290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b="1">
                <a:solidFill>
                  <a:srgbClr val="062A4E"/>
                </a:solidFill>
                <a:latin typeface="Sora" pitchFamily="2" charset="0"/>
                <a:ea typeface="Open Sans"/>
                <a:cs typeface="Sora" pitchFamily="2" charset="0"/>
                <a:sym typeface="Open Sans"/>
              </a:rPr>
              <a:t>Too many families are rent- and cost-burdened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A8A7F2-1820-CBA3-A533-6CF0A77D2FC0}"/>
              </a:ext>
            </a:extLst>
          </p:cNvPr>
          <p:cNvSpPr txBox="1"/>
          <p:nvPr/>
        </p:nvSpPr>
        <p:spPr>
          <a:xfrm>
            <a:off x="5115591" y="439967"/>
            <a:ext cx="44514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FFFF"/>
                </a:solidFill>
                <a:latin typeface="Sora" pitchFamily="2" charset="0"/>
                <a:ea typeface="Open Sans"/>
                <a:cs typeface="Sora" pitchFamily="2" charset="0"/>
              </a:rPr>
              <a:t>Results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185C8D-9D8F-0709-A50F-2E7B21E2700E}"/>
              </a:ext>
            </a:extLst>
          </p:cNvPr>
          <p:cNvSpPr txBox="1"/>
          <p:nvPr/>
        </p:nvSpPr>
        <p:spPr>
          <a:xfrm>
            <a:off x="576956" y="2501502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3ABFE0"/>
                </a:solidFill>
                <a:latin typeface="Sora" pitchFamily="2" charset="0"/>
                <a:ea typeface="Open Sans"/>
                <a:cs typeface="Sora" pitchFamily="2" charset="0"/>
              </a:rPr>
              <a:t>The Challenge</a:t>
            </a:r>
          </a:p>
        </p:txBody>
      </p:sp>
      <p:sp>
        <p:nvSpPr>
          <p:cNvPr id="12" name="Google Shape;95;p20">
            <a:extLst>
              <a:ext uri="{FF2B5EF4-FFF2-40B4-BE49-F238E27FC236}">
                <a16:creationId xmlns:a16="http://schemas.microsoft.com/office/drawing/2014/main" id="{F320D36F-5B66-28B6-5B8F-6D89DF365107}"/>
              </a:ext>
            </a:extLst>
          </p:cNvPr>
          <p:cNvSpPr txBox="1"/>
          <p:nvPr/>
        </p:nvSpPr>
        <p:spPr>
          <a:xfrm>
            <a:off x="620869" y="3820211"/>
            <a:ext cx="4054329" cy="290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b="1">
                <a:solidFill>
                  <a:srgbClr val="062A4E"/>
                </a:solidFill>
                <a:latin typeface="Sora" pitchFamily="2" charset="0"/>
                <a:ea typeface="Open Sans"/>
                <a:cs typeface="Sora" pitchFamily="2" charset="0"/>
                <a:sym typeface="Open Sans"/>
              </a:rPr>
              <a:t>Housing Solutions strategy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2DDEAF9-5F18-2123-AD30-A2D9DF0D9648}"/>
              </a:ext>
            </a:extLst>
          </p:cNvPr>
          <p:cNvSpPr txBox="1"/>
          <p:nvPr/>
        </p:nvSpPr>
        <p:spPr>
          <a:xfrm>
            <a:off x="581801" y="3308234"/>
            <a:ext cx="32537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3ABFE0"/>
                </a:solidFill>
                <a:latin typeface="Sora" pitchFamily="2" charset="0"/>
                <a:ea typeface="Open Sans"/>
                <a:cs typeface="Sora" pitchFamily="2" charset="0"/>
              </a:rPr>
              <a:t>Our Response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D7090DD-9548-12D0-5116-0207FECDB7E6}"/>
              </a:ext>
            </a:extLst>
          </p:cNvPr>
          <p:cNvSpPr txBox="1"/>
          <p:nvPr/>
        </p:nvSpPr>
        <p:spPr>
          <a:xfrm>
            <a:off x="829912" y="4590158"/>
            <a:ext cx="4935600" cy="2316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>
                <a:solidFill>
                  <a:srgbClr val="FFFFFF"/>
                </a:solidFill>
                <a:latin typeface="Sora" panose="020B0604020202020204" charset="0"/>
                <a:cs typeface="Sora" panose="020B0604020202020204" charset="0"/>
              </a:rPr>
              <a:t>A Jacksonville You Can Afford </a:t>
            </a:r>
            <a:r>
              <a:rPr lang="en-ID" sz="1000" b="1">
                <a:solidFill>
                  <a:srgbClr val="FFFFFF"/>
                </a:solidFill>
                <a:latin typeface="Sora" pitchFamily="2" charset="0"/>
                <a:ea typeface="Roboto"/>
                <a:cs typeface="Sora" pitchFamily="2" charset="0"/>
                <a:sym typeface="Roboto"/>
              </a:rPr>
              <a:t>And Be Proud Of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1ADB3E1-0B55-9979-D638-234230BB87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98" y="4361241"/>
            <a:ext cx="624207" cy="624207"/>
          </a:xfrm>
          <a:prstGeom prst="rect">
            <a:avLst/>
          </a:prstGeom>
        </p:spPr>
      </p:pic>
      <p:pic>
        <p:nvPicPr>
          <p:cNvPr id="33" name="Picture Placeholder 31">
            <a:extLst>
              <a:ext uri="{FF2B5EF4-FFF2-40B4-BE49-F238E27FC236}">
                <a16:creationId xmlns:a16="http://schemas.microsoft.com/office/drawing/2014/main" id="{C0DA58A8-1076-032F-4FB7-0D3259585FE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49" r="649"/>
          <a:stretch/>
        </p:blipFill>
        <p:spPr>
          <a:xfrm>
            <a:off x="4881907" y="2666084"/>
            <a:ext cx="4347164" cy="2477416"/>
          </a:xfrm>
          <a:custGeom>
            <a:avLst/>
            <a:gdLst>
              <a:gd name="connsiteX0" fmla="*/ 0 w 2878911"/>
              <a:gd name="connsiteY0" fmla="*/ 0 h 1728228"/>
              <a:gd name="connsiteX1" fmla="*/ 2878911 w 2878911"/>
              <a:gd name="connsiteY1" fmla="*/ 0 h 1728228"/>
              <a:gd name="connsiteX2" fmla="*/ 2878911 w 2878911"/>
              <a:gd name="connsiteY2" fmla="*/ 1728228 h 1728228"/>
              <a:gd name="connsiteX3" fmla="*/ 0 w 2878911"/>
              <a:gd name="connsiteY3" fmla="*/ 1728228 h 1728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8911" h="1728228">
                <a:moveTo>
                  <a:pt x="0" y="0"/>
                </a:moveTo>
                <a:lnTo>
                  <a:pt x="2878911" y="0"/>
                </a:lnTo>
                <a:lnTo>
                  <a:pt x="2878911" y="1728228"/>
                </a:lnTo>
                <a:lnTo>
                  <a:pt x="0" y="172822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37512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P spid="96" grpId="0"/>
      <p:bldP spid="95" grpId="0"/>
      <p:bldP spid="10" grpId="0"/>
      <p:bldP spid="11" grpId="0"/>
      <p:bldP spid="12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7">
          <a:extLst>
            <a:ext uri="{FF2B5EF4-FFF2-40B4-BE49-F238E27FC236}">
              <a16:creationId xmlns:a16="http://schemas.microsoft.com/office/drawing/2014/main" id="{24087941-3B22-8569-7301-2B13912CDE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A5CFB03C-3D9B-EFE2-5097-27E7FCF73D3B}"/>
              </a:ext>
            </a:extLst>
          </p:cNvPr>
          <p:cNvSpPr/>
          <p:nvPr/>
        </p:nvSpPr>
        <p:spPr>
          <a:xfrm>
            <a:off x="0" y="4513334"/>
            <a:ext cx="9374400" cy="348016"/>
          </a:xfrm>
          <a:prstGeom prst="rect">
            <a:avLst/>
          </a:prstGeom>
          <a:solidFill>
            <a:srgbClr val="3ABF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"/>
          </a:p>
        </p:txBody>
      </p:sp>
      <p:sp>
        <p:nvSpPr>
          <p:cNvPr id="88" name="Google Shape;88;p20">
            <a:extLst>
              <a:ext uri="{FF2B5EF4-FFF2-40B4-BE49-F238E27FC236}">
                <a16:creationId xmlns:a16="http://schemas.microsoft.com/office/drawing/2014/main" id="{D3D31E00-55B0-2721-2727-7A2224E83F27}"/>
              </a:ext>
            </a:extLst>
          </p:cNvPr>
          <p:cNvSpPr/>
          <p:nvPr/>
        </p:nvSpPr>
        <p:spPr>
          <a:xfrm flipH="1">
            <a:off x="4880902" y="0"/>
            <a:ext cx="4320697" cy="5143500"/>
          </a:xfrm>
          <a:prstGeom prst="round1Rect">
            <a:avLst>
              <a:gd name="adj" fmla="val 16667"/>
            </a:avLst>
          </a:prstGeom>
          <a:gradFill>
            <a:gsLst>
              <a:gs pos="100000">
                <a:srgbClr val="083A6B"/>
              </a:gs>
              <a:gs pos="56000">
                <a:srgbClr val="07325D"/>
              </a:gs>
              <a:gs pos="0">
                <a:srgbClr val="07325D"/>
              </a:gs>
            </a:gsLst>
            <a:path path="circle">
              <a:fillToRect l="100000" b="100000"/>
            </a:path>
          </a:gra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rgbClr val="000032"/>
              </a:solidFill>
              <a:latin typeface="Sora" pitchFamily="2" charset="0"/>
              <a:ea typeface="Open Sans"/>
              <a:cs typeface="Sora" pitchFamily="2" charset="0"/>
              <a:sym typeface="Open Sans"/>
            </a:endParaRPr>
          </a:p>
        </p:txBody>
      </p:sp>
      <p:sp>
        <p:nvSpPr>
          <p:cNvPr id="96" name="Google Shape;96;p20">
            <a:extLst>
              <a:ext uri="{FF2B5EF4-FFF2-40B4-BE49-F238E27FC236}">
                <a16:creationId xmlns:a16="http://schemas.microsoft.com/office/drawing/2014/main" id="{F1F2C753-BD6F-2DFB-6455-70E5044BDCD0}"/>
              </a:ext>
            </a:extLst>
          </p:cNvPr>
          <p:cNvSpPr txBox="1"/>
          <p:nvPr/>
        </p:nvSpPr>
        <p:spPr>
          <a:xfrm>
            <a:off x="0" y="313193"/>
            <a:ext cx="4880902" cy="1546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6000" b="1">
                <a:solidFill>
                  <a:srgbClr val="062A4E"/>
                </a:solidFill>
                <a:latin typeface="Sora" pitchFamily="2" charset="0"/>
                <a:ea typeface="Roboto"/>
                <a:cs typeface="Sora" pitchFamily="2" charset="0"/>
                <a:sym typeface="Roboto"/>
              </a:rPr>
              <a:t>Healthcare</a:t>
            </a:r>
          </a:p>
          <a:p>
            <a:pPr algn="ctr">
              <a:lnSpc>
                <a:spcPct val="70000"/>
              </a:lnSpc>
            </a:pPr>
            <a:r>
              <a:rPr lang="en-US" sz="6000" b="1">
                <a:solidFill>
                  <a:srgbClr val="062A4E"/>
                </a:solidFill>
                <a:latin typeface="Sora" pitchFamily="2" charset="0"/>
                <a:ea typeface="Roboto"/>
                <a:cs typeface="Sora" pitchFamily="2" charset="0"/>
                <a:sym typeface="Roboto"/>
              </a:rPr>
              <a:t>Access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59C5886-FA74-BB01-0B72-0D2094B4A5CC}"/>
              </a:ext>
            </a:extLst>
          </p:cNvPr>
          <p:cNvGrpSpPr/>
          <p:nvPr/>
        </p:nvGrpSpPr>
        <p:grpSpPr>
          <a:xfrm>
            <a:off x="5115592" y="1094427"/>
            <a:ext cx="4069256" cy="1470873"/>
            <a:chOff x="6380797" y="2881129"/>
            <a:chExt cx="4069256" cy="1470873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8E3ADA7-CAC6-9851-2526-06E0026620E8}"/>
                </a:ext>
              </a:extLst>
            </p:cNvPr>
            <p:cNvGrpSpPr/>
            <p:nvPr/>
          </p:nvGrpSpPr>
          <p:grpSpPr>
            <a:xfrm>
              <a:off x="6380798" y="3354328"/>
              <a:ext cx="4069255" cy="512418"/>
              <a:chOff x="6380798" y="3324116"/>
              <a:chExt cx="4069255" cy="512418"/>
            </a:xfrm>
          </p:grpSpPr>
          <p:sp>
            <p:nvSpPr>
              <p:cNvPr id="23" name="Google Shape;89;p20">
                <a:extLst>
                  <a:ext uri="{FF2B5EF4-FFF2-40B4-BE49-F238E27FC236}">
                    <a16:creationId xmlns:a16="http://schemas.microsoft.com/office/drawing/2014/main" id="{3C4D0BA1-C6EA-7C6E-9D47-70D9AB01C1B5}"/>
                  </a:ext>
                </a:extLst>
              </p:cNvPr>
              <p:cNvSpPr/>
              <p:nvPr/>
            </p:nvSpPr>
            <p:spPr>
              <a:xfrm>
                <a:off x="6380798" y="3333951"/>
                <a:ext cx="234215" cy="234215"/>
              </a:xfrm>
              <a:prstGeom prst="ellipse">
                <a:avLst/>
              </a:prstGeom>
              <a:solidFill>
                <a:srgbClr val="3ABFE0"/>
              </a:solidFill>
              <a:ln>
                <a:noFill/>
              </a:ln>
              <a:effectLst/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/>
                <a:endParaRPr sz="1350">
                  <a:solidFill>
                    <a:srgbClr val="FFFFFF"/>
                  </a:solidFill>
                  <a:latin typeface="Sora" pitchFamily="2" charset="0"/>
                  <a:ea typeface="Open Sans"/>
                  <a:cs typeface="Sora" pitchFamily="2" charset="0"/>
                  <a:sym typeface="Open Sans"/>
                </a:endParaRPr>
              </a:p>
            </p:txBody>
          </p:sp>
          <p:sp>
            <p:nvSpPr>
              <p:cNvPr id="24" name="Google Shape;90;p20" descr="Chevron arrows">
                <a:extLst>
                  <a:ext uri="{FF2B5EF4-FFF2-40B4-BE49-F238E27FC236}">
                    <a16:creationId xmlns:a16="http://schemas.microsoft.com/office/drawing/2014/main" id="{F66A292E-C8DA-246E-9A48-7DFF447509A8}"/>
                  </a:ext>
                </a:extLst>
              </p:cNvPr>
              <p:cNvSpPr/>
              <p:nvPr/>
            </p:nvSpPr>
            <p:spPr>
              <a:xfrm>
                <a:off x="6468624" y="3402111"/>
                <a:ext cx="58562" cy="97895"/>
              </a:xfrm>
              <a:custGeom>
                <a:avLst/>
                <a:gdLst/>
                <a:ahLst/>
                <a:cxnLst/>
                <a:rect l="l" t="t" r="r" b="b"/>
                <a:pathLst>
                  <a:path w="319087" h="533400" extrusionOk="0">
                    <a:moveTo>
                      <a:pt x="119063" y="0"/>
                    </a:moveTo>
                    <a:lnTo>
                      <a:pt x="0" y="0"/>
                    </a:lnTo>
                    <a:lnTo>
                      <a:pt x="200025" y="266700"/>
                    </a:lnTo>
                    <a:lnTo>
                      <a:pt x="0" y="533400"/>
                    </a:lnTo>
                    <a:lnTo>
                      <a:pt x="119063" y="533400"/>
                    </a:lnTo>
                    <a:lnTo>
                      <a:pt x="319088" y="266700"/>
                    </a:lnTo>
                    <a:lnTo>
                      <a:pt x="119063" y="0"/>
                    </a:lnTo>
                    <a:close/>
                  </a:path>
                </a:pathLst>
              </a:custGeom>
              <a:solidFill>
                <a:srgbClr val="E5F3E8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rgbClr val="FFFFFF"/>
                  </a:solidFill>
                  <a:latin typeface="Sora" pitchFamily="2" charset="0"/>
                  <a:ea typeface="Open Sans"/>
                  <a:cs typeface="Sora" pitchFamily="2" charset="0"/>
                  <a:sym typeface="Open Sans"/>
                </a:endParaRPr>
              </a:p>
            </p:txBody>
          </p:sp>
          <p:sp>
            <p:nvSpPr>
              <p:cNvPr id="25" name="Google Shape;91;p20">
                <a:extLst>
                  <a:ext uri="{FF2B5EF4-FFF2-40B4-BE49-F238E27FC236}">
                    <a16:creationId xmlns:a16="http://schemas.microsoft.com/office/drawing/2014/main" id="{DB1745E0-1BC7-E57E-27B4-CDB086356547}"/>
                  </a:ext>
                </a:extLst>
              </p:cNvPr>
              <p:cNvSpPr txBox="1"/>
              <p:nvPr/>
            </p:nvSpPr>
            <p:spPr>
              <a:xfrm>
                <a:off x="6734707" y="3324116"/>
                <a:ext cx="3715346" cy="5124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69" tIns="34275" rIns="68569" bIns="34275" anchor="t" anchorCtr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200" b="1" dirty="0">
                    <a:solidFill>
                      <a:srgbClr val="FFFFFF"/>
                    </a:solidFill>
                    <a:latin typeface="Sora" pitchFamily="2" charset="0"/>
                    <a:ea typeface="Open Sans"/>
                    <a:cs typeface="Sora" pitchFamily="2" charset="0"/>
                    <a:sym typeface="Open Sans"/>
                  </a:rPr>
                  <a:t>Uninsured population reduced by 34% in 2024</a:t>
                </a:r>
                <a:endParaRPr sz="1200" b="1" dirty="0">
                  <a:solidFill>
                    <a:srgbClr val="FFFFFF"/>
                  </a:solidFill>
                  <a:latin typeface="Sora" pitchFamily="2" charset="0"/>
                  <a:ea typeface="Open Sans"/>
                  <a:cs typeface="Sora" pitchFamily="2" charset="0"/>
                  <a:sym typeface="Open Sans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8A8D037-58AF-19E3-7F14-3D33CAD27320}"/>
                </a:ext>
              </a:extLst>
            </p:cNvPr>
            <p:cNvGrpSpPr/>
            <p:nvPr/>
          </p:nvGrpSpPr>
          <p:grpSpPr>
            <a:xfrm>
              <a:off x="6380798" y="3839584"/>
              <a:ext cx="3710141" cy="512418"/>
              <a:chOff x="6380798" y="3839584"/>
              <a:chExt cx="3710141" cy="512418"/>
            </a:xfrm>
          </p:grpSpPr>
          <p:sp>
            <p:nvSpPr>
              <p:cNvPr id="20" name="Google Shape;92;p20">
                <a:extLst>
                  <a:ext uri="{FF2B5EF4-FFF2-40B4-BE49-F238E27FC236}">
                    <a16:creationId xmlns:a16="http://schemas.microsoft.com/office/drawing/2014/main" id="{C7F9A60C-4229-5206-466A-753B85C92305}"/>
                  </a:ext>
                </a:extLst>
              </p:cNvPr>
              <p:cNvSpPr/>
              <p:nvPr/>
            </p:nvSpPr>
            <p:spPr>
              <a:xfrm>
                <a:off x="6380798" y="3849419"/>
                <a:ext cx="234215" cy="234215"/>
              </a:xfrm>
              <a:prstGeom prst="ellipse">
                <a:avLst/>
              </a:prstGeom>
              <a:solidFill>
                <a:srgbClr val="3ABFE0"/>
              </a:solidFill>
              <a:ln>
                <a:noFill/>
              </a:ln>
              <a:effectLst/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/>
                <a:endParaRPr sz="1350">
                  <a:solidFill>
                    <a:srgbClr val="FFFFFF"/>
                  </a:solidFill>
                  <a:latin typeface="Sora" pitchFamily="2" charset="0"/>
                  <a:ea typeface="Open Sans"/>
                  <a:cs typeface="Sora" pitchFamily="2" charset="0"/>
                  <a:sym typeface="Open Sans"/>
                </a:endParaRPr>
              </a:p>
            </p:txBody>
          </p:sp>
          <p:sp>
            <p:nvSpPr>
              <p:cNvPr id="21" name="Google Shape;93;p20" descr="Chevron arrows">
                <a:extLst>
                  <a:ext uri="{FF2B5EF4-FFF2-40B4-BE49-F238E27FC236}">
                    <a16:creationId xmlns:a16="http://schemas.microsoft.com/office/drawing/2014/main" id="{2094ACEB-FF1E-17D5-68E5-485E675C2E90}"/>
                  </a:ext>
                </a:extLst>
              </p:cNvPr>
              <p:cNvSpPr/>
              <p:nvPr/>
            </p:nvSpPr>
            <p:spPr>
              <a:xfrm>
                <a:off x="6468624" y="3917579"/>
                <a:ext cx="58562" cy="97895"/>
              </a:xfrm>
              <a:custGeom>
                <a:avLst/>
                <a:gdLst/>
                <a:ahLst/>
                <a:cxnLst/>
                <a:rect l="l" t="t" r="r" b="b"/>
                <a:pathLst>
                  <a:path w="319087" h="533400" extrusionOk="0">
                    <a:moveTo>
                      <a:pt x="119063" y="0"/>
                    </a:moveTo>
                    <a:lnTo>
                      <a:pt x="0" y="0"/>
                    </a:lnTo>
                    <a:lnTo>
                      <a:pt x="200025" y="266700"/>
                    </a:lnTo>
                    <a:lnTo>
                      <a:pt x="0" y="533400"/>
                    </a:lnTo>
                    <a:lnTo>
                      <a:pt x="119063" y="533400"/>
                    </a:lnTo>
                    <a:lnTo>
                      <a:pt x="319088" y="266700"/>
                    </a:lnTo>
                    <a:lnTo>
                      <a:pt x="119063" y="0"/>
                    </a:lnTo>
                    <a:close/>
                  </a:path>
                </a:pathLst>
              </a:custGeom>
              <a:solidFill>
                <a:srgbClr val="E5F3E8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rgbClr val="FFFFFF"/>
                  </a:solidFill>
                  <a:latin typeface="Sora" pitchFamily="2" charset="0"/>
                  <a:ea typeface="Open Sans"/>
                  <a:cs typeface="Sora" pitchFamily="2" charset="0"/>
                  <a:sym typeface="Open Sans"/>
                </a:endParaRPr>
              </a:p>
            </p:txBody>
          </p:sp>
          <p:sp>
            <p:nvSpPr>
              <p:cNvPr id="22" name="Google Shape;94;p20">
                <a:extLst>
                  <a:ext uri="{FF2B5EF4-FFF2-40B4-BE49-F238E27FC236}">
                    <a16:creationId xmlns:a16="http://schemas.microsoft.com/office/drawing/2014/main" id="{2EE2274A-1C6F-B934-B15C-57A14B5D2F69}"/>
                  </a:ext>
                </a:extLst>
              </p:cNvPr>
              <p:cNvSpPr txBox="1"/>
              <p:nvPr/>
            </p:nvSpPr>
            <p:spPr>
              <a:xfrm>
                <a:off x="6735169" y="3839584"/>
                <a:ext cx="3355770" cy="5124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69" tIns="34275" rIns="68569" bIns="34275" anchor="t" anchorCtr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200" b="1">
                    <a:solidFill>
                      <a:srgbClr val="FFFFFF"/>
                    </a:solidFill>
                    <a:latin typeface="Sora" pitchFamily="2" charset="0"/>
                    <a:ea typeface="Open Sans"/>
                    <a:cs typeface="Sora" pitchFamily="2" charset="0"/>
                    <a:sym typeface="Open Sans"/>
                  </a:rPr>
                  <a:t>Thousands connected to care and telehealth</a:t>
                </a:r>
                <a:endParaRPr sz="1200" b="1">
                  <a:solidFill>
                    <a:srgbClr val="FFFFFF"/>
                  </a:solidFill>
                  <a:latin typeface="Sora" pitchFamily="2" charset="0"/>
                  <a:ea typeface="Open Sans"/>
                  <a:cs typeface="Sora" pitchFamily="2" charset="0"/>
                  <a:sym typeface="Open Sans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509E40A-026B-2CE7-96E1-EDCBAFF762AE}"/>
                </a:ext>
              </a:extLst>
            </p:cNvPr>
            <p:cNvGrpSpPr/>
            <p:nvPr/>
          </p:nvGrpSpPr>
          <p:grpSpPr>
            <a:xfrm>
              <a:off x="6380797" y="2881129"/>
              <a:ext cx="3523598" cy="290819"/>
              <a:chOff x="6380797" y="2881129"/>
              <a:chExt cx="3523598" cy="290819"/>
            </a:xfrm>
          </p:grpSpPr>
          <p:sp>
            <p:nvSpPr>
              <p:cNvPr id="17" name="Google Shape;102;p20">
                <a:extLst>
                  <a:ext uri="{FF2B5EF4-FFF2-40B4-BE49-F238E27FC236}">
                    <a16:creationId xmlns:a16="http://schemas.microsoft.com/office/drawing/2014/main" id="{09262E2E-298A-7F86-3445-4560A7971608}"/>
                  </a:ext>
                </a:extLst>
              </p:cNvPr>
              <p:cNvSpPr/>
              <p:nvPr/>
            </p:nvSpPr>
            <p:spPr>
              <a:xfrm>
                <a:off x="6380797" y="2890964"/>
                <a:ext cx="234215" cy="234215"/>
              </a:xfrm>
              <a:prstGeom prst="ellipse">
                <a:avLst/>
              </a:prstGeom>
              <a:solidFill>
                <a:srgbClr val="3ABFE0"/>
              </a:solidFill>
              <a:ln>
                <a:noFill/>
              </a:ln>
              <a:effectLst/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/>
                <a:endParaRPr sz="1350">
                  <a:solidFill>
                    <a:srgbClr val="FFFFFF"/>
                  </a:solidFill>
                  <a:latin typeface="Sora" pitchFamily="2" charset="0"/>
                  <a:ea typeface="Open Sans"/>
                  <a:cs typeface="Sora" pitchFamily="2" charset="0"/>
                  <a:sym typeface="Open Sans"/>
                </a:endParaRPr>
              </a:p>
            </p:txBody>
          </p:sp>
          <p:sp>
            <p:nvSpPr>
              <p:cNvPr id="18" name="Google Shape;103;p20" descr="Chevron arrows">
                <a:extLst>
                  <a:ext uri="{FF2B5EF4-FFF2-40B4-BE49-F238E27FC236}">
                    <a16:creationId xmlns:a16="http://schemas.microsoft.com/office/drawing/2014/main" id="{D0200B96-C64E-31E0-D9AD-5435068DB6A9}"/>
                  </a:ext>
                </a:extLst>
              </p:cNvPr>
              <p:cNvSpPr/>
              <p:nvPr/>
            </p:nvSpPr>
            <p:spPr>
              <a:xfrm>
                <a:off x="6468623" y="2959124"/>
                <a:ext cx="58562" cy="97895"/>
              </a:xfrm>
              <a:custGeom>
                <a:avLst/>
                <a:gdLst/>
                <a:ahLst/>
                <a:cxnLst/>
                <a:rect l="l" t="t" r="r" b="b"/>
                <a:pathLst>
                  <a:path w="319087" h="533400" extrusionOk="0">
                    <a:moveTo>
                      <a:pt x="119063" y="0"/>
                    </a:moveTo>
                    <a:lnTo>
                      <a:pt x="0" y="0"/>
                    </a:lnTo>
                    <a:lnTo>
                      <a:pt x="200025" y="266700"/>
                    </a:lnTo>
                    <a:lnTo>
                      <a:pt x="0" y="533400"/>
                    </a:lnTo>
                    <a:lnTo>
                      <a:pt x="119063" y="533400"/>
                    </a:lnTo>
                    <a:lnTo>
                      <a:pt x="319088" y="266700"/>
                    </a:lnTo>
                    <a:lnTo>
                      <a:pt x="119063" y="0"/>
                    </a:lnTo>
                    <a:close/>
                  </a:path>
                </a:pathLst>
              </a:custGeom>
              <a:solidFill>
                <a:srgbClr val="E5F3E8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endParaRPr sz="1350">
                  <a:solidFill>
                    <a:srgbClr val="FFFFFF"/>
                  </a:solidFill>
                  <a:latin typeface="Sora" pitchFamily="2" charset="0"/>
                  <a:ea typeface="Open Sans"/>
                  <a:cs typeface="Sora" pitchFamily="2" charset="0"/>
                  <a:sym typeface="Open Sans"/>
                </a:endParaRPr>
              </a:p>
            </p:txBody>
          </p:sp>
          <p:sp>
            <p:nvSpPr>
              <p:cNvPr id="19" name="Google Shape;104;p20">
                <a:extLst>
                  <a:ext uri="{FF2B5EF4-FFF2-40B4-BE49-F238E27FC236}">
                    <a16:creationId xmlns:a16="http://schemas.microsoft.com/office/drawing/2014/main" id="{BBF9596D-CB57-246E-BC41-9DABEBCF366A}"/>
                  </a:ext>
                </a:extLst>
              </p:cNvPr>
              <p:cNvSpPr txBox="1"/>
              <p:nvPr/>
            </p:nvSpPr>
            <p:spPr>
              <a:xfrm>
                <a:off x="6734707" y="2881129"/>
                <a:ext cx="3169688" cy="2908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69" tIns="34275" rIns="68569" bIns="34275" anchor="t" anchorCtr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200" b="1">
                    <a:solidFill>
                      <a:srgbClr val="FFFFFF"/>
                    </a:solidFill>
                    <a:latin typeface="Sora" pitchFamily="2" charset="0"/>
                    <a:ea typeface="Open Sans"/>
                    <a:cs typeface="Sora" pitchFamily="2" charset="0"/>
                    <a:sym typeface="Open Sans"/>
                  </a:rPr>
                  <a:t>$8.7M funding increase</a:t>
                </a:r>
                <a:endParaRPr sz="1200" b="1">
                  <a:solidFill>
                    <a:srgbClr val="FFFFFF"/>
                  </a:solidFill>
                  <a:latin typeface="Sora" pitchFamily="2" charset="0"/>
                  <a:ea typeface="Open Sans"/>
                  <a:cs typeface="Sora" pitchFamily="2" charset="0"/>
                  <a:sym typeface="Open Sans"/>
                </a:endParaRPr>
              </a:p>
            </p:txBody>
          </p:sp>
        </p:grpSp>
      </p:grpSp>
      <p:sp>
        <p:nvSpPr>
          <p:cNvPr id="95" name="Google Shape;95;p20">
            <a:extLst>
              <a:ext uri="{FF2B5EF4-FFF2-40B4-BE49-F238E27FC236}">
                <a16:creationId xmlns:a16="http://schemas.microsoft.com/office/drawing/2014/main" id="{9AD9277A-E24F-5FE1-C4E5-ADCC1836F16A}"/>
              </a:ext>
            </a:extLst>
          </p:cNvPr>
          <p:cNvSpPr txBox="1"/>
          <p:nvPr/>
        </p:nvSpPr>
        <p:spPr>
          <a:xfrm>
            <a:off x="664142" y="2991963"/>
            <a:ext cx="4189288" cy="290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b="1">
                <a:solidFill>
                  <a:srgbClr val="062A4E"/>
                </a:solidFill>
                <a:latin typeface="Sora" pitchFamily="2" charset="0"/>
                <a:ea typeface="Open Sans"/>
                <a:cs typeface="Sora" pitchFamily="2" charset="0"/>
                <a:sym typeface="Open Sans"/>
              </a:rPr>
              <a:t>Nearly 200,000 uninsured or underinsured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CA1782-6941-7374-5F8A-BCDAB88AA1F3}"/>
              </a:ext>
            </a:extLst>
          </p:cNvPr>
          <p:cNvSpPr txBox="1"/>
          <p:nvPr/>
        </p:nvSpPr>
        <p:spPr>
          <a:xfrm>
            <a:off x="5115591" y="439967"/>
            <a:ext cx="44514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FFFF"/>
                </a:solidFill>
                <a:latin typeface="Sora" pitchFamily="2" charset="0"/>
                <a:ea typeface="Open Sans"/>
                <a:cs typeface="Sora" pitchFamily="2" charset="0"/>
              </a:rPr>
              <a:t>Results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B3FC15-8E9E-8169-9FB7-99AD186455C5}"/>
              </a:ext>
            </a:extLst>
          </p:cNvPr>
          <p:cNvSpPr txBox="1"/>
          <p:nvPr/>
        </p:nvSpPr>
        <p:spPr>
          <a:xfrm>
            <a:off x="576956" y="2501502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3ABFE0"/>
                </a:solidFill>
                <a:latin typeface="Sora" pitchFamily="2" charset="0"/>
                <a:ea typeface="Open Sans"/>
                <a:cs typeface="Sora" pitchFamily="2" charset="0"/>
              </a:rPr>
              <a:t>The Challenge</a:t>
            </a:r>
          </a:p>
        </p:txBody>
      </p:sp>
      <p:sp>
        <p:nvSpPr>
          <p:cNvPr id="12" name="Google Shape;95;p20">
            <a:extLst>
              <a:ext uri="{FF2B5EF4-FFF2-40B4-BE49-F238E27FC236}">
                <a16:creationId xmlns:a16="http://schemas.microsoft.com/office/drawing/2014/main" id="{13F1F686-7C66-D90A-82F9-DEC456932243}"/>
              </a:ext>
            </a:extLst>
          </p:cNvPr>
          <p:cNvSpPr txBox="1"/>
          <p:nvPr/>
        </p:nvSpPr>
        <p:spPr>
          <a:xfrm>
            <a:off x="620869" y="3993011"/>
            <a:ext cx="4054329" cy="290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b="1">
                <a:solidFill>
                  <a:srgbClr val="062A4E"/>
                </a:solidFill>
                <a:latin typeface="Sora" pitchFamily="2" charset="0"/>
                <a:ea typeface="Open Sans"/>
                <a:cs typeface="Sora" pitchFamily="2" charset="0"/>
                <a:sym typeface="Open Sans"/>
              </a:rPr>
              <a:t>Expanded access to care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B803C24-37E3-B45D-6CD6-551141F0DB11}"/>
              </a:ext>
            </a:extLst>
          </p:cNvPr>
          <p:cNvSpPr txBox="1"/>
          <p:nvPr/>
        </p:nvSpPr>
        <p:spPr>
          <a:xfrm>
            <a:off x="581801" y="3481034"/>
            <a:ext cx="32537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3ABFE0"/>
                </a:solidFill>
                <a:latin typeface="Sora" pitchFamily="2" charset="0"/>
                <a:ea typeface="Open Sans"/>
                <a:cs typeface="Sora" pitchFamily="2" charset="0"/>
              </a:rPr>
              <a:t>Our Response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C424F3C-E266-24B4-6D0A-60349F760B26}"/>
              </a:ext>
            </a:extLst>
          </p:cNvPr>
          <p:cNvSpPr txBox="1"/>
          <p:nvPr/>
        </p:nvSpPr>
        <p:spPr>
          <a:xfrm>
            <a:off x="829912" y="4590158"/>
            <a:ext cx="4935600" cy="2316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>
                <a:solidFill>
                  <a:srgbClr val="FFFFFF"/>
                </a:solidFill>
                <a:latin typeface="Sora" panose="020B0604020202020204" charset="0"/>
                <a:cs typeface="Sora" panose="020B0604020202020204" charset="0"/>
              </a:rPr>
              <a:t>A Jacksonville You Can Afford </a:t>
            </a:r>
            <a:r>
              <a:rPr lang="en-ID" sz="1000" b="1">
                <a:solidFill>
                  <a:srgbClr val="FFFFFF"/>
                </a:solidFill>
                <a:latin typeface="Sora" pitchFamily="2" charset="0"/>
                <a:ea typeface="Roboto"/>
                <a:cs typeface="Sora" pitchFamily="2" charset="0"/>
                <a:sym typeface="Roboto"/>
              </a:rPr>
              <a:t>And Be Proud Of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9D25E56-21F9-9CCC-2EF6-D35849B9EF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98" y="4361241"/>
            <a:ext cx="624207" cy="624207"/>
          </a:xfrm>
          <a:prstGeom prst="rect">
            <a:avLst/>
          </a:prstGeom>
        </p:spPr>
      </p:pic>
      <p:pic>
        <p:nvPicPr>
          <p:cNvPr id="33" name="Picture Placeholder 31">
            <a:extLst>
              <a:ext uri="{FF2B5EF4-FFF2-40B4-BE49-F238E27FC236}">
                <a16:creationId xmlns:a16="http://schemas.microsoft.com/office/drawing/2014/main" id="{DF3E574D-1451-CEC6-BAFE-412BF7FCBAE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248" b="7248"/>
          <a:stretch/>
        </p:blipFill>
        <p:spPr>
          <a:xfrm>
            <a:off x="4881907" y="2666084"/>
            <a:ext cx="4347164" cy="2477416"/>
          </a:xfrm>
          <a:custGeom>
            <a:avLst/>
            <a:gdLst>
              <a:gd name="connsiteX0" fmla="*/ 0 w 2878911"/>
              <a:gd name="connsiteY0" fmla="*/ 0 h 1728228"/>
              <a:gd name="connsiteX1" fmla="*/ 2878911 w 2878911"/>
              <a:gd name="connsiteY1" fmla="*/ 0 h 1728228"/>
              <a:gd name="connsiteX2" fmla="*/ 2878911 w 2878911"/>
              <a:gd name="connsiteY2" fmla="*/ 1728228 h 1728228"/>
              <a:gd name="connsiteX3" fmla="*/ 0 w 2878911"/>
              <a:gd name="connsiteY3" fmla="*/ 1728228 h 1728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8911" h="1728228">
                <a:moveTo>
                  <a:pt x="0" y="0"/>
                </a:moveTo>
                <a:lnTo>
                  <a:pt x="2878911" y="0"/>
                </a:lnTo>
                <a:lnTo>
                  <a:pt x="2878911" y="1728228"/>
                </a:lnTo>
                <a:lnTo>
                  <a:pt x="0" y="172822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24164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P spid="96" grpId="0"/>
      <p:bldP spid="95" grpId="0"/>
      <p:bldP spid="10" grpId="0"/>
      <p:bldP spid="11" grpId="0"/>
      <p:bldP spid="12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>
          <a:extLst>
            <a:ext uri="{FF2B5EF4-FFF2-40B4-BE49-F238E27FC236}">
              <a16:creationId xmlns:a16="http://schemas.microsoft.com/office/drawing/2014/main" id="{09B6A19C-456C-7417-6F49-821509FCDB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79654A37-3FBA-3C7A-CD61-DA9689532260}"/>
              </a:ext>
            </a:extLst>
          </p:cNvPr>
          <p:cNvSpPr/>
          <p:nvPr/>
        </p:nvSpPr>
        <p:spPr>
          <a:xfrm>
            <a:off x="0" y="4513334"/>
            <a:ext cx="9374400" cy="348016"/>
          </a:xfrm>
          <a:prstGeom prst="rect">
            <a:avLst/>
          </a:prstGeom>
          <a:solidFill>
            <a:srgbClr val="3ABF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"/>
          </a:p>
        </p:txBody>
      </p:sp>
      <p:sp>
        <p:nvSpPr>
          <p:cNvPr id="88" name="Google Shape;88;p20">
            <a:extLst>
              <a:ext uri="{FF2B5EF4-FFF2-40B4-BE49-F238E27FC236}">
                <a16:creationId xmlns:a16="http://schemas.microsoft.com/office/drawing/2014/main" id="{6D579CAE-132D-0C35-B4AA-43B298D7247F}"/>
              </a:ext>
            </a:extLst>
          </p:cNvPr>
          <p:cNvSpPr/>
          <p:nvPr/>
        </p:nvSpPr>
        <p:spPr>
          <a:xfrm flipH="1">
            <a:off x="4880902" y="0"/>
            <a:ext cx="4320697" cy="5143500"/>
          </a:xfrm>
          <a:prstGeom prst="round1Rect">
            <a:avLst>
              <a:gd name="adj" fmla="val 16667"/>
            </a:avLst>
          </a:prstGeom>
          <a:gradFill>
            <a:gsLst>
              <a:gs pos="100000">
                <a:srgbClr val="083A6B"/>
              </a:gs>
              <a:gs pos="56000">
                <a:srgbClr val="07325D"/>
              </a:gs>
              <a:gs pos="0">
                <a:srgbClr val="07325D"/>
              </a:gs>
            </a:gsLst>
            <a:path path="circle">
              <a:fillToRect l="100000" b="100000"/>
            </a:path>
          </a:gra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 dirty="0">
              <a:solidFill>
                <a:srgbClr val="000032"/>
              </a:solidFill>
              <a:latin typeface="Sora" pitchFamily="2" charset="0"/>
              <a:ea typeface="Open Sans"/>
              <a:cs typeface="Sora" pitchFamily="2" charset="0"/>
              <a:sym typeface="Open Sans"/>
            </a:endParaRPr>
          </a:p>
        </p:txBody>
      </p:sp>
      <p:sp>
        <p:nvSpPr>
          <p:cNvPr id="96" name="Google Shape;96;p20">
            <a:extLst>
              <a:ext uri="{FF2B5EF4-FFF2-40B4-BE49-F238E27FC236}">
                <a16:creationId xmlns:a16="http://schemas.microsoft.com/office/drawing/2014/main" id="{9F9CF5D4-6A98-159A-4385-8C796BBDA07B}"/>
              </a:ext>
            </a:extLst>
          </p:cNvPr>
          <p:cNvSpPr txBox="1"/>
          <p:nvPr/>
        </p:nvSpPr>
        <p:spPr>
          <a:xfrm>
            <a:off x="0" y="537833"/>
            <a:ext cx="4318493" cy="715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6000" b="1" dirty="0">
                <a:solidFill>
                  <a:srgbClr val="062A4E"/>
                </a:solidFill>
                <a:latin typeface="Sora" pitchFamily="2" charset="0"/>
                <a:ea typeface="Roboto"/>
                <a:cs typeface="Sora" pitchFamily="2" charset="0"/>
                <a:sym typeface="Roboto"/>
              </a:rPr>
              <a:t>Literacy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3277A65-8992-9984-CA35-3963860F1260}"/>
              </a:ext>
            </a:extLst>
          </p:cNvPr>
          <p:cNvGrpSpPr/>
          <p:nvPr/>
        </p:nvGrpSpPr>
        <p:grpSpPr>
          <a:xfrm>
            <a:off x="5115593" y="1300002"/>
            <a:ext cx="4028407" cy="253885"/>
            <a:chOff x="5115593" y="1300002"/>
            <a:chExt cx="4028407" cy="253885"/>
          </a:xfrm>
        </p:grpSpPr>
        <p:sp>
          <p:nvSpPr>
            <p:cNvPr id="23" name="Google Shape;89;p20">
              <a:extLst>
                <a:ext uri="{FF2B5EF4-FFF2-40B4-BE49-F238E27FC236}">
                  <a16:creationId xmlns:a16="http://schemas.microsoft.com/office/drawing/2014/main" id="{54872E61-ACA3-B1C1-2AFF-714A8E73E64D}"/>
                </a:ext>
              </a:extLst>
            </p:cNvPr>
            <p:cNvSpPr/>
            <p:nvPr/>
          </p:nvSpPr>
          <p:spPr>
            <a:xfrm>
              <a:off x="5115593" y="1309837"/>
              <a:ext cx="234215" cy="234215"/>
            </a:xfrm>
            <a:prstGeom prst="ellipse">
              <a:avLst/>
            </a:prstGeom>
            <a:solidFill>
              <a:srgbClr val="3ABFE0"/>
            </a:solidFill>
            <a:ln>
              <a:noFill/>
            </a:ln>
            <a:effectLst/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 dirty="0">
                <a:solidFill>
                  <a:srgbClr val="FFFFFF"/>
                </a:solidFill>
                <a:latin typeface="Sora" pitchFamily="2" charset="0"/>
                <a:ea typeface="Open Sans"/>
                <a:cs typeface="Sora" pitchFamily="2" charset="0"/>
                <a:sym typeface="Open Sans"/>
              </a:endParaRPr>
            </a:p>
          </p:txBody>
        </p:sp>
        <p:sp>
          <p:nvSpPr>
            <p:cNvPr id="24" name="Google Shape;90;p20" descr="Chevron arrows">
              <a:extLst>
                <a:ext uri="{FF2B5EF4-FFF2-40B4-BE49-F238E27FC236}">
                  <a16:creationId xmlns:a16="http://schemas.microsoft.com/office/drawing/2014/main" id="{C6B70DA3-1207-2A3A-7CB1-360DC09C214F}"/>
                </a:ext>
              </a:extLst>
            </p:cNvPr>
            <p:cNvSpPr/>
            <p:nvPr/>
          </p:nvSpPr>
          <p:spPr>
            <a:xfrm>
              <a:off x="5203419" y="1377997"/>
              <a:ext cx="58562" cy="97895"/>
            </a:xfrm>
            <a:custGeom>
              <a:avLst/>
              <a:gdLst/>
              <a:ahLst/>
              <a:cxnLst/>
              <a:rect l="l" t="t" r="r" b="b"/>
              <a:pathLst>
                <a:path w="319087" h="533400" extrusionOk="0">
                  <a:moveTo>
                    <a:pt x="119063" y="0"/>
                  </a:moveTo>
                  <a:lnTo>
                    <a:pt x="0" y="0"/>
                  </a:lnTo>
                  <a:lnTo>
                    <a:pt x="200025" y="266700"/>
                  </a:lnTo>
                  <a:lnTo>
                    <a:pt x="0" y="533400"/>
                  </a:lnTo>
                  <a:lnTo>
                    <a:pt x="119063" y="533400"/>
                  </a:lnTo>
                  <a:lnTo>
                    <a:pt x="319088" y="266700"/>
                  </a:lnTo>
                  <a:lnTo>
                    <a:pt x="119063" y="0"/>
                  </a:lnTo>
                  <a:close/>
                </a:path>
              </a:pathLst>
            </a:custGeom>
            <a:solidFill>
              <a:srgbClr val="E5F3E8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endParaRPr sz="1350">
                <a:solidFill>
                  <a:srgbClr val="FFFFFF"/>
                </a:solidFill>
                <a:latin typeface="Sora" pitchFamily="2" charset="0"/>
                <a:ea typeface="Open Sans"/>
                <a:cs typeface="Sora" pitchFamily="2" charset="0"/>
                <a:sym typeface="Open Sans"/>
              </a:endParaRPr>
            </a:p>
          </p:txBody>
        </p:sp>
        <p:sp>
          <p:nvSpPr>
            <p:cNvPr id="25" name="Google Shape;91;p20">
              <a:extLst>
                <a:ext uri="{FF2B5EF4-FFF2-40B4-BE49-F238E27FC236}">
                  <a16:creationId xmlns:a16="http://schemas.microsoft.com/office/drawing/2014/main" id="{5DFCD6E2-6350-A535-A6E1-8CFCC871AAF1}"/>
                </a:ext>
              </a:extLst>
            </p:cNvPr>
            <p:cNvSpPr txBox="1"/>
            <p:nvPr/>
          </p:nvSpPr>
          <p:spPr>
            <a:xfrm>
              <a:off x="5469502" y="1300002"/>
              <a:ext cx="3674498" cy="253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en-US" sz="1200" b="1" dirty="0">
                  <a:solidFill>
                    <a:srgbClr val="FFFFFF"/>
                  </a:solidFill>
                  <a:latin typeface="Sora" pitchFamily="2" charset="0"/>
                  <a:ea typeface="Open Sans"/>
                  <a:cs typeface="Sora" pitchFamily="2" charset="0"/>
                  <a:sym typeface="Open Sans"/>
                </a:rPr>
                <a:t>Duval County literacy scores above 50%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4749C9D-CE53-9240-BE97-C4719F8A05E4}"/>
              </a:ext>
            </a:extLst>
          </p:cNvPr>
          <p:cNvGrpSpPr/>
          <p:nvPr/>
        </p:nvGrpSpPr>
        <p:grpSpPr>
          <a:xfrm>
            <a:off x="5115593" y="1644012"/>
            <a:ext cx="4028407" cy="376996"/>
            <a:chOff x="5115593" y="1644012"/>
            <a:chExt cx="4028407" cy="376996"/>
          </a:xfrm>
        </p:grpSpPr>
        <p:sp>
          <p:nvSpPr>
            <p:cNvPr id="20" name="Google Shape;92;p20">
              <a:extLst>
                <a:ext uri="{FF2B5EF4-FFF2-40B4-BE49-F238E27FC236}">
                  <a16:creationId xmlns:a16="http://schemas.microsoft.com/office/drawing/2014/main" id="{93D8CD2A-DFC9-481B-C65D-F8C39AF8C714}"/>
                </a:ext>
              </a:extLst>
            </p:cNvPr>
            <p:cNvSpPr/>
            <p:nvPr/>
          </p:nvSpPr>
          <p:spPr>
            <a:xfrm>
              <a:off x="5115593" y="1676149"/>
              <a:ext cx="234215" cy="234215"/>
            </a:xfrm>
            <a:prstGeom prst="ellipse">
              <a:avLst/>
            </a:prstGeom>
            <a:solidFill>
              <a:srgbClr val="3ABFE0"/>
            </a:solidFill>
            <a:ln>
              <a:noFill/>
            </a:ln>
            <a:effectLst/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 dirty="0">
                <a:solidFill>
                  <a:srgbClr val="FFFFFF"/>
                </a:solidFill>
                <a:latin typeface="Sora" pitchFamily="2" charset="0"/>
                <a:ea typeface="Open Sans"/>
                <a:cs typeface="Sora" pitchFamily="2" charset="0"/>
                <a:sym typeface="Open Sans"/>
              </a:endParaRPr>
            </a:p>
          </p:txBody>
        </p:sp>
        <p:sp>
          <p:nvSpPr>
            <p:cNvPr id="21" name="Google Shape;93;p20" descr="Chevron arrows">
              <a:extLst>
                <a:ext uri="{FF2B5EF4-FFF2-40B4-BE49-F238E27FC236}">
                  <a16:creationId xmlns:a16="http://schemas.microsoft.com/office/drawing/2014/main" id="{5487D3AA-3D9D-255E-3FEE-F2511DF02482}"/>
                </a:ext>
              </a:extLst>
            </p:cNvPr>
            <p:cNvSpPr/>
            <p:nvPr/>
          </p:nvSpPr>
          <p:spPr>
            <a:xfrm>
              <a:off x="5203419" y="1744309"/>
              <a:ext cx="58562" cy="97895"/>
            </a:xfrm>
            <a:custGeom>
              <a:avLst/>
              <a:gdLst/>
              <a:ahLst/>
              <a:cxnLst/>
              <a:rect l="l" t="t" r="r" b="b"/>
              <a:pathLst>
                <a:path w="319087" h="533400" extrusionOk="0">
                  <a:moveTo>
                    <a:pt x="119063" y="0"/>
                  </a:moveTo>
                  <a:lnTo>
                    <a:pt x="0" y="0"/>
                  </a:lnTo>
                  <a:lnTo>
                    <a:pt x="200025" y="266700"/>
                  </a:lnTo>
                  <a:lnTo>
                    <a:pt x="0" y="533400"/>
                  </a:lnTo>
                  <a:lnTo>
                    <a:pt x="119063" y="533400"/>
                  </a:lnTo>
                  <a:lnTo>
                    <a:pt x="319088" y="266700"/>
                  </a:lnTo>
                  <a:lnTo>
                    <a:pt x="119063" y="0"/>
                  </a:lnTo>
                  <a:close/>
                </a:path>
              </a:pathLst>
            </a:custGeom>
            <a:solidFill>
              <a:srgbClr val="E5F3E8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endParaRPr sz="1350">
                <a:solidFill>
                  <a:srgbClr val="FFFFFF"/>
                </a:solidFill>
                <a:latin typeface="Sora" pitchFamily="2" charset="0"/>
                <a:ea typeface="Open Sans"/>
                <a:cs typeface="Sora" pitchFamily="2" charset="0"/>
                <a:sym typeface="Open Sans"/>
              </a:endParaRPr>
            </a:p>
          </p:txBody>
        </p:sp>
        <p:sp>
          <p:nvSpPr>
            <p:cNvPr id="22" name="Google Shape;94;p20">
              <a:extLst>
                <a:ext uri="{FF2B5EF4-FFF2-40B4-BE49-F238E27FC236}">
                  <a16:creationId xmlns:a16="http://schemas.microsoft.com/office/drawing/2014/main" id="{FB45962D-56E6-84AF-499B-0A50DDCC08CA}"/>
                </a:ext>
              </a:extLst>
            </p:cNvPr>
            <p:cNvSpPr txBox="1"/>
            <p:nvPr/>
          </p:nvSpPr>
          <p:spPr>
            <a:xfrm>
              <a:off x="5469964" y="1644012"/>
              <a:ext cx="3674036" cy="3769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en-US" sz="1200" b="1" dirty="0">
                  <a:solidFill>
                    <a:srgbClr val="FFFFFF"/>
                  </a:solidFill>
                  <a:latin typeface="Sora" pitchFamily="2" charset="0"/>
                  <a:ea typeface="Open Sans"/>
                  <a:cs typeface="Sora" pitchFamily="2" charset="0"/>
                  <a:sym typeface="Open Sans"/>
                </a:rPr>
                <a:t>Thousands of new library cardholders signed via the River City Readers Bookmobile</a:t>
              </a:r>
              <a:endParaRPr sz="1200" b="1" dirty="0">
                <a:solidFill>
                  <a:srgbClr val="FFFFFF"/>
                </a:solidFill>
                <a:latin typeface="Sora" pitchFamily="2" charset="0"/>
                <a:ea typeface="Open Sans"/>
                <a:cs typeface="Sora" pitchFamily="2" charset="0"/>
                <a:sym typeface="Open San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5A70E57-6A08-BA7B-CB8F-928547E85F1F}"/>
              </a:ext>
            </a:extLst>
          </p:cNvPr>
          <p:cNvGrpSpPr/>
          <p:nvPr/>
        </p:nvGrpSpPr>
        <p:grpSpPr>
          <a:xfrm>
            <a:off x="5115592" y="968049"/>
            <a:ext cx="4173832" cy="253885"/>
            <a:chOff x="5115592" y="968049"/>
            <a:chExt cx="4173832" cy="253885"/>
          </a:xfrm>
        </p:grpSpPr>
        <p:sp>
          <p:nvSpPr>
            <p:cNvPr id="17" name="Google Shape;102;p20">
              <a:extLst>
                <a:ext uri="{FF2B5EF4-FFF2-40B4-BE49-F238E27FC236}">
                  <a16:creationId xmlns:a16="http://schemas.microsoft.com/office/drawing/2014/main" id="{45DE4332-5EA3-B1FE-B0E7-EE479B734B5B}"/>
                </a:ext>
              </a:extLst>
            </p:cNvPr>
            <p:cNvSpPr/>
            <p:nvPr/>
          </p:nvSpPr>
          <p:spPr>
            <a:xfrm>
              <a:off x="5115592" y="977884"/>
              <a:ext cx="234215" cy="234215"/>
            </a:xfrm>
            <a:prstGeom prst="ellipse">
              <a:avLst/>
            </a:prstGeom>
            <a:solidFill>
              <a:srgbClr val="3ABFE0"/>
            </a:solidFill>
            <a:ln>
              <a:noFill/>
            </a:ln>
            <a:effectLst/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 dirty="0">
                <a:solidFill>
                  <a:srgbClr val="FFFFFF"/>
                </a:solidFill>
                <a:latin typeface="Sora" pitchFamily="2" charset="0"/>
                <a:ea typeface="Open Sans"/>
                <a:cs typeface="Sora" pitchFamily="2" charset="0"/>
                <a:sym typeface="Open Sans"/>
              </a:endParaRPr>
            </a:p>
          </p:txBody>
        </p:sp>
        <p:sp>
          <p:nvSpPr>
            <p:cNvPr id="18" name="Google Shape;103;p20" descr="Chevron arrows">
              <a:extLst>
                <a:ext uri="{FF2B5EF4-FFF2-40B4-BE49-F238E27FC236}">
                  <a16:creationId xmlns:a16="http://schemas.microsoft.com/office/drawing/2014/main" id="{0B59C8C9-4210-A230-8362-C6091445CD76}"/>
                </a:ext>
              </a:extLst>
            </p:cNvPr>
            <p:cNvSpPr/>
            <p:nvPr/>
          </p:nvSpPr>
          <p:spPr>
            <a:xfrm>
              <a:off x="5203418" y="1046044"/>
              <a:ext cx="58562" cy="97895"/>
            </a:xfrm>
            <a:custGeom>
              <a:avLst/>
              <a:gdLst/>
              <a:ahLst/>
              <a:cxnLst/>
              <a:rect l="l" t="t" r="r" b="b"/>
              <a:pathLst>
                <a:path w="319087" h="533400" extrusionOk="0">
                  <a:moveTo>
                    <a:pt x="119063" y="0"/>
                  </a:moveTo>
                  <a:lnTo>
                    <a:pt x="0" y="0"/>
                  </a:lnTo>
                  <a:lnTo>
                    <a:pt x="200025" y="266700"/>
                  </a:lnTo>
                  <a:lnTo>
                    <a:pt x="0" y="533400"/>
                  </a:lnTo>
                  <a:lnTo>
                    <a:pt x="119063" y="533400"/>
                  </a:lnTo>
                  <a:lnTo>
                    <a:pt x="319088" y="266700"/>
                  </a:lnTo>
                  <a:lnTo>
                    <a:pt x="119063" y="0"/>
                  </a:lnTo>
                  <a:close/>
                </a:path>
              </a:pathLst>
            </a:custGeom>
            <a:solidFill>
              <a:srgbClr val="E5F3E8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endParaRPr sz="1350">
                <a:solidFill>
                  <a:srgbClr val="FFFFFF"/>
                </a:solidFill>
                <a:latin typeface="Sora" pitchFamily="2" charset="0"/>
                <a:ea typeface="Open Sans"/>
                <a:cs typeface="Sora" pitchFamily="2" charset="0"/>
                <a:sym typeface="Open Sans"/>
              </a:endParaRPr>
            </a:p>
          </p:txBody>
        </p:sp>
        <p:sp>
          <p:nvSpPr>
            <p:cNvPr id="19" name="Google Shape;104;p20">
              <a:extLst>
                <a:ext uri="{FF2B5EF4-FFF2-40B4-BE49-F238E27FC236}">
                  <a16:creationId xmlns:a16="http://schemas.microsoft.com/office/drawing/2014/main" id="{66B9D2B9-00B0-04E5-3BBA-E5716B9A6AF5}"/>
                </a:ext>
              </a:extLst>
            </p:cNvPr>
            <p:cNvSpPr txBox="1"/>
            <p:nvPr/>
          </p:nvSpPr>
          <p:spPr>
            <a:xfrm>
              <a:off x="5469501" y="968049"/>
              <a:ext cx="3819923" cy="253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en-US" sz="1200" b="1" dirty="0">
                  <a:solidFill>
                    <a:srgbClr val="FFFFFF"/>
                  </a:solidFill>
                  <a:latin typeface="Sora" pitchFamily="2" charset="0"/>
                  <a:ea typeface="Open Sans"/>
                  <a:cs typeface="Sora" pitchFamily="2" charset="0"/>
                  <a:sym typeface="Open Sans"/>
                </a:rPr>
                <a:t>More than 3 million minutes read citywide</a:t>
              </a:r>
              <a:endParaRPr sz="1200" b="1" dirty="0">
                <a:solidFill>
                  <a:srgbClr val="FFFFFF"/>
                </a:solidFill>
                <a:latin typeface="Sora" pitchFamily="2" charset="0"/>
                <a:ea typeface="Open Sans"/>
                <a:cs typeface="Sora" pitchFamily="2" charset="0"/>
                <a:sym typeface="Open Sans"/>
              </a:endParaRPr>
            </a:p>
          </p:txBody>
        </p:sp>
      </p:grpSp>
      <p:sp>
        <p:nvSpPr>
          <p:cNvPr id="95" name="Google Shape;95;p20">
            <a:extLst>
              <a:ext uri="{FF2B5EF4-FFF2-40B4-BE49-F238E27FC236}">
                <a16:creationId xmlns:a16="http://schemas.microsoft.com/office/drawing/2014/main" id="{D980A0DB-3B62-A289-7347-EC5BA8640541}"/>
              </a:ext>
            </a:extLst>
          </p:cNvPr>
          <p:cNvSpPr txBox="1"/>
          <p:nvPr/>
        </p:nvSpPr>
        <p:spPr>
          <a:xfrm>
            <a:off x="674692" y="2162705"/>
            <a:ext cx="4189288" cy="512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b="1" dirty="0">
                <a:solidFill>
                  <a:srgbClr val="062A4E"/>
                </a:solidFill>
                <a:latin typeface="Sora" pitchFamily="2" charset="0"/>
                <a:ea typeface="Open Sans"/>
                <a:cs typeface="Sora" pitchFamily="2" charset="0"/>
                <a:sym typeface="Open Sans"/>
              </a:rPr>
              <a:t>Fewer than half of third graders are reading on grade level, making literacy a citywide priority.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DFE908-33DB-164F-FD60-C4E2D4C7C8DD}"/>
              </a:ext>
            </a:extLst>
          </p:cNvPr>
          <p:cNvSpPr txBox="1"/>
          <p:nvPr/>
        </p:nvSpPr>
        <p:spPr>
          <a:xfrm>
            <a:off x="5115591" y="439967"/>
            <a:ext cx="44514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FFFF"/>
                </a:solidFill>
                <a:latin typeface="Sora" pitchFamily="2" charset="0"/>
                <a:ea typeface="Open Sans"/>
                <a:cs typeface="Sora" pitchFamily="2" charset="0"/>
              </a:rPr>
              <a:t>Results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B9B734-8763-7561-086A-94C86AB536CF}"/>
              </a:ext>
            </a:extLst>
          </p:cNvPr>
          <p:cNvSpPr txBox="1"/>
          <p:nvPr/>
        </p:nvSpPr>
        <p:spPr>
          <a:xfrm>
            <a:off x="587506" y="1672244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3ABFE0"/>
                </a:solidFill>
                <a:latin typeface="Sora" pitchFamily="2" charset="0"/>
                <a:ea typeface="Open Sans"/>
                <a:cs typeface="Sora" pitchFamily="2" charset="0"/>
              </a:rPr>
              <a:t>The Challenge</a:t>
            </a:r>
          </a:p>
        </p:txBody>
      </p:sp>
      <p:sp>
        <p:nvSpPr>
          <p:cNvPr id="12" name="Google Shape;95;p20">
            <a:extLst>
              <a:ext uri="{FF2B5EF4-FFF2-40B4-BE49-F238E27FC236}">
                <a16:creationId xmlns:a16="http://schemas.microsoft.com/office/drawing/2014/main" id="{250D8DD0-4A86-94FC-0E2C-884E2C03711C}"/>
              </a:ext>
            </a:extLst>
          </p:cNvPr>
          <p:cNvSpPr txBox="1"/>
          <p:nvPr/>
        </p:nvSpPr>
        <p:spPr>
          <a:xfrm>
            <a:off x="631419" y="3453685"/>
            <a:ext cx="4054329" cy="512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b="1" dirty="0">
                <a:solidFill>
                  <a:srgbClr val="062A4E"/>
                </a:solidFill>
                <a:latin typeface="Sora" pitchFamily="2" charset="0"/>
                <a:ea typeface="Open Sans"/>
                <a:cs typeface="Sora" pitchFamily="2" charset="0"/>
                <a:sym typeface="Open Sans"/>
              </a:rPr>
              <a:t>River City Readers and the Mayor’s Book Club, expanding access to books and early literacy.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88E171A-BE00-92D9-7DBD-B39BACF8F913}"/>
              </a:ext>
            </a:extLst>
          </p:cNvPr>
          <p:cNvSpPr txBox="1"/>
          <p:nvPr/>
        </p:nvSpPr>
        <p:spPr>
          <a:xfrm>
            <a:off x="592351" y="2941708"/>
            <a:ext cx="32537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3ABFE0"/>
                </a:solidFill>
                <a:latin typeface="Sora" pitchFamily="2" charset="0"/>
                <a:ea typeface="Open Sans"/>
                <a:cs typeface="Sora" pitchFamily="2" charset="0"/>
              </a:rPr>
              <a:t>Our Response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D9E1BDB-E95B-EA61-8CD1-D7ABA807B737}"/>
              </a:ext>
            </a:extLst>
          </p:cNvPr>
          <p:cNvSpPr txBox="1"/>
          <p:nvPr/>
        </p:nvSpPr>
        <p:spPr>
          <a:xfrm>
            <a:off x="829912" y="4590158"/>
            <a:ext cx="4935600" cy="2316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b="1" dirty="0">
                <a:solidFill>
                  <a:srgbClr val="FFFFFF"/>
                </a:solidFill>
                <a:latin typeface="Sora" panose="020B0604020202020204" charset="0"/>
                <a:cs typeface="Sora" panose="020B0604020202020204" charset="0"/>
              </a:rPr>
              <a:t>A Jacksonville You Can Afford </a:t>
            </a:r>
            <a:r>
              <a:rPr lang="en-ID" sz="1000" b="1" dirty="0">
                <a:solidFill>
                  <a:srgbClr val="FFFFFF"/>
                </a:solidFill>
                <a:latin typeface="Sora" pitchFamily="2" charset="0"/>
                <a:ea typeface="Roboto"/>
                <a:cs typeface="Sora" pitchFamily="2" charset="0"/>
                <a:sym typeface="Roboto"/>
              </a:rPr>
              <a:t>And Be Proud Of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F4901EC-727C-2018-E2AA-C341BEE0F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98" y="4361241"/>
            <a:ext cx="624207" cy="624207"/>
          </a:xfrm>
          <a:prstGeom prst="rect">
            <a:avLst/>
          </a:prstGeom>
        </p:spPr>
      </p:pic>
      <p:pic>
        <p:nvPicPr>
          <p:cNvPr id="33" name="Picture Placeholder 31">
            <a:extLst>
              <a:ext uri="{FF2B5EF4-FFF2-40B4-BE49-F238E27FC236}">
                <a16:creationId xmlns:a16="http://schemas.microsoft.com/office/drawing/2014/main" id="{E086F765-DFDF-8234-047E-00A91A94A3E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07" t="929" r="771" b="23980"/>
          <a:stretch>
            <a:fillRect/>
          </a:stretch>
        </p:blipFill>
        <p:spPr>
          <a:xfrm>
            <a:off x="4881907" y="2666084"/>
            <a:ext cx="4347164" cy="2477416"/>
          </a:xfrm>
          <a:custGeom>
            <a:avLst/>
            <a:gdLst>
              <a:gd name="connsiteX0" fmla="*/ 0 w 2878911"/>
              <a:gd name="connsiteY0" fmla="*/ 0 h 1728228"/>
              <a:gd name="connsiteX1" fmla="*/ 2878911 w 2878911"/>
              <a:gd name="connsiteY1" fmla="*/ 0 h 1728228"/>
              <a:gd name="connsiteX2" fmla="*/ 2878911 w 2878911"/>
              <a:gd name="connsiteY2" fmla="*/ 1728228 h 1728228"/>
              <a:gd name="connsiteX3" fmla="*/ 0 w 2878911"/>
              <a:gd name="connsiteY3" fmla="*/ 1728228 h 1728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8911" h="1728228">
                <a:moveTo>
                  <a:pt x="0" y="0"/>
                </a:moveTo>
                <a:lnTo>
                  <a:pt x="2878911" y="0"/>
                </a:lnTo>
                <a:lnTo>
                  <a:pt x="2878911" y="1728228"/>
                </a:lnTo>
                <a:lnTo>
                  <a:pt x="0" y="1728228"/>
                </a:lnTo>
                <a:close/>
              </a:path>
            </a:pathLst>
          </a:cu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CAD170D7-9ED0-147B-E316-9A5E758A8EB9}"/>
              </a:ext>
            </a:extLst>
          </p:cNvPr>
          <p:cNvGrpSpPr/>
          <p:nvPr/>
        </p:nvGrpSpPr>
        <p:grpSpPr>
          <a:xfrm>
            <a:off x="5112123" y="2125922"/>
            <a:ext cx="3710141" cy="382029"/>
            <a:chOff x="5112123" y="2125922"/>
            <a:chExt cx="3710141" cy="382029"/>
          </a:xfrm>
        </p:grpSpPr>
        <p:sp>
          <p:nvSpPr>
            <p:cNvPr id="4" name="Google Shape;92;p20">
              <a:extLst>
                <a:ext uri="{FF2B5EF4-FFF2-40B4-BE49-F238E27FC236}">
                  <a16:creationId xmlns:a16="http://schemas.microsoft.com/office/drawing/2014/main" id="{FE58DC20-3437-E6DF-7D11-7556CBED34CF}"/>
                </a:ext>
              </a:extLst>
            </p:cNvPr>
            <p:cNvSpPr/>
            <p:nvPr/>
          </p:nvSpPr>
          <p:spPr>
            <a:xfrm>
              <a:off x="5112123" y="2125922"/>
              <a:ext cx="234215" cy="234215"/>
            </a:xfrm>
            <a:prstGeom prst="ellipse">
              <a:avLst/>
            </a:prstGeom>
            <a:solidFill>
              <a:srgbClr val="3ABFE0"/>
            </a:solidFill>
            <a:ln>
              <a:noFill/>
            </a:ln>
            <a:effectLst/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 dirty="0">
                <a:solidFill>
                  <a:srgbClr val="FFFFFF"/>
                </a:solidFill>
                <a:latin typeface="Sora" pitchFamily="2" charset="0"/>
                <a:ea typeface="Open Sans"/>
                <a:cs typeface="Sora" pitchFamily="2" charset="0"/>
                <a:sym typeface="Open Sans"/>
              </a:endParaRPr>
            </a:p>
          </p:txBody>
        </p:sp>
        <p:sp>
          <p:nvSpPr>
            <p:cNvPr id="5" name="Google Shape;93;p20" descr="Chevron arrows">
              <a:extLst>
                <a:ext uri="{FF2B5EF4-FFF2-40B4-BE49-F238E27FC236}">
                  <a16:creationId xmlns:a16="http://schemas.microsoft.com/office/drawing/2014/main" id="{B2411154-A85C-B6FF-87BA-4D4E82FD2BFC}"/>
                </a:ext>
              </a:extLst>
            </p:cNvPr>
            <p:cNvSpPr/>
            <p:nvPr/>
          </p:nvSpPr>
          <p:spPr>
            <a:xfrm>
              <a:off x="5199949" y="2194082"/>
              <a:ext cx="58562" cy="97895"/>
            </a:xfrm>
            <a:custGeom>
              <a:avLst/>
              <a:gdLst/>
              <a:ahLst/>
              <a:cxnLst/>
              <a:rect l="l" t="t" r="r" b="b"/>
              <a:pathLst>
                <a:path w="319087" h="533400" extrusionOk="0">
                  <a:moveTo>
                    <a:pt x="119063" y="0"/>
                  </a:moveTo>
                  <a:lnTo>
                    <a:pt x="0" y="0"/>
                  </a:lnTo>
                  <a:lnTo>
                    <a:pt x="200025" y="266700"/>
                  </a:lnTo>
                  <a:lnTo>
                    <a:pt x="0" y="533400"/>
                  </a:lnTo>
                  <a:lnTo>
                    <a:pt x="119063" y="533400"/>
                  </a:lnTo>
                  <a:lnTo>
                    <a:pt x="319088" y="266700"/>
                  </a:lnTo>
                  <a:lnTo>
                    <a:pt x="119063" y="0"/>
                  </a:lnTo>
                  <a:close/>
                </a:path>
              </a:pathLst>
            </a:custGeom>
            <a:solidFill>
              <a:srgbClr val="E5F3E8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endParaRPr sz="1350">
                <a:solidFill>
                  <a:srgbClr val="FFFFFF"/>
                </a:solidFill>
                <a:latin typeface="Sora" pitchFamily="2" charset="0"/>
                <a:ea typeface="Open Sans"/>
                <a:cs typeface="Sora" pitchFamily="2" charset="0"/>
                <a:sym typeface="Open Sans"/>
              </a:endParaRPr>
            </a:p>
          </p:txBody>
        </p:sp>
        <p:sp>
          <p:nvSpPr>
            <p:cNvPr id="6" name="Google Shape;94;p20">
              <a:extLst>
                <a:ext uri="{FF2B5EF4-FFF2-40B4-BE49-F238E27FC236}">
                  <a16:creationId xmlns:a16="http://schemas.microsoft.com/office/drawing/2014/main" id="{2C7263AB-F031-A721-22E5-95311F97D145}"/>
                </a:ext>
              </a:extLst>
            </p:cNvPr>
            <p:cNvSpPr txBox="1"/>
            <p:nvPr/>
          </p:nvSpPr>
          <p:spPr>
            <a:xfrm>
              <a:off x="5466494" y="2130955"/>
              <a:ext cx="3355770" cy="3769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en-US" sz="1200" b="1" dirty="0">
                  <a:solidFill>
                    <a:srgbClr val="FFFFFF"/>
                  </a:solidFill>
                  <a:latin typeface="Sora" pitchFamily="2" charset="0"/>
                  <a:ea typeface="Open Sans"/>
                  <a:cs typeface="Sora" pitchFamily="2" charset="0"/>
                  <a:sym typeface="Open Sans"/>
                </a:rPr>
                <a:t>Mayor’s Book Club sending a free book each month to 4-year-olds</a:t>
              </a:r>
              <a:endParaRPr sz="1200" b="1" dirty="0">
                <a:solidFill>
                  <a:srgbClr val="FFFFFF"/>
                </a:solidFill>
                <a:latin typeface="Sora" pitchFamily="2" charset="0"/>
                <a:ea typeface="Open Sans"/>
                <a:cs typeface="Sora" pitchFamily="2" charset="0"/>
                <a:sym typeface="Open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6050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P spid="96" grpId="0"/>
      <p:bldP spid="95" grpId="0"/>
      <p:bldP spid="10" grpId="0"/>
      <p:bldP spid="11" grpId="0"/>
      <p:bldP spid="12" grpId="0"/>
      <p:bldP spid="26" grpId="0"/>
    </p:bldLst>
  </p:timing>
</p:sld>
</file>

<file path=ppt/theme/theme1.xml><?xml version="1.0" encoding="utf-8"?>
<a:theme xmlns:a="http://schemas.openxmlformats.org/drawingml/2006/main" name="Office Theme">
  <a:themeElements>
    <a:clrScheme name="Infographic Freebies Color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71FF"/>
      </a:accent1>
      <a:accent2>
        <a:srgbClr val="5348E6"/>
      </a:accent2>
      <a:accent3>
        <a:srgbClr val="FF7B31"/>
      </a:accent3>
      <a:accent4>
        <a:srgbClr val="F1503F"/>
      </a:accent4>
      <a:accent5>
        <a:srgbClr val="03C591"/>
      </a:accent5>
      <a:accent6>
        <a:srgbClr val="16BABA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591</Words>
  <Application>Microsoft Office PowerPoint</Application>
  <PresentationFormat>On-screen Show (16:9)</PresentationFormat>
  <Paragraphs>141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Sora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shendy yahya</dc:creator>
  <cp:lastModifiedBy>Spencer, Lauren - FRFO</cp:lastModifiedBy>
  <cp:revision>4</cp:revision>
  <dcterms:modified xsi:type="dcterms:W3CDTF">2026-02-03T20:11:45Z</dcterms:modified>
</cp:coreProperties>
</file>